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62" r:id="rId3"/>
    <p:sldId id="269" r:id="rId4"/>
    <p:sldId id="257" r:id="rId5"/>
    <p:sldId id="258" r:id="rId6"/>
    <p:sldId id="259" r:id="rId7"/>
    <p:sldId id="268" r:id="rId8"/>
    <p:sldId id="266" r:id="rId9"/>
    <p:sldId id="267" r:id="rId10"/>
    <p:sldId id="261" r:id="rId11"/>
    <p:sldId id="270" r:id="rId12"/>
    <p:sldId id="272" r:id="rId13"/>
    <p:sldId id="305" r:id="rId14"/>
    <p:sldId id="277" r:id="rId15"/>
    <p:sldId id="278" r:id="rId16"/>
    <p:sldId id="271" r:id="rId17"/>
    <p:sldId id="273" r:id="rId18"/>
    <p:sldId id="274" r:id="rId19"/>
    <p:sldId id="279" r:id="rId20"/>
    <p:sldId id="307" r:id="rId21"/>
    <p:sldId id="280" r:id="rId22"/>
    <p:sldId id="308" r:id="rId23"/>
    <p:sldId id="282" r:id="rId24"/>
    <p:sldId id="306" r:id="rId25"/>
    <p:sldId id="309" r:id="rId26"/>
    <p:sldId id="284" r:id="rId27"/>
    <p:sldId id="310" r:id="rId28"/>
    <p:sldId id="311" r:id="rId29"/>
    <p:sldId id="312" r:id="rId30"/>
    <p:sldId id="313" r:id="rId31"/>
    <p:sldId id="298" r:id="rId32"/>
    <p:sldId id="294" r:id="rId33"/>
    <p:sldId id="299" r:id="rId34"/>
    <p:sldId id="300" r:id="rId35"/>
    <p:sldId id="314" r:id="rId36"/>
    <p:sldId id="315" r:id="rId37"/>
    <p:sldId id="316" r:id="rId38"/>
    <p:sldId id="317" r:id="rId39"/>
    <p:sldId id="318" r:id="rId40"/>
    <p:sldId id="319" r:id="rId41"/>
    <p:sldId id="320" r:id="rId42"/>
    <p:sldId id="321" r:id="rId43"/>
    <p:sldId id="322" r:id="rId44"/>
    <p:sldId id="323" r:id="rId45"/>
    <p:sldId id="265" r:id="rId46"/>
    <p:sldId id="281" r:id="rId47"/>
  </p:sldIdLst>
  <p:sldSz cx="12192000" cy="6858000"/>
  <p:notesSz cx="7099300" cy="93853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47" autoAdjust="0"/>
    <p:restoredTop sz="94660"/>
  </p:normalViewPr>
  <p:slideViewPr>
    <p:cSldViewPr snapToGrid="0">
      <p:cViewPr varScale="1">
        <p:scale>
          <a:sx n="71" d="100"/>
          <a:sy n="71" d="100"/>
        </p:scale>
        <p:origin x="768"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25EEA99F-FCC6-4D2C-A281-852C8ADEB721}" type="datetimeFigureOut">
              <a:rPr lang="en-GB" smtClean="0"/>
              <a:t>11/01/2023</a:t>
            </a:fld>
            <a:endParaRPr lang="en-GB"/>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9613" y="4516438"/>
            <a:ext cx="5680075" cy="3695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5400"/>
            <a:ext cx="3076575" cy="469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1138" y="8915400"/>
            <a:ext cx="3076575" cy="469900"/>
          </a:xfrm>
          <a:prstGeom prst="rect">
            <a:avLst/>
          </a:prstGeom>
        </p:spPr>
        <p:txBody>
          <a:bodyPr vert="horz" lIns="91440" tIns="45720" rIns="91440" bIns="45720" rtlCol="0" anchor="b"/>
          <a:lstStyle>
            <a:lvl1pPr algn="r">
              <a:defRPr sz="1200"/>
            </a:lvl1pPr>
          </a:lstStyle>
          <a:p>
            <a:fld id="{1C9F33D4-2EE1-4EBE-9A39-AEE50EDA4432}" type="slidenum">
              <a:rPr lang="en-GB" smtClean="0"/>
              <a:t>‹#›</a:t>
            </a:fld>
            <a:endParaRPr lang="en-GB"/>
          </a:p>
        </p:txBody>
      </p:sp>
    </p:spTree>
    <p:extLst>
      <p:ext uri="{BB962C8B-B14F-4D97-AF65-F5344CB8AC3E}">
        <p14:creationId xmlns:p14="http://schemas.microsoft.com/office/powerpoint/2010/main" val="116695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1</a:t>
            </a:fld>
            <a:endParaRPr lang="en-GB"/>
          </a:p>
        </p:txBody>
      </p:sp>
    </p:spTree>
    <p:extLst>
      <p:ext uri="{BB962C8B-B14F-4D97-AF65-F5344CB8AC3E}">
        <p14:creationId xmlns:p14="http://schemas.microsoft.com/office/powerpoint/2010/main" val="3632179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10</a:t>
            </a:fld>
            <a:endParaRPr lang="en-GB"/>
          </a:p>
        </p:txBody>
      </p:sp>
    </p:spTree>
    <p:extLst>
      <p:ext uri="{BB962C8B-B14F-4D97-AF65-F5344CB8AC3E}">
        <p14:creationId xmlns:p14="http://schemas.microsoft.com/office/powerpoint/2010/main" val="1757455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11</a:t>
            </a:fld>
            <a:endParaRPr lang="en-GB"/>
          </a:p>
        </p:txBody>
      </p:sp>
    </p:spTree>
    <p:extLst>
      <p:ext uri="{BB962C8B-B14F-4D97-AF65-F5344CB8AC3E}">
        <p14:creationId xmlns:p14="http://schemas.microsoft.com/office/powerpoint/2010/main" val="2965479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12</a:t>
            </a:fld>
            <a:endParaRPr lang="en-GB"/>
          </a:p>
        </p:txBody>
      </p:sp>
    </p:spTree>
    <p:extLst>
      <p:ext uri="{BB962C8B-B14F-4D97-AF65-F5344CB8AC3E}">
        <p14:creationId xmlns:p14="http://schemas.microsoft.com/office/powerpoint/2010/main" val="318036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4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14</a:t>
            </a:fld>
            <a:endParaRPr lang="en-GB"/>
          </a:p>
        </p:txBody>
      </p:sp>
    </p:spTree>
    <p:extLst>
      <p:ext uri="{BB962C8B-B14F-4D97-AF65-F5344CB8AC3E}">
        <p14:creationId xmlns:p14="http://schemas.microsoft.com/office/powerpoint/2010/main" val="1926361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15</a:t>
            </a:fld>
            <a:endParaRPr lang="en-GB"/>
          </a:p>
        </p:txBody>
      </p:sp>
    </p:spTree>
    <p:extLst>
      <p:ext uri="{BB962C8B-B14F-4D97-AF65-F5344CB8AC3E}">
        <p14:creationId xmlns:p14="http://schemas.microsoft.com/office/powerpoint/2010/main" val="2693772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16</a:t>
            </a:fld>
            <a:endParaRPr lang="en-GB"/>
          </a:p>
        </p:txBody>
      </p:sp>
    </p:spTree>
    <p:extLst>
      <p:ext uri="{BB962C8B-B14F-4D97-AF65-F5344CB8AC3E}">
        <p14:creationId xmlns:p14="http://schemas.microsoft.com/office/powerpoint/2010/main" val="1800131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17</a:t>
            </a:fld>
            <a:endParaRPr lang="en-GB"/>
          </a:p>
        </p:txBody>
      </p:sp>
    </p:spTree>
    <p:extLst>
      <p:ext uri="{BB962C8B-B14F-4D97-AF65-F5344CB8AC3E}">
        <p14:creationId xmlns:p14="http://schemas.microsoft.com/office/powerpoint/2010/main" val="1123352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18</a:t>
            </a:fld>
            <a:endParaRPr lang="en-GB"/>
          </a:p>
        </p:txBody>
      </p:sp>
    </p:spTree>
    <p:extLst>
      <p:ext uri="{BB962C8B-B14F-4D97-AF65-F5344CB8AC3E}">
        <p14:creationId xmlns:p14="http://schemas.microsoft.com/office/powerpoint/2010/main" val="2749051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19</a:t>
            </a:fld>
            <a:endParaRPr lang="en-GB"/>
          </a:p>
        </p:txBody>
      </p:sp>
    </p:spTree>
    <p:extLst>
      <p:ext uri="{BB962C8B-B14F-4D97-AF65-F5344CB8AC3E}">
        <p14:creationId xmlns:p14="http://schemas.microsoft.com/office/powerpoint/2010/main" val="37887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2</a:t>
            </a:fld>
            <a:endParaRPr lang="en-GB"/>
          </a:p>
        </p:txBody>
      </p:sp>
    </p:spTree>
    <p:extLst>
      <p:ext uri="{BB962C8B-B14F-4D97-AF65-F5344CB8AC3E}">
        <p14:creationId xmlns:p14="http://schemas.microsoft.com/office/powerpoint/2010/main" val="423390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354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21</a:t>
            </a:fld>
            <a:endParaRPr lang="en-GB"/>
          </a:p>
        </p:txBody>
      </p:sp>
    </p:spTree>
    <p:extLst>
      <p:ext uri="{BB962C8B-B14F-4D97-AF65-F5344CB8AC3E}">
        <p14:creationId xmlns:p14="http://schemas.microsoft.com/office/powerpoint/2010/main" val="1651723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244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23</a:t>
            </a:fld>
            <a:endParaRPr lang="en-GB"/>
          </a:p>
        </p:txBody>
      </p:sp>
    </p:spTree>
    <p:extLst>
      <p:ext uri="{BB962C8B-B14F-4D97-AF65-F5344CB8AC3E}">
        <p14:creationId xmlns:p14="http://schemas.microsoft.com/office/powerpoint/2010/main" val="4159303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034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9410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26</a:t>
            </a:fld>
            <a:endParaRPr lang="en-GB"/>
          </a:p>
        </p:txBody>
      </p:sp>
    </p:spTree>
    <p:extLst>
      <p:ext uri="{BB962C8B-B14F-4D97-AF65-F5344CB8AC3E}">
        <p14:creationId xmlns:p14="http://schemas.microsoft.com/office/powerpoint/2010/main" val="2430642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783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846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20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3</a:t>
            </a:fld>
            <a:endParaRPr lang="en-GB"/>
          </a:p>
        </p:txBody>
      </p:sp>
    </p:spTree>
    <p:extLst>
      <p:ext uri="{BB962C8B-B14F-4D97-AF65-F5344CB8AC3E}">
        <p14:creationId xmlns:p14="http://schemas.microsoft.com/office/powerpoint/2010/main" val="117250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533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31</a:t>
            </a:fld>
            <a:endParaRPr lang="en-GB"/>
          </a:p>
        </p:txBody>
      </p:sp>
    </p:spTree>
    <p:extLst>
      <p:ext uri="{BB962C8B-B14F-4D97-AF65-F5344CB8AC3E}">
        <p14:creationId xmlns:p14="http://schemas.microsoft.com/office/powerpoint/2010/main" val="2035170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983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33</a:t>
            </a:fld>
            <a:endParaRPr lang="en-GB"/>
          </a:p>
        </p:txBody>
      </p:sp>
    </p:spTree>
    <p:extLst>
      <p:ext uri="{BB962C8B-B14F-4D97-AF65-F5344CB8AC3E}">
        <p14:creationId xmlns:p14="http://schemas.microsoft.com/office/powerpoint/2010/main" val="3964764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34</a:t>
            </a:fld>
            <a:endParaRPr lang="en-GB"/>
          </a:p>
        </p:txBody>
      </p:sp>
    </p:spTree>
    <p:extLst>
      <p:ext uri="{BB962C8B-B14F-4D97-AF65-F5344CB8AC3E}">
        <p14:creationId xmlns:p14="http://schemas.microsoft.com/office/powerpoint/2010/main" val="118108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836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465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854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357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6441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4</a:t>
            </a:fld>
            <a:endParaRPr lang="en-GB"/>
          </a:p>
        </p:txBody>
      </p:sp>
    </p:spTree>
    <p:extLst>
      <p:ext uri="{BB962C8B-B14F-4D97-AF65-F5344CB8AC3E}">
        <p14:creationId xmlns:p14="http://schemas.microsoft.com/office/powerpoint/2010/main" val="2984435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714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373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can </a:t>
            </a:r>
            <a:r>
              <a:rPr lang="hr-HR" dirty="0"/>
              <a:t>download your file by clicking on „Download as ebook” and</a:t>
            </a:r>
            <a:r>
              <a:rPr lang="en-US" dirty="0"/>
              <a:t>, it is automatically saved in the </a:t>
            </a:r>
            <a:r>
              <a:rPr lang="en-US" dirty="0" err="1"/>
              <a:t>ePub</a:t>
            </a:r>
            <a:r>
              <a:rPr lang="en-US" dirty="0"/>
              <a:t> format. </a:t>
            </a:r>
          </a:p>
          <a:p>
            <a:r>
              <a:rPr lang="en-US" dirty="0"/>
              <a:t>You can open your </a:t>
            </a:r>
            <a:r>
              <a:rPr lang="en-US" dirty="0" err="1"/>
              <a:t>ePub</a:t>
            </a:r>
            <a:r>
              <a:rPr lang="en-US" dirty="0"/>
              <a:t> with a reading application (eBook Reader, Apple Books for example).</a:t>
            </a:r>
            <a:endParaRPr lang="hr-HR" dirty="0"/>
          </a:p>
          <a:p>
            <a:r>
              <a:rPr lang="hr-HR" dirty="0"/>
              <a:t>You can also publish it online – on the book creator, or just simply use it and read it as it is by clicking on the „play” button</a:t>
            </a:r>
            <a:endParaRPr lang="en-US" dirty="0"/>
          </a:p>
          <a:p>
            <a:r>
              <a:rPr lang="hr-HR" dirty="0"/>
              <a:t>If you decide to play the book, you can also choose the „read to me” option for read aloud, even if you didn’t record your voice previously</a:t>
            </a:r>
          </a:p>
          <a:p>
            <a:endParaRPr lang="hr-HR" dirty="0"/>
          </a:p>
          <a:p>
            <a:r>
              <a:rPr lang="hr-HR" dirty="0"/>
              <a:t>And, that’s it, enjoy your ebook! </a:t>
            </a:r>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054588-56DC-44AE-B5E3-343278A6FF97}"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976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999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9F33D4-2EE1-4EBE-9A39-AEE50EDA44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4571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45</a:t>
            </a:fld>
            <a:endParaRPr lang="en-GB"/>
          </a:p>
        </p:txBody>
      </p:sp>
    </p:spTree>
    <p:extLst>
      <p:ext uri="{BB962C8B-B14F-4D97-AF65-F5344CB8AC3E}">
        <p14:creationId xmlns:p14="http://schemas.microsoft.com/office/powerpoint/2010/main" val="38334730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46</a:t>
            </a:fld>
            <a:endParaRPr lang="en-GB"/>
          </a:p>
        </p:txBody>
      </p:sp>
    </p:spTree>
    <p:extLst>
      <p:ext uri="{BB962C8B-B14F-4D97-AF65-F5344CB8AC3E}">
        <p14:creationId xmlns:p14="http://schemas.microsoft.com/office/powerpoint/2010/main" val="3776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5</a:t>
            </a:fld>
            <a:endParaRPr lang="en-GB"/>
          </a:p>
        </p:txBody>
      </p:sp>
    </p:spTree>
    <p:extLst>
      <p:ext uri="{BB962C8B-B14F-4D97-AF65-F5344CB8AC3E}">
        <p14:creationId xmlns:p14="http://schemas.microsoft.com/office/powerpoint/2010/main" val="2147347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6</a:t>
            </a:fld>
            <a:endParaRPr lang="en-GB"/>
          </a:p>
        </p:txBody>
      </p:sp>
    </p:spTree>
    <p:extLst>
      <p:ext uri="{BB962C8B-B14F-4D97-AF65-F5344CB8AC3E}">
        <p14:creationId xmlns:p14="http://schemas.microsoft.com/office/powerpoint/2010/main" val="298678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7</a:t>
            </a:fld>
            <a:endParaRPr lang="en-GB"/>
          </a:p>
        </p:txBody>
      </p:sp>
    </p:spTree>
    <p:extLst>
      <p:ext uri="{BB962C8B-B14F-4D97-AF65-F5344CB8AC3E}">
        <p14:creationId xmlns:p14="http://schemas.microsoft.com/office/powerpoint/2010/main" val="34196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8</a:t>
            </a:fld>
            <a:endParaRPr lang="en-GB"/>
          </a:p>
        </p:txBody>
      </p:sp>
    </p:spTree>
    <p:extLst>
      <p:ext uri="{BB962C8B-B14F-4D97-AF65-F5344CB8AC3E}">
        <p14:creationId xmlns:p14="http://schemas.microsoft.com/office/powerpoint/2010/main" val="343573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C9F33D4-2EE1-4EBE-9A39-AEE50EDA4432}" type="slidenum">
              <a:rPr lang="en-GB" smtClean="0"/>
              <a:t>9</a:t>
            </a:fld>
            <a:endParaRPr lang="en-GB"/>
          </a:p>
        </p:txBody>
      </p:sp>
    </p:spTree>
    <p:extLst>
      <p:ext uri="{BB962C8B-B14F-4D97-AF65-F5344CB8AC3E}">
        <p14:creationId xmlns:p14="http://schemas.microsoft.com/office/powerpoint/2010/main" val="345784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079E56B-2683-49E7-93BB-A862461C196F}"/>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GB"/>
          </a:p>
        </p:txBody>
      </p:sp>
      <p:sp>
        <p:nvSpPr>
          <p:cNvPr id="3" name="Subtítulo 2">
            <a:extLst>
              <a:ext uri="{FF2B5EF4-FFF2-40B4-BE49-F238E27FC236}">
                <a16:creationId xmlns="" xmlns:a16="http://schemas.microsoft.com/office/drawing/2014/main" id="{D95CB8BB-BCF4-455E-B1EF-06B2E80D9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GB"/>
          </a:p>
        </p:txBody>
      </p:sp>
      <p:sp>
        <p:nvSpPr>
          <p:cNvPr id="4" name="Marcador de Posição da Data 3">
            <a:extLst>
              <a:ext uri="{FF2B5EF4-FFF2-40B4-BE49-F238E27FC236}">
                <a16:creationId xmlns="" xmlns:a16="http://schemas.microsoft.com/office/drawing/2014/main" id="{4EBDAC4E-2BB0-4534-9BF0-26B0660107D7}"/>
              </a:ext>
            </a:extLst>
          </p:cNvPr>
          <p:cNvSpPr>
            <a:spLocks noGrp="1"/>
          </p:cNvSpPr>
          <p:nvPr>
            <p:ph type="dt" sz="half" idx="10"/>
          </p:nvPr>
        </p:nvSpPr>
        <p:spPr/>
        <p:txBody>
          <a:bodyPr/>
          <a:lstStyle/>
          <a:p>
            <a:fld id="{08F86942-194F-40EA-9219-4931E9B8B45C}" type="datetimeFigureOut">
              <a:rPr lang="en-GB" smtClean="0"/>
              <a:t>11/01/2023</a:t>
            </a:fld>
            <a:endParaRPr lang="en-GB"/>
          </a:p>
        </p:txBody>
      </p:sp>
      <p:sp>
        <p:nvSpPr>
          <p:cNvPr id="5" name="Marcador de Posição do Rodapé 4">
            <a:extLst>
              <a:ext uri="{FF2B5EF4-FFF2-40B4-BE49-F238E27FC236}">
                <a16:creationId xmlns="" xmlns:a16="http://schemas.microsoft.com/office/drawing/2014/main" id="{AEA1A64B-D55C-4C7B-A6DB-885702414983}"/>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 xmlns:a16="http://schemas.microsoft.com/office/drawing/2014/main" id="{42A081E2-C739-4AD7-988A-07362EE4513E}"/>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10843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713A3E3-5084-4511-8E2B-6A0EDA3E1262}"/>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Texto Vertical 2">
            <a:extLst>
              <a:ext uri="{FF2B5EF4-FFF2-40B4-BE49-F238E27FC236}">
                <a16:creationId xmlns="" xmlns:a16="http://schemas.microsoft.com/office/drawing/2014/main" id="{B1A65E8F-78B2-4615-A5EE-1CB965DFDEED}"/>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 xmlns:a16="http://schemas.microsoft.com/office/drawing/2014/main" id="{FF7AF967-858C-41E8-A33F-D438BA300F7C}"/>
              </a:ext>
            </a:extLst>
          </p:cNvPr>
          <p:cNvSpPr>
            <a:spLocks noGrp="1"/>
          </p:cNvSpPr>
          <p:nvPr>
            <p:ph type="dt" sz="half" idx="10"/>
          </p:nvPr>
        </p:nvSpPr>
        <p:spPr/>
        <p:txBody>
          <a:bodyPr/>
          <a:lstStyle/>
          <a:p>
            <a:fld id="{08F86942-194F-40EA-9219-4931E9B8B45C}" type="datetimeFigureOut">
              <a:rPr lang="en-GB" smtClean="0"/>
              <a:t>11/01/2023</a:t>
            </a:fld>
            <a:endParaRPr lang="en-GB"/>
          </a:p>
        </p:txBody>
      </p:sp>
      <p:sp>
        <p:nvSpPr>
          <p:cNvPr id="5" name="Marcador de Posição do Rodapé 4">
            <a:extLst>
              <a:ext uri="{FF2B5EF4-FFF2-40B4-BE49-F238E27FC236}">
                <a16:creationId xmlns="" xmlns:a16="http://schemas.microsoft.com/office/drawing/2014/main" id="{99BBAD2E-ABBD-4D32-BE07-B5A774990BD7}"/>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 xmlns:a16="http://schemas.microsoft.com/office/drawing/2014/main" id="{556DDB0C-8F1D-4222-982C-0457439B3EC5}"/>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44165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20ADA135-01ED-42FC-8FEE-9FA68C58138D}"/>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GB"/>
          </a:p>
        </p:txBody>
      </p:sp>
      <p:sp>
        <p:nvSpPr>
          <p:cNvPr id="3" name="Marcador de Posição de Texto Vertical 2">
            <a:extLst>
              <a:ext uri="{FF2B5EF4-FFF2-40B4-BE49-F238E27FC236}">
                <a16:creationId xmlns="" xmlns:a16="http://schemas.microsoft.com/office/drawing/2014/main" id="{DA4A2E5E-D690-4468-B1C2-A55A1EDA0F3D}"/>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 xmlns:a16="http://schemas.microsoft.com/office/drawing/2014/main" id="{9908DCA0-A225-4BA1-9BC3-491116E43979}"/>
              </a:ext>
            </a:extLst>
          </p:cNvPr>
          <p:cNvSpPr>
            <a:spLocks noGrp="1"/>
          </p:cNvSpPr>
          <p:nvPr>
            <p:ph type="dt" sz="half" idx="10"/>
          </p:nvPr>
        </p:nvSpPr>
        <p:spPr/>
        <p:txBody>
          <a:bodyPr/>
          <a:lstStyle/>
          <a:p>
            <a:fld id="{08F86942-194F-40EA-9219-4931E9B8B45C}" type="datetimeFigureOut">
              <a:rPr lang="en-GB" smtClean="0"/>
              <a:t>11/01/2023</a:t>
            </a:fld>
            <a:endParaRPr lang="en-GB"/>
          </a:p>
        </p:txBody>
      </p:sp>
      <p:sp>
        <p:nvSpPr>
          <p:cNvPr id="5" name="Marcador de Posição do Rodapé 4">
            <a:extLst>
              <a:ext uri="{FF2B5EF4-FFF2-40B4-BE49-F238E27FC236}">
                <a16:creationId xmlns="" xmlns:a16="http://schemas.microsoft.com/office/drawing/2014/main" id="{4BEF1340-2E40-4982-B0C8-23B7D3945DA5}"/>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 xmlns:a16="http://schemas.microsoft.com/office/drawing/2014/main" id="{006BD2F8-F950-4E13-BF01-B55DF336A5F4}"/>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23103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322C89F-D59C-4D62-86BE-1E6F967677AC}"/>
              </a:ext>
            </a:extLst>
          </p:cNvPr>
          <p:cNvSpPr>
            <a:spLocks noGrp="1"/>
          </p:cNvSpPr>
          <p:nvPr>
            <p:ph type="title"/>
          </p:nvPr>
        </p:nvSpPr>
        <p:spPr/>
        <p:txBody>
          <a:bodyPr/>
          <a:lstStyle/>
          <a:p>
            <a:r>
              <a:rPr lang="pt-PT" dirty="0"/>
              <a:t>Clique para editar o estilo de título do Modelo Global</a:t>
            </a:r>
            <a:endParaRPr lang="en-GB" dirty="0"/>
          </a:p>
        </p:txBody>
      </p:sp>
      <p:sp>
        <p:nvSpPr>
          <p:cNvPr id="3" name="Marcador de Posição de Conteúdo 2">
            <a:extLst>
              <a:ext uri="{FF2B5EF4-FFF2-40B4-BE49-F238E27FC236}">
                <a16:creationId xmlns="" xmlns:a16="http://schemas.microsoft.com/office/drawing/2014/main" id="{56E53119-0329-40A7-BAD9-D17054FCA49D}"/>
              </a:ext>
            </a:extLst>
          </p:cNvPr>
          <p:cNvSpPr>
            <a:spLocks noGrp="1"/>
          </p:cNvSpPr>
          <p:nvPr>
            <p:ph idx="1"/>
          </p:nvPr>
        </p:nvSpPr>
        <p:spPr/>
        <p:txBody>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en-GB" dirty="0"/>
          </a:p>
        </p:txBody>
      </p:sp>
      <p:sp>
        <p:nvSpPr>
          <p:cNvPr id="4" name="Marcador de Posição da Data 3">
            <a:extLst>
              <a:ext uri="{FF2B5EF4-FFF2-40B4-BE49-F238E27FC236}">
                <a16:creationId xmlns="" xmlns:a16="http://schemas.microsoft.com/office/drawing/2014/main" id="{6C73875A-2BE1-4019-88AD-507004555F0F}"/>
              </a:ext>
            </a:extLst>
          </p:cNvPr>
          <p:cNvSpPr>
            <a:spLocks noGrp="1"/>
          </p:cNvSpPr>
          <p:nvPr>
            <p:ph type="dt" sz="half" idx="10"/>
          </p:nvPr>
        </p:nvSpPr>
        <p:spPr/>
        <p:txBody>
          <a:bodyPr/>
          <a:lstStyle/>
          <a:p>
            <a:fld id="{08F86942-194F-40EA-9219-4931E9B8B45C}" type="datetimeFigureOut">
              <a:rPr lang="en-GB" smtClean="0"/>
              <a:t>11/01/2023</a:t>
            </a:fld>
            <a:endParaRPr lang="en-GB"/>
          </a:p>
        </p:txBody>
      </p:sp>
      <p:sp>
        <p:nvSpPr>
          <p:cNvPr id="5" name="Marcador de Posição do Rodapé 4">
            <a:extLst>
              <a:ext uri="{FF2B5EF4-FFF2-40B4-BE49-F238E27FC236}">
                <a16:creationId xmlns="" xmlns:a16="http://schemas.microsoft.com/office/drawing/2014/main" id="{B3E29AD6-AF0C-496C-8DA3-8946FD10840B}"/>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 xmlns:a16="http://schemas.microsoft.com/office/drawing/2014/main" id="{7FFF8FB2-27A1-4566-A063-AA4EC72DC8ED}"/>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06538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0A8056D-A70A-4FEB-9FA5-8E85B2CAA60F}"/>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GB"/>
          </a:p>
        </p:txBody>
      </p:sp>
      <p:sp>
        <p:nvSpPr>
          <p:cNvPr id="3" name="Marcador de Posição do Texto 2">
            <a:extLst>
              <a:ext uri="{FF2B5EF4-FFF2-40B4-BE49-F238E27FC236}">
                <a16:creationId xmlns="" xmlns:a16="http://schemas.microsoft.com/office/drawing/2014/main" id="{666793D8-62EC-4DE1-90C0-ACA5489915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 xmlns:a16="http://schemas.microsoft.com/office/drawing/2014/main" id="{F09735AE-6857-4EA7-BC03-2D1CD1B727C2}"/>
              </a:ext>
            </a:extLst>
          </p:cNvPr>
          <p:cNvSpPr>
            <a:spLocks noGrp="1"/>
          </p:cNvSpPr>
          <p:nvPr>
            <p:ph type="dt" sz="half" idx="10"/>
          </p:nvPr>
        </p:nvSpPr>
        <p:spPr/>
        <p:txBody>
          <a:bodyPr/>
          <a:lstStyle/>
          <a:p>
            <a:fld id="{08F86942-194F-40EA-9219-4931E9B8B45C}" type="datetimeFigureOut">
              <a:rPr lang="en-GB" smtClean="0"/>
              <a:t>11/01/2023</a:t>
            </a:fld>
            <a:endParaRPr lang="en-GB"/>
          </a:p>
        </p:txBody>
      </p:sp>
      <p:sp>
        <p:nvSpPr>
          <p:cNvPr id="5" name="Marcador de Posição do Rodapé 4">
            <a:extLst>
              <a:ext uri="{FF2B5EF4-FFF2-40B4-BE49-F238E27FC236}">
                <a16:creationId xmlns="" xmlns:a16="http://schemas.microsoft.com/office/drawing/2014/main" id="{0B8E5C93-3D54-4F21-BB48-E728727F46BE}"/>
              </a:ext>
            </a:extLst>
          </p:cNvPr>
          <p:cNvSpPr>
            <a:spLocks noGrp="1"/>
          </p:cNvSpPr>
          <p:nvPr>
            <p:ph type="ftr" sz="quarter" idx="11"/>
          </p:nvPr>
        </p:nvSpPr>
        <p:spPr/>
        <p:txBody>
          <a:bodyPr/>
          <a:lstStyle/>
          <a:p>
            <a:endParaRPr lang="en-GB"/>
          </a:p>
        </p:txBody>
      </p:sp>
      <p:sp>
        <p:nvSpPr>
          <p:cNvPr id="6" name="Marcador de Posição do Número do Diapositivo 5">
            <a:extLst>
              <a:ext uri="{FF2B5EF4-FFF2-40B4-BE49-F238E27FC236}">
                <a16:creationId xmlns="" xmlns:a16="http://schemas.microsoft.com/office/drawing/2014/main" id="{F0721BA9-B5F4-4453-BECF-5B32206E8EFC}"/>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4912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03B9C58-10B3-41C3-AC94-A58AABCC06B6}"/>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e Conteúdo 2">
            <a:extLst>
              <a:ext uri="{FF2B5EF4-FFF2-40B4-BE49-F238E27FC236}">
                <a16:creationId xmlns="" xmlns:a16="http://schemas.microsoft.com/office/drawing/2014/main" id="{675E5BEF-4006-4716-8143-A8FA7A3DA1B7}"/>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a:extLst>
              <a:ext uri="{FF2B5EF4-FFF2-40B4-BE49-F238E27FC236}">
                <a16:creationId xmlns="" xmlns:a16="http://schemas.microsoft.com/office/drawing/2014/main" id="{6D388C59-6AB6-4174-B273-5FB9C372A225}"/>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a Data 4">
            <a:extLst>
              <a:ext uri="{FF2B5EF4-FFF2-40B4-BE49-F238E27FC236}">
                <a16:creationId xmlns="" xmlns:a16="http://schemas.microsoft.com/office/drawing/2014/main" id="{C46C4049-F2A2-4CF4-9676-7CBB912B10BE}"/>
              </a:ext>
            </a:extLst>
          </p:cNvPr>
          <p:cNvSpPr>
            <a:spLocks noGrp="1"/>
          </p:cNvSpPr>
          <p:nvPr>
            <p:ph type="dt" sz="half" idx="10"/>
          </p:nvPr>
        </p:nvSpPr>
        <p:spPr/>
        <p:txBody>
          <a:bodyPr/>
          <a:lstStyle/>
          <a:p>
            <a:fld id="{08F86942-194F-40EA-9219-4931E9B8B45C}" type="datetimeFigureOut">
              <a:rPr lang="en-GB" smtClean="0"/>
              <a:t>11/01/2023</a:t>
            </a:fld>
            <a:endParaRPr lang="en-GB"/>
          </a:p>
        </p:txBody>
      </p:sp>
      <p:sp>
        <p:nvSpPr>
          <p:cNvPr id="6" name="Marcador de Posição do Rodapé 5">
            <a:extLst>
              <a:ext uri="{FF2B5EF4-FFF2-40B4-BE49-F238E27FC236}">
                <a16:creationId xmlns="" xmlns:a16="http://schemas.microsoft.com/office/drawing/2014/main" id="{ED061EBE-F4A4-4EA0-BC66-016E9BE16DFF}"/>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 xmlns:a16="http://schemas.microsoft.com/office/drawing/2014/main" id="{3F36AD6F-EF1F-423E-9119-B890C1BC711C}"/>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1057057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814469-05BC-4D8B-B0FE-E15420752D05}"/>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GB"/>
          </a:p>
        </p:txBody>
      </p:sp>
      <p:sp>
        <p:nvSpPr>
          <p:cNvPr id="3" name="Marcador de Posição do Texto 2">
            <a:extLst>
              <a:ext uri="{FF2B5EF4-FFF2-40B4-BE49-F238E27FC236}">
                <a16:creationId xmlns="" xmlns:a16="http://schemas.microsoft.com/office/drawing/2014/main" id="{6AC3B20E-5525-48D4-8064-9AA31CFF1E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a:extLst>
              <a:ext uri="{FF2B5EF4-FFF2-40B4-BE49-F238E27FC236}">
                <a16:creationId xmlns="" xmlns:a16="http://schemas.microsoft.com/office/drawing/2014/main" id="{37CEA245-47A5-4211-A1EA-7E0416FFC35C}"/>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a:extLst>
              <a:ext uri="{FF2B5EF4-FFF2-40B4-BE49-F238E27FC236}">
                <a16:creationId xmlns="" xmlns:a16="http://schemas.microsoft.com/office/drawing/2014/main" id="{A3298E56-913D-4B54-A4F4-FA73C155A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a:extLst>
              <a:ext uri="{FF2B5EF4-FFF2-40B4-BE49-F238E27FC236}">
                <a16:creationId xmlns="" xmlns:a16="http://schemas.microsoft.com/office/drawing/2014/main" id="{5970E9FF-76E8-4CED-BB54-C59829EDFC08}"/>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Marcador de Posição da Data 6">
            <a:extLst>
              <a:ext uri="{FF2B5EF4-FFF2-40B4-BE49-F238E27FC236}">
                <a16:creationId xmlns="" xmlns:a16="http://schemas.microsoft.com/office/drawing/2014/main" id="{188556FF-A30F-43D7-84D0-68D13FD3FE7C}"/>
              </a:ext>
            </a:extLst>
          </p:cNvPr>
          <p:cNvSpPr>
            <a:spLocks noGrp="1"/>
          </p:cNvSpPr>
          <p:nvPr>
            <p:ph type="dt" sz="half" idx="10"/>
          </p:nvPr>
        </p:nvSpPr>
        <p:spPr/>
        <p:txBody>
          <a:bodyPr/>
          <a:lstStyle/>
          <a:p>
            <a:fld id="{08F86942-194F-40EA-9219-4931E9B8B45C}" type="datetimeFigureOut">
              <a:rPr lang="en-GB" smtClean="0"/>
              <a:t>11/01/2023</a:t>
            </a:fld>
            <a:endParaRPr lang="en-GB"/>
          </a:p>
        </p:txBody>
      </p:sp>
      <p:sp>
        <p:nvSpPr>
          <p:cNvPr id="8" name="Marcador de Posição do Rodapé 7">
            <a:extLst>
              <a:ext uri="{FF2B5EF4-FFF2-40B4-BE49-F238E27FC236}">
                <a16:creationId xmlns="" xmlns:a16="http://schemas.microsoft.com/office/drawing/2014/main" id="{2959BF3D-4C4D-4C62-9418-6DE0AAC51D13}"/>
              </a:ext>
            </a:extLst>
          </p:cNvPr>
          <p:cNvSpPr>
            <a:spLocks noGrp="1"/>
          </p:cNvSpPr>
          <p:nvPr>
            <p:ph type="ftr" sz="quarter" idx="11"/>
          </p:nvPr>
        </p:nvSpPr>
        <p:spPr/>
        <p:txBody>
          <a:bodyPr/>
          <a:lstStyle/>
          <a:p>
            <a:endParaRPr lang="en-GB"/>
          </a:p>
        </p:txBody>
      </p:sp>
      <p:sp>
        <p:nvSpPr>
          <p:cNvPr id="9" name="Marcador de Posição do Número do Diapositivo 8">
            <a:extLst>
              <a:ext uri="{FF2B5EF4-FFF2-40B4-BE49-F238E27FC236}">
                <a16:creationId xmlns="" xmlns:a16="http://schemas.microsoft.com/office/drawing/2014/main" id="{7C010A5D-D86A-4EC7-921A-945FF2231C24}"/>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9732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C33F951-B002-49D5-8BDD-2A422EC3C719}"/>
              </a:ext>
            </a:extLst>
          </p:cNvPr>
          <p:cNvSpPr>
            <a:spLocks noGrp="1"/>
          </p:cNvSpPr>
          <p:nvPr>
            <p:ph type="title"/>
          </p:nvPr>
        </p:nvSpPr>
        <p:spPr/>
        <p:txBody>
          <a:bodyPr/>
          <a:lstStyle/>
          <a:p>
            <a:r>
              <a:rPr lang="pt-PT"/>
              <a:t>Clique para editar o estilo de título do Modelo Global</a:t>
            </a:r>
            <a:endParaRPr lang="en-GB"/>
          </a:p>
        </p:txBody>
      </p:sp>
      <p:sp>
        <p:nvSpPr>
          <p:cNvPr id="3" name="Marcador de Posição da Data 2">
            <a:extLst>
              <a:ext uri="{FF2B5EF4-FFF2-40B4-BE49-F238E27FC236}">
                <a16:creationId xmlns="" xmlns:a16="http://schemas.microsoft.com/office/drawing/2014/main" id="{477DCFFB-14BC-4EBC-AE41-A59939D4B19B}"/>
              </a:ext>
            </a:extLst>
          </p:cNvPr>
          <p:cNvSpPr>
            <a:spLocks noGrp="1"/>
          </p:cNvSpPr>
          <p:nvPr>
            <p:ph type="dt" sz="half" idx="10"/>
          </p:nvPr>
        </p:nvSpPr>
        <p:spPr/>
        <p:txBody>
          <a:bodyPr/>
          <a:lstStyle/>
          <a:p>
            <a:fld id="{08F86942-194F-40EA-9219-4931E9B8B45C}" type="datetimeFigureOut">
              <a:rPr lang="en-GB" smtClean="0"/>
              <a:t>11/01/2023</a:t>
            </a:fld>
            <a:endParaRPr lang="en-GB"/>
          </a:p>
        </p:txBody>
      </p:sp>
      <p:sp>
        <p:nvSpPr>
          <p:cNvPr id="4" name="Marcador de Posição do Rodapé 3">
            <a:extLst>
              <a:ext uri="{FF2B5EF4-FFF2-40B4-BE49-F238E27FC236}">
                <a16:creationId xmlns="" xmlns:a16="http://schemas.microsoft.com/office/drawing/2014/main" id="{FDF344D9-87C3-4D2E-BC2E-5442A46C9DA6}"/>
              </a:ext>
            </a:extLst>
          </p:cNvPr>
          <p:cNvSpPr>
            <a:spLocks noGrp="1"/>
          </p:cNvSpPr>
          <p:nvPr>
            <p:ph type="ftr" sz="quarter" idx="11"/>
          </p:nvPr>
        </p:nvSpPr>
        <p:spPr/>
        <p:txBody>
          <a:bodyPr/>
          <a:lstStyle/>
          <a:p>
            <a:endParaRPr lang="en-GB"/>
          </a:p>
        </p:txBody>
      </p:sp>
      <p:sp>
        <p:nvSpPr>
          <p:cNvPr id="5" name="Marcador de Posição do Número do Diapositivo 4">
            <a:extLst>
              <a:ext uri="{FF2B5EF4-FFF2-40B4-BE49-F238E27FC236}">
                <a16:creationId xmlns="" xmlns:a16="http://schemas.microsoft.com/office/drawing/2014/main" id="{7A19B719-2C06-4B02-AA11-14B64C594749}"/>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2459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 xmlns:a16="http://schemas.microsoft.com/office/drawing/2014/main" id="{3D656F02-F39A-48F6-90B4-5D6D9A56A139}"/>
              </a:ext>
            </a:extLst>
          </p:cNvPr>
          <p:cNvSpPr>
            <a:spLocks noGrp="1"/>
          </p:cNvSpPr>
          <p:nvPr>
            <p:ph type="dt" sz="half" idx="10"/>
          </p:nvPr>
        </p:nvSpPr>
        <p:spPr/>
        <p:txBody>
          <a:bodyPr/>
          <a:lstStyle/>
          <a:p>
            <a:fld id="{08F86942-194F-40EA-9219-4931E9B8B45C}" type="datetimeFigureOut">
              <a:rPr lang="en-GB" smtClean="0"/>
              <a:t>11/01/2023</a:t>
            </a:fld>
            <a:endParaRPr lang="en-GB"/>
          </a:p>
        </p:txBody>
      </p:sp>
      <p:sp>
        <p:nvSpPr>
          <p:cNvPr id="3" name="Marcador de Posição do Rodapé 2">
            <a:extLst>
              <a:ext uri="{FF2B5EF4-FFF2-40B4-BE49-F238E27FC236}">
                <a16:creationId xmlns="" xmlns:a16="http://schemas.microsoft.com/office/drawing/2014/main" id="{5A9C968E-B737-44A4-9017-4293EE1C3653}"/>
              </a:ext>
            </a:extLst>
          </p:cNvPr>
          <p:cNvSpPr>
            <a:spLocks noGrp="1"/>
          </p:cNvSpPr>
          <p:nvPr>
            <p:ph type="ftr" sz="quarter" idx="11"/>
          </p:nvPr>
        </p:nvSpPr>
        <p:spPr/>
        <p:txBody>
          <a:bodyPr/>
          <a:lstStyle/>
          <a:p>
            <a:endParaRPr lang="en-GB"/>
          </a:p>
        </p:txBody>
      </p:sp>
      <p:sp>
        <p:nvSpPr>
          <p:cNvPr id="4" name="Marcador de Posição do Número do Diapositivo 3">
            <a:extLst>
              <a:ext uri="{FF2B5EF4-FFF2-40B4-BE49-F238E27FC236}">
                <a16:creationId xmlns="" xmlns:a16="http://schemas.microsoft.com/office/drawing/2014/main" id="{B0EE7CF5-20D5-4CD1-B930-65818C7B2D90}"/>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152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32D7B30-A655-4300-81D2-B44F0F51ABD0}"/>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e Conteúdo 2">
            <a:extLst>
              <a:ext uri="{FF2B5EF4-FFF2-40B4-BE49-F238E27FC236}">
                <a16:creationId xmlns="" xmlns:a16="http://schemas.microsoft.com/office/drawing/2014/main" id="{38E03A88-CF30-4DA1-9589-0F2B1EFAA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a:extLst>
              <a:ext uri="{FF2B5EF4-FFF2-40B4-BE49-F238E27FC236}">
                <a16:creationId xmlns="" xmlns:a16="http://schemas.microsoft.com/office/drawing/2014/main" id="{5E5241A1-5B95-4E3F-84F9-FA5196F1B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 xmlns:a16="http://schemas.microsoft.com/office/drawing/2014/main" id="{33BA3D80-65D0-4294-A587-FBC7DFFC33D2}"/>
              </a:ext>
            </a:extLst>
          </p:cNvPr>
          <p:cNvSpPr>
            <a:spLocks noGrp="1"/>
          </p:cNvSpPr>
          <p:nvPr>
            <p:ph type="dt" sz="half" idx="10"/>
          </p:nvPr>
        </p:nvSpPr>
        <p:spPr/>
        <p:txBody>
          <a:bodyPr/>
          <a:lstStyle/>
          <a:p>
            <a:fld id="{08F86942-194F-40EA-9219-4931E9B8B45C}" type="datetimeFigureOut">
              <a:rPr lang="en-GB" smtClean="0"/>
              <a:t>11/01/2023</a:t>
            </a:fld>
            <a:endParaRPr lang="en-GB"/>
          </a:p>
        </p:txBody>
      </p:sp>
      <p:sp>
        <p:nvSpPr>
          <p:cNvPr id="6" name="Marcador de Posição do Rodapé 5">
            <a:extLst>
              <a:ext uri="{FF2B5EF4-FFF2-40B4-BE49-F238E27FC236}">
                <a16:creationId xmlns="" xmlns:a16="http://schemas.microsoft.com/office/drawing/2014/main" id="{D83EF1F2-CDA6-4C24-BFAB-219A19E3A864}"/>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 xmlns:a16="http://schemas.microsoft.com/office/drawing/2014/main" id="{F28E262E-B608-40D8-A8EE-10D65969DE12}"/>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398549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2EC5E47-00E0-4F2E-B16C-F7D22B954D34}"/>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GB"/>
          </a:p>
        </p:txBody>
      </p:sp>
      <p:sp>
        <p:nvSpPr>
          <p:cNvPr id="3" name="Marcador de Posição da Imagem 2">
            <a:extLst>
              <a:ext uri="{FF2B5EF4-FFF2-40B4-BE49-F238E27FC236}">
                <a16:creationId xmlns="" xmlns:a16="http://schemas.microsoft.com/office/drawing/2014/main" id="{4AA4CC55-8892-4CD2-A361-5C5C6CE7F7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Posição do Texto 3">
            <a:extLst>
              <a:ext uri="{FF2B5EF4-FFF2-40B4-BE49-F238E27FC236}">
                <a16:creationId xmlns="" xmlns:a16="http://schemas.microsoft.com/office/drawing/2014/main" id="{44B0C7DF-0CAE-48B1-8E82-AB59BE5F1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 xmlns:a16="http://schemas.microsoft.com/office/drawing/2014/main" id="{3466663A-8D47-4538-9B2C-BF73C408A0F7}"/>
              </a:ext>
            </a:extLst>
          </p:cNvPr>
          <p:cNvSpPr>
            <a:spLocks noGrp="1"/>
          </p:cNvSpPr>
          <p:nvPr>
            <p:ph type="dt" sz="half" idx="10"/>
          </p:nvPr>
        </p:nvSpPr>
        <p:spPr/>
        <p:txBody>
          <a:bodyPr/>
          <a:lstStyle/>
          <a:p>
            <a:fld id="{08F86942-194F-40EA-9219-4931E9B8B45C}" type="datetimeFigureOut">
              <a:rPr lang="en-GB" smtClean="0"/>
              <a:t>11/01/2023</a:t>
            </a:fld>
            <a:endParaRPr lang="en-GB"/>
          </a:p>
        </p:txBody>
      </p:sp>
      <p:sp>
        <p:nvSpPr>
          <p:cNvPr id="6" name="Marcador de Posição do Rodapé 5">
            <a:extLst>
              <a:ext uri="{FF2B5EF4-FFF2-40B4-BE49-F238E27FC236}">
                <a16:creationId xmlns="" xmlns:a16="http://schemas.microsoft.com/office/drawing/2014/main" id="{C6A5DE98-A553-4A40-8742-742E7C5307B0}"/>
              </a:ext>
            </a:extLst>
          </p:cNvPr>
          <p:cNvSpPr>
            <a:spLocks noGrp="1"/>
          </p:cNvSpPr>
          <p:nvPr>
            <p:ph type="ftr" sz="quarter" idx="11"/>
          </p:nvPr>
        </p:nvSpPr>
        <p:spPr/>
        <p:txBody>
          <a:bodyPr/>
          <a:lstStyle/>
          <a:p>
            <a:endParaRPr lang="en-GB"/>
          </a:p>
        </p:txBody>
      </p:sp>
      <p:sp>
        <p:nvSpPr>
          <p:cNvPr id="7" name="Marcador de Posição do Número do Diapositivo 6">
            <a:extLst>
              <a:ext uri="{FF2B5EF4-FFF2-40B4-BE49-F238E27FC236}">
                <a16:creationId xmlns="" xmlns:a16="http://schemas.microsoft.com/office/drawing/2014/main" id="{A1A1DA0E-A858-4CF5-B9BE-17642C03205E}"/>
              </a:ext>
            </a:extLst>
          </p:cNvPr>
          <p:cNvSpPr>
            <a:spLocks noGrp="1"/>
          </p:cNvSpPr>
          <p:nvPr>
            <p:ph type="sldNum" sz="quarter" idx="12"/>
          </p:nvPr>
        </p:nvSpPr>
        <p:spPr/>
        <p:txBody>
          <a:bodyPr/>
          <a:lstStyle/>
          <a:p>
            <a:fld id="{A425957C-9A47-4E07-B319-4D963D9C05D1}" type="slidenum">
              <a:rPr lang="en-GB" smtClean="0"/>
              <a:t>‹#›</a:t>
            </a:fld>
            <a:endParaRPr lang="en-GB"/>
          </a:p>
        </p:txBody>
      </p:sp>
    </p:spTree>
    <p:extLst>
      <p:ext uri="{BB962C8B-B14F-4D97-AF65-F5344CB8AC3E}">
        <p14:creationId xmlns:p14="http://schemas.microsoft.com/office/powerpoint/2010/main" val="2683349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 xmlns:a16="http://schemas.microsoft.com/office/drawing/2014/main" id="{0330FF49-A7B1-4CF7-80DB-8FA7CA9BF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GB"/>
          </a:p>
        </p:txBody>
      </p:sp>
      <p:sp>
        <p:nvSpPr>
          <p:cNvPr id="3" name="Marcador de Posição do Texto 2">
            <a:extLst>
              <a:ext uri="{FF2B5EF4-FFF2-40B4-BE49-F238E27FC236}">
                <a16:creationId xmlns="" xmlns:a16="http://schemas.microsoft.com/office/drawing/2014/main" id="{3B1167AC-6D32-4CB4-95B0-531FAAA73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a Data 3">
            <a:extLst>
              <a:ext uri="{FF2B5EF4-FFF2-40B4-BE49-F238E27FC236}">
                <a16:creationId xmlns="" xmlns:a16="http://schemas.microsoft.com/office/drawing/2014/main" id="{4C33BE8A-ED26-4215-BCD8-FDD50CF10A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86942-194F-40EA-9219-4931E9B8B45C}" type="datetimeFigureOut">
              <a:rPr lang="en-GB" smtClean="0"/>
              <a:t>11/01/2023</a:t>
            </a:fld>
            <a:endParaRPr lang="en-GB"/>
          </a:p>
        </p:txBody>
      </p:sp>
      <p:sp>
        <p:nvSpPr>
          <p:cNvPr id="5" name="Marcador de Posição do Rodapé 4">
            <a:extLst>
              <a:ext uri="{FF2B5EF4-FFF2-40B4-BE49-F238E27FC236}">
                <a16:creationId xmlns="" xmlns:a16="http://schemas.microsoft.com/office/drawing/2014/main" id="{2366146A-C908-481C-BAD5-3847C3CF0A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Posição do Número do Diapositivo 5">
            <a:extLst>
              <a:ext uri="{FF2B5EF4-FFF2-40B4-BE49-F238E27FC236}">
                <a16:creationId xmlns="" xmlns:a16="http://schemas.microsoft.com/office/drawing/2014/main" id="{B45E0744-CCF0-4D6F-95A5-B57CBFF27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5957C-9A47-4E07-B319-4D963D9C05D1}" type="slidenum">
              <a:rPr lang="en-GB" smtClean="0"/>
              <a:t>‹#›</a:t>
            </a:fld>
            <a:endParaRPr lang="en-GB"/>
          </a:p>
        </p:txBody>
      </p:sp>
    </p:spTree>
    <p:extLst>
      <p:ext uri="{BB962C8B-B14F-4D97-AF65-F5344CB8AC3E}">
        <p14:creationId xmlns:p14="http://schemas.microsoft.com/office/powerpoint/2010/main" val="4117401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3.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9.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uropa.eu/europass/system/files/2020-05/CEFR%20self-assessment%20grid%20EN.pdf" TargetMode="External"/><Relationship Id="rId5" Type="http://schemas.openxmlformats.org/officeDocument/2006/relationships/hyperlink" Target="https://polyglotclub.com/help/language-learning-tips/language-levels-cefr"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www.dimpaproject.eu/wp-content/uploads/2021/01/ePub-SIGIL_Model-1.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s://bookcreator.com/" TargetMode="Externa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hyperlink" Target="https://vimeo.com/776310802/457e299ffc" TargetMode="External"/><Relationship Id="rId3" Type="http://schemas.openxmlformats.org/officeDocument/2006/relationships/image" Target="../media/image19.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dimpaproject.eu/wp-content/uploads/2021/01/ePub-SIGIL_Model-1.pdf" TargetMode="External"/><Relationship Id="rId5" Type="http://schemas.openxmlformats.org/officeDocument/2006/relationships/image" Target="../media/image41.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4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4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19.png"/><Relationship Id="rId7"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6.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5.jpg"/><Relationship Id="rId5" Type="http://schemas.openxmlformats.org/officeDocument/2006/relationships/image" Target="../media/image61.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68.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7.jpg"/><Relationship Id="rId5" Type="http://schemas.openxmlformats.org/officeDocument/2006/relationships/image" Target="../media/image61.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image" Target="../media/image61.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9.jpg"/><Relationship Id="rId5" Type="http://schemas.openxmlformats.org/officeDocument/2006/relationships/image" Target="../media/image61.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1.png"/><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0.jpg"/><Relationship Id="rId5" Type="http://schemas.openxmlformats.org/officeDocument/2006/relationships/image" Target="../media/image61.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8" Type="http://schemas.openxmlformats.org/officeDocument/2006/relationships/hyperlink" Target="https://www.apple.com/apple-books/" TargetMode="External"/><Relationship Id="rId3" Type="http://schemas.openxmlformats.org/officeDocument/2006/relationships/image" Target="../media/image19.png"/><Relationship Id="rId7"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www.edrlab.org/software/thorium-reader/" TargetMode="External"/><Relationship Id="rId5" Type="http://schemas.openxmlformats.org/officeDocument/2006/relationships/image" Target="../media/image17.png"/><Relationship Id="rId4" Type="http://schemas.openxmlformats.org/officeDocument/2006/relationships/image" Target="../media/image72.png"/><Relationship Id="rId9" Type="http://schemas.openxmlformats.org/officeDocument/2006/relationships/image" Target="../media/image74.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9.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85.png"/><Relationship Id="rId3" Type="http://schemas.openxmlformats.org/officeDocument/2006/relationships/image" Target="../media/image1.png"/><Relationship Id="rId7" Type="http://schemas.openxmlformats.org/officeDocument/2006/relationships/image" Target="../media/image83.png"/><Relationship Id="rId12" Type="http://schemas.openxmlformats.org/officeDocument/2006/relationships/hyperlink" Target="http://www.facebook.com/POEMEproject"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hyperlink" Target="http://www.poemeproject.eu/" TargetMode="External"/><Relationship Id="rId5" Type="http://schemas.openxmlformats.org/officeDocument/2006/relationships/image" Target="../media/image81.png"/><Relationship Id="rId10" Type="http://schemas.openxmlformats.org/officeDocument/2006/relationships/image" Target="../media/image4.png"/><Relationship Id="rId4" Type="http://schemas.openxmlformats.org/officeDocument/2006/relationships/image" Target="../media/image80.png"/><Relationship Id="rId9" Type="http://schemas.openxmlformats.org/officeDocument/2006/relationships/image" Target="../media/image84.png"/><Relationship Id="rId1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CaixaDeTexto 10">
            <a:extLst>
              <a:ext uri="{FF2B5EF4-FFF2-40B4-BE49-F238E27FC236}">
                <a16:creationId xmlns="" xmlns:a16="http://schemas.microsoft.com/office/drawing/2014/main" id="{768F6B4F-A874-4DF2-BC03-EA89A4710620}"/>
              </a:ext>
            </a:extLst>
          </p:cNvPr>
          <p:cNvSpPr txBox="1"/>
          <p:nvPr/>
        </p:nvSpPr>
        <p:spPr>
          <a:xfrm>
            <a:off x="1399923" y="2944756"/>
            <a:ext cx="9845272" cy="1724639"/>
          </a:xfrm>
          <a:prstGeom prst="rect">
            <a:avLst/>
          </a:prstGeom>
          <a:noFill/>
        </p:spPr>
        <p:txBody>
          <a:bodyPr wrap="square" rtlCol="0">
            <a:spAutoFit/>
          </a:bodyPr>
          <a:lstStyle/>
          <a:p>
            <a:pPr algn="ctr"/>
            <a:r>
              <a:rPr lang="en-GB" sz="3200" b="1" spc="140" dirty="0">
                <a:solidFill>
                  <a:srgbClr val="002060"/>
                </a:solidFill>
              </a:rPr>
              <a:t>Webinar</a:t>
            </a:r>
            <a:r>
              <a:rPr lang="el-GR" sz="3200" b="1" spc="140" dirty="0">
                <a:solidFill>
                  <a:srgbClr val="002060"/>
                </a:solidFill>
              </a:rPr>
              <a:t> Κατάρτισης Εκπαιδευτικών Πιερίας</a:t>
            </a:r>
          </a:p>
          <a:p>
            <a:pPr algn="ctr"/>
            <a:r>
              <a:rPr lang="en-GB" sz="3200" b="1" dirty="0">
                <a:solidFill>
                  <a:srgbClr val="002060"/>
                </a:solidFill>
              </a:rPr>
              <a:t>IO3 – </a:t>
            </a:r>
            <a:r>
              <a:rPr lang="el-GR" sz="3200" b="1" dirty="0">
                <a:solidFill>
                  <a:srgbClr val="002060"/>
                </a:solidFill>
              </a:rPr>
              <a:t>Εκπαίδευση για τη Δημιουργία </a:t>
            </a:r>
            <a:r>
              <a:rPr lang="en-GB" sz="3200" b="1" dirty="0">
                <a:solidFill>
                  <a:srgbClr val="002060"/>
                </a:solidFill>
              </a:rPr>
              <a:t>E-book</a:t>
            </a:r>
            <a:endParaRPr lang="el-GR" sz="3200" b="1" dirty="0">
              <a:solidFill>
                <a:srgbClr val="002060"/>
              </a:solidFill>
            </a:endParaRPr>
          </a:p>
          <a:p>
            <a:pPr algn="ctr">
              <a:lnSpc>
                <a:spcPct val="150000"/>
              </a:lnSpc>
            </a:pPr>
            <a:r>
              <a:rPr lang="el-GR" sz="3200" b="1" i="1" dirty="0">
                <a:solidFill>
                  <a:srgbClr val="002060"/>
                </a:solidFill>
              </a:rPr>
              <a:t>Τετάρτη 30 Νοεμβρίου 2022</a:t>
            </a:r>
          </a:p>
        </p:txBody>
      </p:sp>
      <p:pic>
        <p:nvPicPr>
          <p:cNvPr id="15" name="Picture 14" descr="Text, application&#10;&#10;Description automatically generated">
            <a:extLst>
              <a:ext uri="{FF2B5EF4-FFF2-40B4-BE49-F238E27FC236}">
                <a16:creationId xmlns="" xmlns:a16="http://schemas.microsoft.com/office/drawing/2014/main" id="{5150594B-2B05-449E-FFEA-27E9CAEDBF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2442" y="4945605"/>
            <a:ext cx="2741456" cy="678645"/>
          </a:xfrm>
          <a:prstGeom prst="rect">
            <a:avLst/>
          </a:prstGeom>
        </p:spPr>
      </p:pic>
      <p:pic>
        <p:nvPicPr>
          <p:cNvPr id="14" name="Εικόνα 13">
            <a:extLst>
              <a:ext uri="{FF2B5EF4-FFF2-40B4-BE49-F238E27FC236}">
                <a16:creationId xmlns="" xmlns:a16="http://schemas.microsoft.com/office/drawing/2014/main" id="{3F4CF68C-3054-87B8-F1D9-7E4AF0C04A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0115" y="599789"/>
            <a:ext cx="7805148" cy="2146416"/>
          </a:xfrm>
          <a:prstGeom prst="rect">
            <a:avLst/>
          </a:prstGeom>
        </p:spPr>
      </p:pic>
      <p:sp>
        <p:nvSpPr>
          <p:cNvPr id="16" name="TextBox 15">
            <a:extLst>
              <a:ext uri="{FF2B5EF4-FFF2-40B4-BE49-F238E27FC236}">
                <a16:creationId xmlns="" xmlns:a16="http://schemas.microsoft.com/office/drawing/2014/main" id="{5D68E5B2-D322-84CD-B8B6-F996783CB394}"/>
              </a:ext>
            </a:extLst>
          </p:cNvPr>
          <p:cNvSpPr txBox="1"/>
          <p:nvPr/>
        </p:nvSpPr>
        <p:spPr>
          <a:xfrm>
            <a:off x="4174957" y="2150004"/>
            <a:ext cx="6196927" cy="523220"/>
          </a:xfrm>
          <a:prstGeom prst="rect">
            <a:avLst/>
          </a:prstGeom>
          <a:noFill/>
        </p:spPr>
        <p:txBody>
          <a:bodyPr wrap="square" rtlCol="0">
            <a:spAutoFit/>
          </a:bodyPr>
          <a:lstStyle/>
          <a:p>
            <a:r>
              <a:rPr lang="el-GR" sz="1400" dirty="0"/>
              <a:t>Προώθηση της ενσωμάτωσης παιδιών προσφύγων στα Ευρωπαϊκά σχολεία των χωρών υποδοχής τους μέσω της δημιουργίας σχολικών Εκθέσεων</a:t>
            </a:r>
          </a:p>
        </p:txBody>
      </p:sp>
      <p:pic>
        <p:nvPicPr>
          <p:cNvPr id="17" name="Picture 4" descr="https://poemeproject.eu/wp-content/uploads/2021/09/cropped-logo-dide-changed.png">
            <a:extLst>
              <a:ext uri="{FF2B5EF4-FFF2-40B4-BE49-F238E27FC236}">
                <a16:creationId xmlns="" xmlns:a16="http://schemas.microsoft.com/office/drawing/2014/main" id="{CBC8138F-6CA0-7CF9-7A0B-68D9FEFBD3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2392" y="4958496"/>
            <a:ext cx="1880050" cy="665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5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Marcador de Posição de Conteúdo 7">
            <a:extLst>
              <a:ext uri="{FF2B5EF4-FFF2-40B4-BE49-F238E27FC236}">
                <a16:creationId xmlns="" xmlns:a16="http://schemas.microsoft.com/office/drawing/2014/main" id="{C3536037-8966-4F57-9CE1-C7708DCA65C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44557" y="0"/>
            <a:ext cx="4757530" cy="1308321"/>
          </a:xfrm>
        </p:spPr>
      </p:pic>
      <p:sp>
        <p:nvSpPr>
          <p:cNvPr id="4" name="Retângulo: Cantos Arredondados 3">
            <a:extLst>
              <a:ext uri="{FF2B5EF4-FFF2-40B4-BE49-F238E27FC236}">
                <a16:creationId xmlns="" xmlns:a16="http://schemas.microsoft.com/office/drawing/2014/main" id="{F5074208-AFDF-4578-81A4-14F04C4FB4BE}"/>
              </a:ext>
            </a:extLst>
          </p:cNvPr>
          <p:cNvSpPr/>
          <p:nvPr/>
        </p:nvSpPr>
        <p:spPr>
          <a:xfrm>
            <a:off x="622851" y="1308321"/>
            <a:ext cx="4757529" cy="79877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ixaDeTexto 8">
            <a:extLst>
              <a:ext uri="{FF2B5EF4-FFF2-40B4-BE49-F238E27FC236}">
                <a16:creationId xmlns="" xmlns:a16="http://schemas.microsoft.com/office/drawing/2014/main" id="{786744E7-0AEE-40CF-B4D1-C34D45AD1A1A}"/>
              </a:ext>
            </a:extLst>
          </p:cNvPr>
          <p:cNvSpPr txBox="1"/>
          <p:nvPr/>
        </p:nvSpPr>
        <p:spPr>
          <a:xfrm>
            <a:off x="800538" y="1476876"/>
            <a:ext cx="4402154" cy="461665"/>
          </a:xfrm>
          <a:prstGeom prst="rect">
            <a:avLst/>
          </a:prstGeom>
          <a:noFill/>
        </p:spPr>
        <p:txBody>
          <a:bodyPr wrap="square" rtlCol="0">
            <a:spAutoFit/>
          </a:bodyPr>
          <a:lstStyle/>
          <a:p>
            <a:r>
              <a:rPr lang="el-GR" sz="2400" dirty="0"/>
              <a:t>Το έργο </a:t>
            </a:r>
            <a:r>
              <a:rPr lang="en-GB" sz="2400" dirty="0"/>
              <a:t>POEME </a:t>
            </a:r>
            <a:r>
              <a:rPr lang="el-GR" sz="2400" dirty="0"/>
              <a:t>σε νούμερα:</a:t>
            </a:r>
            <a:endParaRPr lang="en-GB" sz="2400" dirty="0"/>
          </a:p>
        </p:txBody>
      </p:sp>
      <p:sp>
        <p:nvSpPr>
          <p:cNvPr id="11" name="Retângulo: Cantos Arredondados 10">
            <a:extLst>
              <a:ext uri="{FF2B5EF4-FFF2-40B4-BE49-F238E27FC236}">
                <a16:creationId xmlns="" xmlns:a16="http://schemas.microsoft.com/office/drawing/2014/main" id="{BF047738-4BC9-4367-BD73-084ECDB31C54}"/>
              </a:ext>
            </a:extLst>
          </p:cNvPr>
          <p:cNvSpPr/>
          <p:nvPr/>
        </p:nvSpPr>
        <p:spPr>
          <a:xfrm>
            <a:off x="612913" y="2392153"/>
            <a:ext cx="331967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1 </a:t>
            </a:r>
            <a:r>
              <a:rPr lang="el-GR" b="1" dirty="0">
                <a:solidFill>
                  <a:srgbClr val="002060"/>
                </a:solidFill>
              </a:rPr>
              <a:t>Κείμενο Αναφοράς </a:t>
            </a:r>
            <a:r>
              <a:rPr lang="el-GR" dirty="0">
                <a:solidFill>
                  <a:srgbClr val="002060"/>
                </a:solidFill>
              </a:rPr>
              <a:t>(Αγγλικά, μετάφραση στα Ελληνικά, Γαλλικά, Πορτογαλικά)</a:t>
            </a:r>
          </a:p>
          <a:p>
            <a:pPr algn="ctr"/>
            <a:r>
              <a:rPr lang="el-GR" sz="1600" i="1" dirty="0">
                <a:solidFill>
                  <a:srgbClr val="002060"/>
                </a:solidFill>
              </a:rPr>
              <a:t>Ολοκληρώθηκε</a:t>
            </a:r>
            <a:r>
              <a:rPr lang="el-GR" dirty="0">
                <a:solidFill>
                  <a:srgbClr val="002060"/>
                </a:solidFill>
              </a:rPr>
              <a:t> </a:t>
            </a:r>
            <a:endParaRPr lang="en-GB" dirty="0">
              <a:solidFill>
                <a:srgbClr val="002060"/>
              </a:solidFill>
            </a:endParaRPr>
          </a:p>
        </p:txBody>
      </p:sp>
      <p:sp>
        <p:nvSpPr>
          <p:cNvPr id="13" name="Retângulo: Cantos Arredondados 12">
            <a:extLst>
              <a:ext uri="{FF2B5EF4-FFF2-40B4-BE49-F238E27FC236}">
                <a16:creationId xmlns="" xmlns:a16="http://schemas.microsoft.com/office/drawing/2014/main" id="{5A223A41-CFBD-4DC8-9663-DBBEABBF76C1}"/>
              </a:ext>
            </a:extLst>
          </p:cNvPr>
          <p:cNvSpPr/>
          <p:nvPr/>
        </p:nvSpPr>
        <p:spPr>
          <a:xfrm>
            <a:off x="4026589" y="2392153"/>
            <a:ext cx="331967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18 </a:t>
            </a:r>
            <a:r>
              <a:rPr lang="el-GR" b="1" dirty="0">
                <a:solidFill>
                  <a:srgbClr val="002060"/>
                </a:solidFill>
              </a:rPr>
              <a:t>Φύλλα Εργασίας</a:t>
            </a:r>
            <a:r>
              <a:rPr lang="en-GB" b="1" dirty="0">
                <a:solidFill>
                  <a:srgbClr val="002060"/>
                </a:solidFill>
              </a:rPr>
              <a:t> </a:t>
            </a:r>
            <a:r>
              <a:rPr lang="el-GR" dirty="0">
                <a:solidFill>
                  <a:srgbClr val="002060"/>
                </a:solidFill>
              </a:rPr>
              <a:t>για την Ευρωπαϊκή Πολιτιστική Κληρονομιά</a:t>
            </a:r>
            <a:r>
              <a:rPr lang="en-GB" dirty="0">
                <a:solidFill>
                  <a:srgbClr val="002060"/>
                </a:solidFill>
              </a:rPr>
              <a:t>, </a:t>
            </a:r>
            <a:r>
              <a:rPr lang="el-GR" dirty="0">
                <a:solidFill>
                  <a:srgbClr val="002060"/>
                </a:solidFill>
              </a:rPr>
              <a:t>στα</a:t>
            </a:r>
            <a:r>
              <a:rPr lang="en-GB" dirty="0">
                <a:solidFill>
                  <a:srgbClr val="002060"/>
                </a:solidFill>
              </a:rPr>
              <a:t> </a:t>
            </a:r>
            <a:r>
              <a:rPr lang="el-GR" dirty="0">
                <a:solidFill>
                  <a:srgbClr val="002060"/>
                </a:solidFill>
              </a:rPr>
              <a:t>ΕΛ, ΓΛ, ΠΓ</a:t>
            </a:r>
          </a:p>
          <a:p>
            <a:pPr algn="ctr"/>
            <a:r>
              <a:rPr lang="el-GR" sz="1600" i="1" dirty="0">
                <a:solidFill>
                  <a:srgbClr val="002060"/>
                </a:solidFill>
              </a:rPr>
              <a:t>Ολοκληρώθηκε </a:t>
            </a:r>
            <a:endParaRPr lang="en-GB" sz="1600" i="1" dirty="0">
              <a:solidFill>
                <a:srgbClr val="002060"/>
              </a:solidFill>
            </a:endParaRPr>
          </a:p>
          <a:p>
            <a:pPr algn="ctr"/>
            <a:endParaRPr lang="en-GB" dirty="0">
              <a:solidFill>
                <a:srgbClr val="002060"/>
              </a:solidFill>
            </a:endParaRPr>
          </a:p>
        </p:txBody>
      </p:sp>
      <p:sp>
        <p:nvSpPr>
          <p:cNvPr id="15" name="Retângulo: Cantos Arredondados 14">
            <a:extLst>
              <a:ext uri="{FF2B5EF4-FFF2-40B4-BE49-F238E27FC236}">
                <a16:creationId xmlns="" xmlns:a16="http://schemas.microsoft.com/office/drawing/2014/main" id="{BDD0F160-BA94-46B7-8F1C-09F81D918144}"/>
              </a:ext>
            </a:extLst>
          </p:cNvPr>
          <p:cNvSpPr/>
          <p:nvPr/>
        </p:nvSpPr>
        <p:spPr>
          <a:xfrm>
            <a:off x="651013" y="4121428"/>
            <a:ext cx="2948195"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10 </a:t>
            </a:r>
            <a:r>
              <a:rPr lang="el-GR" b="1" dirty="0">
                <a:solidFill>
                  <a:srgbClr val="002060"/>
                </a:solidFill>
              </a:rPr>
              <a:t>Διαδραστικά</a:t>
            </a:r>
            <a:r>
              <a:rPr lang="en-GB" b="1" dirty="0">
                <a:solidFill>
                  <a:srgbClr val="002060"/>
                </a:solidFill>
              </a:rPr>
              <a:t> e-books</a:t>
            </a:r>
            <a:r>
              <a:rPr lang="en-GB" dirty="0">
                <a:solidFill>
                  <a:srgbClr val="002060"/>
                </a:solidFill>
              </a:rPr>
              <a:t>, </a:t>
            </a:r>
            <a:r>
              <a:rPr lang="el-GR" dirty="0">
                <a:solidFill>
                  <a:srgbClr val="002060"/>
                </a:solidFill>
              </a:rPr>
              <a:t>μεταφρασμένα</a:t>
            </a:r>
            <a:r>
              <a:rPr lang="en-GB" dirty="0">
                <a:solidFill>
                  <a:srgbClr val="002060"/>
                </a:solidFill>
              </a:rPr>
              <a:t> </a:t>
            </a:r>
            <a:r>
              <a:rPr lang="el-GR" dirty="0">
                <a:solidFill>
                  <a:srgbClr val="002060"/>
                </a:solidFill>
              </a:rPr>
              <a:t>στα</a:t>
            </a:r>
            <a:r>
              <a:rPr lang="en-GB" dirty="0">
                <a:solidFill>
                  <a:srgbClr val="002060"/>
                </a:solidFill>
              </a:rPr>
              <a:t> </a:t>
            </a:r>
            <a:r>
              <a:rPr lang="el-GR" dirty="0">
                <a:solidFill>
                  <a:srgbClr val="002060"/>
                </a:solidFill>
              </a:rPr>
              <a:t>ΕΛ, ΓΛ, ΠΓ</a:t>
            </a:r>
          </a:p>
          <a:p>
            <a:pPr algn="ctr"/>
            <a:r>
              <a:rPr lang="el-GR" sz="1600" i="1" dirty="0">
                <a:solidFill>
                  <a:srgbClr val="002060"/>
                </a:solidFill>
              </a:rPr>
              <a:t>Υλοποιείται</a:t>
            </a:r>
            <a:endParaRPr lang="en-GB" sz="1600" i="1" dirty="0">
              <a:solidFill>
                <a:srgbClr val="002060"/>
              </a:solidFill>
            </a:endParaRPr>
          </a:p>
        </p:txBody>
      </p:sp>
      <p:sp>
        <p:nvSpPr>
          <p:cNvPr id="18" name="Retângulo: Cantos Arredondados 17">
            <a:extLst>
              <a:ext uri="{FF2B5EF4-FFF2-40B4-BE49-F238E27FC236}">
                <a16:creationId xmlns="" xmlns:a16="http://schemas.microsoft.com/office/drawing/2014/main" id="{C805F5D3-C8B5-4C89-915D-D0C73CA4239C}"/>
              </a:ext>
            </a:extLst>
          </p:cNvPr>
          <p:cNvSpPr/>
          <p:nvPr/>
        </p:nvSpPr>
        <p:spPr>
          <a:xfrm>
            <a:off x="3848100" y="4105460"/>
            <a:ext cx="3460062" cy="1428251"/>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rPr>
              <a:t>6 </a:t>
            </a:r>
            <a:r>
              <a:rPr lang="el-GR" b="1" dirty="0">
                <a:solidFill>
                  <a:srgbClr val="002060"/>
                </a:solidFill>
              </a:rPr>
              <a:t>πρότυπα μικτών εκθέσεων</a:t>
            </a:r>
          </a:p>
          <a:p>
            <a:pPr algn="ctr"/>
            <a:r>
              <a:rPr lang="el-GR" dirty="0">
                <a:solidFill>
                  <a:srgbClr val="002060"/>
                </a:solidFill>
              </a:rPr>
              <a:t>Ως "Ψηφιακή Πινακοθήκη </a:t>
            </a:r>
            <a:r>
              <a:rPr lang="en-GB" dirty="0">
                <a:solidFill>
                  <a:srgbClr val="002060"/>
                </a:solidFill>
              </a:rPr>
              <a:t>POEME", </a:t>
            </a:r>
            <a:r>
              <a:rPr lang="el-GR" dirty="0">
                <a:solidFill>
                  <a:srgbClr val="002060"/>
                </a:solidFill>
              </a:rPr>
              <a:t>στα ΕΛ, ΓΛ, ΠΓ</a:t>
            </a:r>
          </a:p>
          <a:p>
            <a:pPr algn="ctr"/>
            <a:r>
              <a:rPr lang="el-GR" sz="1600" i="1" dirty="0">
                <a:solidFill>
                  <a:srgbClr val="002060"/>
                </a:solidFill>
              </a:rPr>
              <a:t>Υλοποιείται</a:t>
            </a:r>
            <a:endParaRPr lang="en-GB" sz="1600" dirty="0">
              <a:solidFill>
                <a:srgbClr val="002060"/>
              </a:solidFill>
            </a:endParaRPr>
          </a:p>
        </p:txBody>
      </p:sp>
      <p:pic>
        <p:nvPicPr>
          <p:cNvPr id="3" name="Picture 2" descr="Text&#10;&#10;Description automatically generated with medium confidence">
            <a:extLst>
              <a:ext uri="{FF2B5EF4-FFF2-40B4-BE49-F238E27FC236}">
                <a16:creationId xmlns="" xmlns:a16="http://schemas.microsoft.com/office/drawing/2014/main" id="{00165014-039F-FF2B-ED95-393B78EBA7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1765" y="216816"/>
            <a:ext cx="2825678" cy="569257"/>
          </a:xfrm>
          <a:prstGeom prst="rect">
            <a:avLst/>
          </a:prstGeom>
        </p:spPr>
      </p:pic>
      <p:sp>
        <p:nvSpPr>
          <p:cNvPr id="2" name="Δεξί άγκιστρο 1">
            <a:extLst>
              <a:ext uri="{FF2B5EF4-FFF2-40B4-BE49-F238E27FC236}">
                <a16:creationId xmlns="" xmlns:a16="http://schemas.microsoft.com/office/drawing/2014/main" id="{D6FBE250-9813-147C-B89B-624D0E6BD8EA}"/>
              </a:ext>
            </a:extLst>
          </p:cNvPr>
          <p:cNvSpPr/>
          <p:nvPr/>
        </p:nvSpPr>
        <p:spPr>
          <a:xfrm>
            <a:off x="7515970" y="2392153"/>
            <a:ext cx="409575" cy="3157526"/>
          </a:xfrm>
          <a:prstGeom prst="rightBrace">
            <a:avLst>
              <a:gd name="adj1" fmla="val 8333"/>
              <a:gd name="adj2" fmla="val 48271"/>
            </a:avLst>
          </a:prstGeom>
          <a:ln w="4762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a:extLst>
              <a:ext uri="{FF2B5EF4-FFF2-40B4-BE49-F238E27FC236}">
                <a16:creationId xmlns="" xmlns:a16="http://schemas.microsoft.com/office/drawing/2014/main" id="{701397D2-1071-530E-EFF3-1FCB2881D19C}"/>
              </a:ext>
            </a:extLst>
          </p:cNvPr>
          <p:cNvSpPr txBox="1"/>
          <p:nvPr/>
        </p:nvSpPr>
        <p:spPr>
          <a:xfrm>
            <a:off x="8054135" y="2852382"/>
            <a:ext cx="3486852" cy="1569660"/>
          </a:xfrm>
          <a:prstGeom prst="rect">
            <a:avLst/>
          </a:prstGeom>
          <a:noFill/>
        </p:spPr>
        <p:txBody>
          <a:bodyPr wrap="none" rtlCol="0">
            <a:spAutoFit/>
          </a:bodyPr>
          <a:lstStyle/>
          <a:p>
            <a:pPr algn="ctr"/>
            <a:r>
              <a:rPr lang="el-GR" sz="2400" dirty="0">
                <a:solidFill>
                  <a:schemeClr val="bg1"/>
                </a:solidFill>
              </a:rPr>
              <a:t>Διαθέσιμα</a:t>
            </a:r>
          </a:p>
          <a:p>
            <a:pPr algn="ctr"/>
            <a:r>
              <a:rPr lang="el-GR" sz="2400" dirty="0">
                <a:solidFill>
                  <a:schemeClr val="bg1"/>
                </a:solidFill>
              </a:rPr>
              <a:t>στην ιστοσελίδα </a:t>
            </a:r>
          </a:p>
          <a:p>
            <a:pPr algn="ctr"/>
            <a:r>
              <a:rPr lang="el-GR" sz="2400" dirty="0">
                <a:solidFill>
                  <a:schemeClr val="bg1"/>
                </a:solidFill>
              </a:rPr>
              <a:t>του έργου </a:t>
            </a:r>
            <a:r>
              <a:rPr lang="en-US" sz="2400" dirty="0">
                <a:solidFill>
                  <a:schemeClr val="bg1"/>
                </a:solidFill>
              </a:rPr>
              <a:t>POEME </a:t>
            </a:r>
            <a:endParaRPr lang="el-GR" sz="2400" dirty="0">
              <a:solidFill>
                <a:schemeClr val="bg1"/>
              </a:solidFill>
            </a:endParaRPr>
          </a:p>
          <a:p>
            <a:pPr algn="ctr"/>
            <a:r>
              <a:rPr lang="en-US" sz="2400" dirty="0">
                <a:solidFill>
                  <a:schemeClr val="bg1"/>
                </a:solidFill>
              </a:rPr>
              <a:t>https://poemeproject.eu/</a:t>
            </a:r>
            <a:endParaRPr lang="el-GR" sz="2400" dirty="0">
              <a:solidFill>
                <a:schemeClr val="bg1"/>
              </a:solidFill>
            </a:endParaRPr>
          </a:p>
        </p:txBody>
      </p:sp>
      <p:pic>
        <p:nvPicPr>
          <p:cNvPr id="7" name="Γραφικό 6" descr="Σημάδι ελέγχου">
            <a:extLst>
              <a:ext uri="{FF2B5EF4-FFF2-40B4-BE49-F238E27FC236}">
                <a16:creationId xmlns="" xmlns:a16="http://schemas.microsoft.com/office/drawing/2014/main" id="{8F968F70-2E5A-138B-4750-D3DE58C8CE9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001615" y="3563371"/>
            <a:ext cx="257033" cy="257033"/>
          </a:xfrm>
          <a:prstGeom prst="rect">
            <a:avLst/>
          </a:prstGeom>
        </p:spPr>
      </p:pic>
      <p:pic>
        <p:nvPicPr>
          <p:cNvPr id="10" name="Γραφικό 9" descr="Σημάδι ελέγχου">
            <a:extLst>
              <a:ext uri="{FF2B5EF4-FFF2-40B4-BE49-F238E27FC236}">
                <a16:creationId xmlns="" xmlns:a16="http://schemas.microsoft.com/office/drawing/2014/main" id="{F2601DCB-78E6-861A-8B58-FF570CA590C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470421" y="3186920"/>
            <a:ext cx="257033" cy="257033"/>
          </a:xfrm>
          <a:prstGeom prst="rect">
            <a:avLst/>
          </a:prstGeom>
        </p:spPr>
      </p:pic>
    </p:spTree>
    <p:extLst>
      <p:ext uri="{BB962C8B-B14F-4D97-AF65-F5344CB8AC3E}">
        <p14:creationId xmlns:p14="http://schemas.microsoft.com/office/powerpoint/2010/main" val="4019374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6ED77CAD-D0A3-4C36-8DF1-B617387D44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981164"/>
            <a:ext cx="1408091" cy="1408091"/>
          </a:xfrm>
          <a:prstGeom prst="rect">
            <a:avLst/>
          </a:prstGeom>
        </p:spPr>
      </p:pic>
      <p:sp>
        <p:nvSpPr>
          <p:cNvPr id="7" name="Título 6">
            <a:extLst>
              <a:ext uri="{FF2B5EF4-FFF2-40B4-BE49-F238E27FC236}">
                <a16:creationId xmlns="" xmlns:a16="http://schemas.microsoft.com/office/drawing/2014/main" id="{6C022985-9E67-4862-A8FE-848087FC84B7}"/>
              </a:ext>
            </a:extLst>
          </p:cNvPr>
          <p:cNvSpPr>
            <a:spLocks noGrp="1"/>
          </p:cNvSpPr>
          <p:nvPr>
            <p:ph type="ctrTitle"/>
          </p:nvPr>
        </p:nvSpPr>
        <p:spPr>
          <a:xfrm>
            <a:off x="410815" y="3229506"/>
            <a:ext cx="11304105" cy="2387600"/>
          </a:xfrm>
        </p:spPr>
        <p:txBody>
          <a:bodyPr>
            <a:normAutofit fontScale="90000"/>
          </a:bodyPr>
          <a:lstStyle/>
          <a:p>
            <a:r>
              <a:rPr lang="el-GR" sz="4900" b="1" dirty="0"/>
              <a:t>Δημιουργία </a:t>
            </a:r>
            <a:r>
              <a:rPr lang="en-GB" sz="4900" b="1" dirty="0"/>
              <a:t>E-book</a:t>
            </a:r>
            <a:r>
              <a:rPr lang="el-GR" sz="4900" b="1" dirty="0"/>
              <a:t/>
            </a:r>
            <a:br>
              <a:rPr lang="el-GR" sz="4900" b="1" dirty="0"/>
            </a:br>
            <a:r>
              <a:rPr lang="en-GB" sz="4900" b="1" dirty="0"/>
              <a:t/>
            </a:r>
            <a:br>
              <a:rPr lang="en-GB" sz="4900" b="1" dirty="0"/>
            </a:br>
            <a:r>
              <a:rPr lang="el-GR" sz="4900" b="1" dirty="0"/>
              <a:t>Παιδαγωγικό Μέρος</a:t>
            </a:r>
            <a:r>
              <a:rPr lang="en-GB" dirty="0"/>
              <a:t/>
            </a:r>
            <a:br>
              <a:rPr lang="en-GB" dirty="0"/>
            </a:br>
            <a:endParaRPr lang="en-GB" dirty="0"/>
          </a:p>
        </p:txBody>
      </p:sp>
    </p:spTree>
    <p:extLst>
      <p:ext uri="{BB962C8B-B14F-4D97-AF65-F5344CB8AC3E}">
        <p14:creationId xmlns:p14="http://schemas.microsoft.com/office/powerpoint/2010/main" val="232718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 xmlns:a16="http://schemas.microsoft.com/office/drawing/2014/main" id="{A8C05550-D18B-43F2-8E95-4E4EF46CE85B}"/>
              </a:ext>
            </a:extLst>
          </p:cNvPr>
          <p:cNvSpPr/>
          <p:nvPr/>
        </p:nvSpPr>
        <p:spPr>
          <a:xfrm>
            <a:off x="583096" y="1192696"/>
            <a:ext cx="10813773" cy="503762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l-GR" sz="1900" dirty="0">
                <a:solidFill>
                  <a:srgbClr val="002060"/>
                </a:solidFill>
              </a:rPr>
              <a:t>Σε αντίθεση με τα έντυπα βιβλία, τα ηλεκτρονικά βιβλία έχουν μεγάλες </a:t>
            </a:r>
            <a:r>
              <a:rPr lang="el-GR" sz="1900" b="1" dirty="0">
                <a:solidFill>
                  <a:srgbClr val="002060"/>
                </a:solidFill>
              </a:rPr>
              <a:t>δυνατότητες διαδραστικότητας</a:t>
            </a:r>
            <a:r>
              <a:rPr lang="el-GR" sz="1900" dirty="0">
                <a:solidFill>
                  <a:srgbClr val="002060"/>
                </a:solidFill>
              </a:rPr>
              <a:t>, όπως: ήχος, βίντεο, κινούμενα σχέδια, παιχνίδια γνώσεων, γραφικά στοιχεία, ερωτήσεις και δημοσκοπήσεις. Περιλαμβάνουν τις ακόλουθες λειτουργίες:</a:t>
            </a:r>
          </a:p>
          <a:p>
            <a:pPr marL="285750" indent="-285750">
              <a:lnSpc>
                <a:spcPct val="150000"/>
              </a:lnSpc>
              <a:buFont typeface="Arial" panose="020B0604020202020204" pitchFamily="34" charset="0"/>
              <a:buChar char="•"/>
            </a:pPr>
            <a:r>
              <a:rPr lang="el-GR" sz="1900" b="1" dirty="0">
                <a:solidFill>
                  <a:srgbClr val="002060"/>
                </a:solidFill>
              </a:rPr>
              <a:t>"πρόσφατα προβληθέντα" </a:t>
            </a:r>
            <a:r>
              <a:rPr lang="el-GR" sz="1900" dirty="0">
                <a:solidFill>
                  <a:srgbClr val="002060"/>
                </a:solidFill>
              </a:rPr>
              <a:t>– ο χρήστης παρακολουθεί τις ενέργειές του και ξανά επισκέπτεται το περιεχόμενο που είχε διαβάσει προηγουμένως. </a:t>
            </a:r>
          </a:p>
          <a:p>
            <a:pPr marL="285750" indent="-285750">
              <a:lnSpc>
                <a:spcPct val="150000"/>
              </a:lnSpc>
              <a:buFont typeface="Arial" panose="020B0604020202020204" pitchFamily="34" charset="0"/>
              <a:buChar char="•"/>
            </a:pPr>
            <a:r>
              <a:rPr lang="el-GR" sz="1900" b="1" dirty="0">
                <a:solidFill>
                  <a:srgbClr val="002060"/>
                </a:solidFill>
              </a:rPr>
              <a:t>"καθολικής αναζήτησης" </a:t>
            </a:r>
            <a:r>
              <a:rPr lang="el-GR" sz="1900" dirty="0">
                <a:solidFill>
                  <a:srgbClr val="002060"/>
                </a:solidFill>
              </a:rPr>
              <a:t>– ο χρήστης αναζητά οποιοδήποτε τμήμα του ηλεκτρονικού βιβλίου πατώντας τη λέξη-κλειδί στη γραμμή αναζήτησης. </a:t>
            </a:r>
          </a:p>
          <a:p>
            <a:pPr marL="285750" indent="-285750">
              <a:lnSpc>
                <a:spcPct val="150000"/>
              </a:lnSpc>
              <a:buFont typeface="Arial" panose="020B0604020202020204" pitchFamily="34" charset="0"/>
              <a:buChar char="•"/>
            </a:pPr>
            <a:r>
              <a:rPr lang="el-GR" sz="1900" b="1" dirty="0">
                <a:solidFill>
                  <a:srgbClr val="002060"/>
                </a:solidFill>
              </a:rPr>
              <a:t>"σελιδοδείκτης" </a:t>
            </a:r>
            <a:r>
              <a:rPr lang="el-GR" sz="1900" dirty="0">
                <a:solidFill>
                  <a:srgbClr val="002060"/>
                </a:solidFill>
              </a:rPr>
              <a:t>– ο χρήστης μπορεί να επισημάνει τα αποσπάσματα σημαντικά γι' αυτόν. </a:t>
            </a:r>
          </a:p>
          <a:p>
            <a:pPr marL="285750" indent="-285750">
              <a:lnSpc>
                <a:spcPct val="150000"/>
              </a:lnSpc>
              <a:buFont typeface="Arial" panose="020B0604020202020204" pitchFamily="34" charset="0"/>
              <a:buChar char="•"/>
            </a:pPr>
            <a:r>
              <a:rPr lang="el-GR" sz="1900" b="1" dirty="0">
                <a:solidFill>
                  <a:srgbClr val="002060"/>
                </a:solidFill>
              </a:rPr>
              <a:t>"σημειώσεις" </a:t>
            </a:r>
            <a:r>
              <a:rPr lang="el-GR" sz="1900" dirty="0">
                <a:solidFill>
                  <a:srgbClr val="002060"/>
                </a:solidFill>
              </a:rPr>
              <a:t>– ο χρήστης μπορεί να προσθέσει σημειώσεις σχετικά με το περιεχόμενο.</a:t>
            </a:r>
            <a:endParaRPr lang="en-GB" sz="1900" dirty="0">
              <a:solidFill>
                <a:srgbClr val="002060"/>
              </a:solidFill>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Γιατί να χρησιμοποιήσω </a:t>
            </a:r>
            <a:r>
              <a:rPr lang="en-GB" sz="4000" dirty="0">
                <a:solidFill>
                  <a:schemeClr val="tx1"/>
                </a:solidFill>
                <a:latin typeface="Arial" panose="020B0604020202020204" pitchFamily="34" charset="0"/>
                <a:cs typeface="Arial" panose="020B0604020202020204" pitchFamily="34" charset="0"/>
              </a:rPr>
              <a:t>E-books</a:t>
            </a:r>
            <a:r>
              <a:rPr lang="el-GR" sz="4000" dirty="0">
                <a:solidFill>
                  <a:schemeClr val="tx1"/>
                </a:solidFill>
                <a:latin typeface="Arial" panose="020B0604020202020204" pitchFamily="34" charset="0"/>
                <a:cs typeface="Arial" panose="020B0604020202020204" pitchFamily="34" charset="0"/>
              </a:rPr>
              <a:t>;</a:t>
            </a:r>
            <a:endParaRPr lang="en-GB" sz="4000" dirty="0">
              <a:solidFill>
                <a:schemeClr val="tx1"/>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pic>
        <p:nvPicPr>
          <p:cNvPr id="3" name="Picture 2" descr="A picture containing text&#10;&#10;Description automatically generated">
            <a:extLst>
              <a:ext uri="{FF2B5EF4-FFF2-40B4-BE49-F238E27FC236}">
                <a16:creationId xmlns="" xmlns:a16="http://schemas.microsoft.com/office/drawing/2014/main" id="{DE64BF43-1DA8-F4A1-7C4C-5B200E0A56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100" y="6248224"/>
            <a:ext cx="2941892" cy="609775"/>
          </a:xfrm>
          <a:prstGeom prst="rect">
            <a:avLst/>
          </a:prstGeom>
        </p:spPr>
      </p:pic>
    </p:spTree>
    <p:extLst>
      <p:ext uri="{BB962C8B-B14F-4D97-AF65-F5344CB8AC3E}">
        <p14:creationId xmlns:p14="http://schemas.microsoft.com/office/powerpoint/2010/main" val="3708143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 xmlns:a16="http://schemas.microsoft.com/office/drawing/2014/main" id="{A8C05550-D18B-43F2-8E95-4E4EF46CE85B}"/>
              </a:ext>
            </a:extLst>
          </p:cNvPr>
          <p:cNvSpPr/>
          <p:nvPr/>
        </p:nvSpPr>
        <p:spPr>
          <a:xfrm>
            <a:off x="583096" y="1192696"/>
            <a:ext cx="11399638" cy="503762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el-GR" sz="2000" dirty="0">
                <a:solidFill>
                  <a:srgbClr val="002060"/>
                </a:solidFill>
              </a:rPr>
              <a:t>Μπορούν να χρησιμοποιηθούν ομαδικά ή ατομικά. Για παράδειγμα:</a:t>
            </a:r>
            <a:endParaRPr lang="hr-HR" sz="2000" dirty="0">
              <a:solidFill>
                <a:srgbClr val="002060"/>
              </a:solidFill>
            </a:endParaRPr>
          </a:p>
          <a:p>
            <a:pPr marL="800100" lvl="1" indent="-342900">
              <a:lnSpc>
                <a:spcPct val="150000"/>
              </a:lnSpc>
              <a:buFont typeface="Arial" panose="020B0604020202020204" pitchFamily="34" charset="0"/>
              <a:buChar char="•"/>
            </a:pPr>
            <a:r>
              <a:rPr lang="el-GR" sz="2000" b="1" dirty="0">
                <a:solidFill>
                  <a:srgbClr val="002060"/>
                </a:solidFill>
              </a:rPr>
              <a:t>Μέσα στην τάξη </a:t>
            </a:r>
            <a:r>
              <a:rPr lang="hr-HR" sz="2000" dirty="0">
                <a:solidFill>
                  <a:srgbClr val="002060"/>
                </a:solidFill>
              </a:rPr>
              <a:t>–</a:t>
            </a:r>
            <a:r>
              <a:rPr lang="el-GR" sz="2000" dirty="0">
                <a:solidFill>
                  <a:srgbClr val="002060"/>
                </a:solidFill>
              </a:rPr>
              <a:t>οι μαθητές δημιουργούν τα δικά τους </a:t>
            </a:r>
            <a:r>
              <a:rPr lang="en-US" sz="2000" dirty="0">
                <a:solidFill>
                  <a:srgbClr val="002060"/>
                </a:solidFill>
              </a:rPr>
              <a:t>e-books</a:t>
            </a:r>
            <a:r>
              <a:rPr lang="el-GR" sz="2000" dirty="0">
                <a:solidFill>
                  <a:srgbClr val="002060"/>
                </a:solidFill>
              </a:rPr>
              <a:t>, ή χρησιμοποιούν ένα που έχει ήδη δημιουργηθεί από τον εκπαιδευτικό, προκειμένου να μάθουν ένα συγκεκριμένο γνωστικό αντικείμενο </a:t>
            </a:r>
            <a:r>
              <a:rPr lang="hr-HR" sz="2000" dirty="0">
                <a:solidFill>
                  <a:srgbClr val="002060"/>
                </a:solidFill>
              </a:rPr>
              <a:t> </a:t>
            </a:r>
            <a:endParaRPr lang="el-GR" sz="2000" dirty="0">
              <a:solidFill>
                <a:srgbClr val="002060"/>
              </a:solidFill>
            </a:endParaRPr>
          </a:p>
          <a:p>
            <a:pPr marL="800100" lvl="1" indent="-342900">
              <a:lnSpc>
                <a:spcPct val="150000"/>
              </a:lnSpc>
              <a:buFont typeface="Arial" panose="020B0604020202020204" pitchFamily="34" charset="0"/>
              <a:buChar char="•"/>
            </a:pPr>
            <a:r>
              <a:rPr lang="el-GR" sz="2000" b="1" dirty="0">
                <a:solidFill>
                  <a:srgbClr val="002060"/>
                </a:solidFill>
              </a:rPr>
              <a:t>Ως εργασία στο σπίτι</a:t>
            </a:r>
            <a:r>
              <a:rPr lang="hr-HR" sz="2000" dirty="0">
                <a:solidFill>
                  <a:srgbClr val="002060"/>
                </a:solidFill>
              </a:rPr>
              <a:t>- </a:t>
            </a:r>
            <a:r>
              <a:rPr lang="el-GR" sz="2000" dirty="0">
                <a:solidFill>
                  <a:srgbClr val="002060"/>
                </a:solidFill>
              </a:rPr>
              <a:t>οι μαθητές δημιουργούν ένα δικό τους </a:t>
            </a:r>
            <a:r>
              <a:rPr lang="en-US" sz="2000" dirty="0">
                <a:solidFill>
                  <a:srgbClr val="002060"/>
                </a:solidFill>
              </a:rPr>
              <a:t>e-book</a:t>
            </a:r>
            <a:r>
              <a:rPr lang="el-GR" sz="2000" dirty="0">
                <a:solidFill>
                  <a:srgbClr val="002060"/>
                </a:solidFill>
              </a:rPr>
              <a:t> χρησιμοποιώντας οδηγίες που τους δόθηκαν στο σχολείο (Μοντέλο της ανεστραμμένης τάξης)</a:t>
            </a:r>
            <a:endParaRPr lang="hr-HR" sz="2000" dirty="0">
              <a:solidFill>
                <a:srgbClr val="002060"/>
              </a:solidFill>
            </a:endParaRPr>
          </a:p>
          <a:p>
            <a:pPr marL="342900" indent="-342900">
              <a:lnSpc>
                <a:spcPct val="150000"/>
              </a:lnSpc>
              <a:buFont typeface="Arial" panose="020B0604020202020204" pitchFamily="34" charset="0"/>
              <a:buChar char="•"/>
            </a:pPr>
            <a:r>
              <a:rPr lang="el-GR" sz="2000" dirty="0">
                <a:solidFill>
                  <a:srgbClr val="002060"/>
                </a:solidFill>
              </a:rPr>
              <a:t>Δεν δημιουργούμε αντίγραφα έντυπων βιβλίων, αλλά δίνουμε χώρο για δημιουργικότητα και φαντασία με τη χρήση διαφορετικών εργαλείων μάθησης. Δυνατότητα διαθεματικής προσέγγισης.</a:t>
            </a:r>
          </a:p>
          <a:p>
            <a:pPr marL="342900" indent="-342900">
              <a:lnSpc>
                <a:spcPct val="150000"/>
              </a:lnSpc>
              <a:buFont typeface="Arial" panose="020B0604020202020204" pitchFamily="34" charset="0"/>
              <a:buChar char="•"/>
            </a:pPr>
            <a:r>
              <a:rPr lang="el-GR" sz="2000" dirty="0">
                <a:solidFill>
                  <a:srgbClr val="002060"/>
                </a:solidFill>
              </a:rPr>
              <a:t>Είναι πολύ διασκεδαστικά και αποτελούν έναν σπουδαίο τρόπο ενεργοποίησης των μαθητών, συμπληρωματικά στον παραδοσιακό τρόπο μάθησης</a:t>
            </a:r>
            <a:endParaRPr lang="hr-HR" sz="2000" dirty="0">
              <a:solidFill>
                <a:srgbClr val="002060"/>
              </a:solidFill>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000" dirty="0">
                <a:solidFill>
                  <a:srgbClr val="002060"/>
                </a:solidFill>
                <a:latin typeface="Arial" panose="020B0604020202020204" pitchFamily="34" charset="0"/>
                <a:cs typeface="Arial" panose="020B0604020202020204" pitchFamily="34" charset="0"/>
              </a:rPr>
              <a:t>Τα </a:t>
            </a:r>
            <a:r>
              <a:rPr lang="en-US" sz="4000" dirty="0">
                <a:solidFill>
                  <a:srgbClr val="002060"/>
                </a:solidFill>
                <a:latin typeface="Arial" panose="020B0604020202020204" pitchFamily="34" charset="0"/>
                <a:cs typeface="Arial" panose="020B0604020202020204" pitchFamily="34" charset="0"/>
              </a:rPr>
              <a:t>e-books </a:t>
            </a:r>
            <a:r>
              <a:rPr lang="el-GR" sz="4000" dirty="0">
                <a:solidFill>
                  <a:srgbClr val="002060"/>
                </a:solidFill>
                <a:latin typeface="Arial" panose="020B0604020202020204" pitchFamily="34" charset="0"/>
                <a:cs typeface="Arial" panose="020B0604020202020204" pitchFamily="34" charset="0"/>
              </a:rPr>
              <a:t>στη διδακτική πράξη</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pic>
        <p:nvPicPr>
          <p:cNvPr id="3" name="Picture 2" descr="A picture containing text&#10;&#10;Description automatically generated">
            <a:extLst>
              <a:ext uri="{FF2B5EF4-FFF2-40B4-BE49-F238E27FC236}">
                <a16:creationId xmlns="" xmlns:a16="http://schemas.microsoft.com/office/drawing/2014/main" id="{DE64BF43-1DA8-F4A1-7C4C-5B200E0A56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100" y="6248224"/>
            <a:ext cx="2941892" cy="609775"/>
          </a:xfrm>
          <a:prstGeom prst="rect">
            <a:avLst/>
          </a:prstGeom>
        </p:spPr>
      </p:pic>
    </p:spTree>
    <p:extLst>
      <p:ext uri="{BB962C8B-B14F-4D97-AF65-F5344CB8AC3E}">
        <p14:creationId xmlns:p14="http://schemas.microsoft.com/office/powerpoint/2010/main" val="684547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 xmlns:a16="http://schemas.microsoft.com/office/drawing/2014/main" id="{A8C05550-D18B-43F2-8E95-4E4EF46CE85B}"/>
              </a:ext>
            </a:extLst>
          </p:cNvPr>
          <p:cNvSpPr/>
          <p:nvPr/>
        </p:nvSpPr>
        <p:spPr>
          <a:xfrm>
            <a:off x="697423" y="1270861"/>
            <a:ext cx="1073920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Ορίζοντας το γλωσσικό επίπεδο</a:t>
            </a:r>
            <a:endParaRPr lang="en-GB" sz="4000" dirty="0">
              <a:solidFill>
                <a:schemeClr val="tx1"/>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CaixaDeTexto 8">
            <a:extLst>
              <a:ext uri="{FF2B5EF4-FFF2-40B4-BE49-F238E27FC236}">
                <a16:creationId xmlns="" xmlns:a16="http://schemas.microsoft.com/office/drawing/2014/main" id="{FC0E9F52-9B9A-4935-BA70-42CA2CCE0AB9}"/>
              </a:ext>
            </a:extLst>
          </p:cNvPr>
          <p:cNvSpPr txBox="1"/>
          <p:nvPr/>
        </p:nvSpPr>
        <p:spPr>
          <a:xfrm>
            <a:off x="993770" y="1397675"/>
            <a:ext cx="10271261" cy="2308324"/>
          </a:xfrm>
          <a:prstGeom prst="rect">
            <a:avLst/>
          </a:prstGeom>
          <a:noFill/>
        </p:spPr>
        <p:txBody>
          <a:bodyPr wrap="square" rtlCol="0">
            <a:spAutoFit/>
          </a:bodyPr>
          <a:lstStyle/>
          <a:p>
            <a:pPr>
              <a:lnSpc>
                <a:spcPct val="150000"/>
              </a:lnSpc>
            </a:pPr>
            <a:r>
              <a:rPr lang="el-GR" dirty="0">
                <a:solidFill>
                  <a:srgbClr val="002060"/>
                </a:solidFill>
              </a:rPr>
              <a:t>Είναι απαραίτητο </a:t>
            </a:r>
            <a:r>
              <a:rPr lang="el-GR" b="1" dirty="0">
                <a:solidFill>
                  <a:srgbClr val="002060"/>
                </a:solidFill>
              </a:rPr>
              <a:t>να αξιολογείτε σωστά το επίπεδο της δεύτερης γλώσσας </a:t>
            </a:r>
            <a:r>
              <a:rPr lang="el-GR" dirty="0">
                <a:solidFill>
                  <a:srgbClr val="002060"/>
                </a:solidFill>
              </a:rPr>
              <a:t>των μαθητών, ώστε να μπορούν να επωφεληθούν στο έπακρο από τα ηλεκτρονικά σας βιβλία.</a:t>
            </a:r>
          </a:p>
          <a:p>
            <a:pPr>
              <a:lnSpc>
                <a:spcPct val="150000"/>
              </a:lnSpc>
            </a:pPr>
            <a:r>
              <a:rPr lang="el-GR" dirty="0">
                <a:solidFill>
                  <a:srgbClr val="002060"/>
                </a:solidFill>
              </a:rPr>
              <a:t>Το </a:t>
            </a:r>
            <a:r>
              <a:rPr lang="el-GR" b="1" dirty="0">
                <a:solidFill>
                  <a:srgbClr val="002060"/>
                </a:solidFill>
              </a:rPr>
              <a:t>Κοινό Ευρωπαϊκό Πλαίσιο Αναφοράς για τις Γλώσσες (ΚΕΠΑ) </a:t>
            </a:r>
            <a:r>
              <a:rPr lang="el-GR" dirty="0">
                <a:solidFill>
                  <a:srgbClr val="002060"/>
                </a:solidFill>
              </a:rPr>
              <a:t>κυμαίνεται μεταξύ του επιπέδου Α1 («στοιχειώδης γνώση») και Γ2 («άριστη γνώση»).</a:t>
            </a:r>
            <a:endParaRPr lang="en-GB" dirty="0">
              <a:solidFill>
                <a:srgbClr val="002060"/>
              </a:solidFill>
            </a:endParaRPr>
          </a:p>
          <a:p>
            <a:endParaRPr lang="en-GB" dirty="0">
              <a:solidFill>
                <a:srgbClr val="002060"/>
              </a:solidFill>
            </a:endParaRPr>
          </a:p>
          <a:p>
            <a:endParaRPr lang="en-GB" dirty="0"/>
          </a:p>
        </p:txBody>
      </p:sp>
      <p:sp>
        <p:nvSpPr>
          <p:cNvPr id="14" name="Rectangle 5">
            <a:extLst>
              <a:ext uri="{FF2B5EF4-FFF2-40B4-BE49-F238E27FC236}">
                <a16:creationId xmlns="" xmlns:a16="http://schemas.microsoft.com/office/drawing/2014/main" id="{5C2319E1-2DF6-4312-8BBC-AE7859F6B61E}"/>
              </a:ext>
            </a:extLst>
          </p:cNvPr>
          <p:cNvSpPr>
            <a:spLocks noChangeArrowheads="1"/>
          </p:cNvSpPr>
          <p:nvPr/>
        </p:nvSpPr>
        <p:spPr bwMode="auto">
          <a:xfrm>
            <a:off x="3033950" y="2299350"/>
            <a:ext cx="13152427" cy="463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22" name="CaixaDeTexto 21">
            <a:extLst>
              <a:ext uri="{FF2B5EF4-FFF2-40B4-BE49-F238E27FC236}">
                <a16:creationId xmlns="" xmlns:a16="http://schemas.microsoft.com/office/drawing/2014/main" id="{3DA82D2C-6A0C-45B0-9ECA-3C1805BAEACD}"/>
              </a:ext>
            </a:extLst>
          </p:cNvPr>
          <p:cNvSpPr txBox="1"/>
          <p:nvPr/>
        </p:nvSpPr>
        <p:spPr>
          <a:xfrm>
            <a:off x="1316502" y="5999487"/>
            <a:ext cx="4839360" cy="230832"/>
          </a:xfrm>
          <a:prstGeom prst="rect">
            <a:avLst/>
          </a:prstGeom>
          <a:noFill/>
        </p:spPr>
        <p:txBody>
          <a:bodyPr wrap="square" rtlCol="0">
            <a:spAutoFit/>
          </a:bodyPr>
          <a:lstStyle/>
          <a:p>
            <a:r>
              <a:rPr lang="el-GR" sz="900" dirty="0"/>
              <a:t>Πηγή της εικόνας</a:t>
            </a:r>
            <a:r>
              <a:rPr lang="en-GB" sz="900" dirty="0"/>
              <a:t>: </a:t>
            </a:r>
            <a:r>
              <a:rPr lang="en-GB" sz="900" dirty="0">
                <a:hlinkClick r:id="rId5"/>
              </a:rPr>
              <a:t>https://polyglotclub.com/help/language-learning-tips/language-levels-cefr</a:t>
            </a:r>
            <a:r>
              <a:rPr lang="en-GB" sz="900" dirty="0"/>
              <a:t> </a:t>
            </a:r>
          </a:p>
        </p:txBody>
      </p:sp>
      <p:sp>
        <p:nvSpPr>
          <p:cNvPr id="24" name="CaixaDeTexto 23">
            <a:extLst>
              <a:ext uri="{FF2B5EF4-FFF2-40B4-BE49-F238E27FC236}">
                <a16:creationId xmlns="" xmlns:a16="http://schemas.microsoft.com/office/drawing/2014/main" id="{F7375FF8-F439-40A0-B9AA-9F7DB386C4AD}"/>
              </a:ext>
            </a:extLst>
          </p:cNvPr>
          <p:cNvSpPr txBox="1"/>
          <p:nvPr/>
        </p:nvSpPr>
        <p:spPr>
          <a:xfrm>
            <a:off x="6527608" y="3236129"/>
            <a:ext cx="4299913" cy="2628861"/>
          </a:xfrm>
          <a:prstGeom prst="rect">
            <a:avLst/>
          </a:prstGeom>
          <a:noFill/>
        </p:spPr>
        <p:txBody>
          <a:bodyPr wrap="square" rtlCol="0">
            <a:spAutoFit/>
          </a:bodyPr>
          <a:lstStyle/>
          <a:p>
            <a:pPr>
              <a:lnSpc>
                <a:spcPct val="150000"/>
              </a:lnSpc>
            </a:pPr>
            <a:r>
              <a:rPr lang="el-GR" sz="1700" dirty="0"/>
              <a:t>Για να εκτιμήσετε και να αξιολογήσετε το γλωσσικό επίπεδο των μαθητών, ίσως είναι ενδιαφέρον να δώσετε στους μαθητές σας </a:t>
            </a:r>
            <a:r>
              <a:rPr lang="el-GR" sz="1700" b="1" dirty="0"/>
              <a:t>έναν πίνακα αυτοαξιολόγησης</a:t>
            </a:r>
            <a:r>
              <a:rPr lang="el-GR" sz="1700" dirty="0"/>
              <a:t>, ο οποίος έχει επίσης ετοιμαστεί από το ΚΕΠΑ. </a:t>
            </a:r>
            <a:r>
              <a:rPr lang="en-GB" sz="900" dirty="0"/>
              <a:t>(</a:t>
            </a:r>
            <a:r>
              <a:rPr lang="en-GB" sz="900" dirty="0">
                <a:hlinkClick r:id="rId6"/>
              </a:rPr>
              <a:t>https://europa.eu/europass/system/files/2020-05/CEFR%20self-assessment%20grid%20EN.pdf</a:t>
            </a:r>
            <a:r>
              <a:rPr lang="en-GB" sz="900" dirty="0"/>
              <a:t>)</a:t>
            </a:r>
            <a:endParaRPr lang="en-GB" sz="1400" dirty="0"/>
          </a:p>
        </p:txBody>
      </p:sp>
      <p:pic>
        <p:nvPicPr>
          <p:cNvPr id="3" name="Picture 2" descr="A picture containing text&#10;&#10;Description automatically generated">
            <a:extLst>
              <a:ext uri="{FF2B5EF4-FFF2-40B4-BE49-F238E27FC236}">
                <a16:creationId xmlns="" xmlns:a16="http://schemas.microsoft.com/office/drawing/2014/main" id="{3161A20E-017B-1705-26C8-5B52F608DB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5099" y="6260334"/>
            <a:ext cx="2769885" cy="574122"/>
          </a:xfrm>
          <a:prstGeom prst="rect">
            <a:avLst/>
          </a:prstGeom>
        </p:spPr>
      </p:pic>
      <p:pic>
        <p:nvPicPr>
          <p:cNvPr id="19" name="Picture 18" descr="Chart, bar chart&#10;&#10;Description automatically generated">
            <a:extLst>
              <a:ext uri="{FF2B5EF4-FFF2-40B4-BE49-F238E27FC236}">
                <a16:creationId xmlns="" xmlns:a16="http://schemas.microsoft.com/office/drawing/2014/main" id="{AAD2A9F2-6B0E-D89D-121D-348FF10708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1005" y="3134553"/>
            <a:ext cx="5147958" cy="2905284"/>
          </a:xfrm>
          <a:prstGeom prst="rect">
            <a:avLst/>
          </a:prstGeom>
        </p:spPr>
      </p:pic>
    </p:spTree>
    <p:extLst>
      <p:ext uri="{BB962C8B-B14F-4D97-AF65-F5344CB8AC3E}">
        <p14:creationId xmlns:p14="http://schemas.microsoft.com/office/powerpoint/2010/main" val="648494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 xmlns:a16="http://schemas.microsoft.com/office/drawing/2014/main" id="{A8C05550-D18B-43F2-8E95-4E4EF46CE85B}"/>
              </a:ext>
            </a:extLst>
          </p:cNvPr>
          <p:cNvSpPr/>
          <p:nvPr/>
        </p:nvSpPr>
        <p:spPr>
          <a:xfrm>
            <a:off x="697423" y="1270861"/>
            <a:ext cx="10619477"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785785" y="174813"/>
            <a:ext cx="7095061"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100" dirty="0">
                <a:solidFill>
                  <a:schemeClr val="tx1"/>
                </a:solidFill>
                <a:latin typeface="Arial" panose="020B0604020202020204" pitchFamily="34" charset="0"/>
                <a:cs typeface="Arial" panose="020B0604020202020204" pitchFamily="34" charset="0"/>
              </a:rPr>
              <a:t>Εξερεύνηση της πολιτιστικής κληρονομιάς μέσω των </a:t>
            </a:r>
            <a:r>
              <a:rPr lang="en-US" sz="3100" dirty="0">
                <a:solidFill>
                  <a:schemeClr val="tx1"/>
                </a:solidFill>
                <a:latin typeface="Arial" panose="020B0604020202020204" pitchFamily="34" charset="0"/>
                <a:cs typeface="Arial" panose="020B0604020202020204" pitchFamily="34" charset="0"/>
              </a:rPr>
              <a:t>e-books</a:t>
            </a:r>
            <a:endParaRPr lang="en-GB" sz="3100" dirty="0">
              <a:solidFill>
                <a:schemeClr val="tx1"/>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CaixaDeTexto 8">
            <a:extLst>
              <a:ext uri="{FF2B5EF4-FFF2-40B4-BE49-F238E27FC236}">
                <a16:creationId xmlns="" xmlns:a16="http://schemas.microsoft.com/office/drawing/2014/main" id="{539202E9-CF57-400D-B62E-5A1F04C74173}"/>
              </a:ext>
            </a:extLst>
          </p:cNvPr>
          <p:cNvSpPr txBox="1"/>
          <p:nvPr/>
        </p:nvSpPr>
        <p:spPr>
          <a:xfrm>
            <a:off x="1219199" y="1538739"/>
            <a:ext cx="9944670" cy="33650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dirty="0"/>
              <a:t>Η προσέγγιση του προγράμματος POEME για την εκμάθηση δεύτερης/ξένης γλώσσας επικεντρώνεται κυρίως στην </a:t>
            </a:r>
            <a:r>
              <a:rPr lang="el-GR" b="1" dirty="0"/>
              <a:t>εξερεύνηση των πολιτισμών </a:t>
            </a:r>
            <a:r>
              <a:rPr lang="el-GR" dirty="0"/>
              <a:t>άλλων χωρών. </a:t>
            </a:r>
          </a:p>
          <a:p>
            <a:pPr marL="285750" indent="-285750">
              <a:lnSpc>
                <a:spcPct val="150000"/>
              </a:lnSpc>
              <a:buFont typeface="Arial" panose="020B0604020202020204" pitchFamily="34" charset="0"/>
              <a:buChar char="•"/>
            </a:pPr>
            <a:r>
              <a:rPr lang="el-GR" dirty="0"/>
              <a:t>Αυτό θα ωθήσει τους μαθητές </a:t>
            </a:r>
            <a:r>
              <a:rPr lang="el-GR" b="1" dirty="0"/>
              <a:t>να βγουν από τη ζώνη άνεσής τους - γλωσσικά και γεωγραφικά</a:t>
            </a:r>
            <a:r>
              <a:rPr lang="el-GR" dirty="0"/>
              <a:t> - και θα κατανοήσουν καλύτερα την πολιτισμική πραγματικότητα στην οποία λειτουργούν οι ντόπιοι συμμαθητές τους. </a:t>
            </a:r>
          </a:p>
          <a:p>
            <a:pPr marL="285750" indent="-285750">
              <a:lnSpc>
                <a:spcPct val="150000"/>
              </a:lnSpc>
              <a:buFont typeface="Arial" panose="020B0604020202020204" pitchFamily="34" charset="0"/>
              <a:buChar char="•"/>
            </a:pPr>
            <a:r>
              <a:rPr lang="el-GR" dirty="0"/>
              <a:t>Πιστεύουμε ότι αυτός ο τρόπος προσέγγισης της εκμάθησης της δεύτερης γλώσσας θα αποφέρει πολλά οφέλη στους μαθητές, επιτρέποντάς τους όχι μόνο </a:t>
            </a:r>
            <a:r>
              <a:rPr lang="el-GR" b="1" dirty="0"/>
              <a:t>να μάθουν μία δεύτερη/ξένη γλώσσα</a:t>
            </a:r>
            <a:r>
              <a:rPr lang="el-GR" dirty="0"/>
              <a:t>, αλλά και να </a:t>
            </a:r>
            <a:r>
              <a:rPr lang="el-GR" b="1" dirty="0"/>
              <a:t>γνωρίσουν την ευρωπαϊκή πολιτιστική κληρονομιά</a:t>
            </a:r>
            <a:r>
              <a:rPr lang="el-GR" dirty="0"/>
              <a:t>.</a:t>
            </a:r>
            <a:endParaRPr lang="en-GB" dirty="0"/>
          </a:p>
        </p:txBody>
      </p:sp>
      <p:sp>
        <p:nvSpPr>
          <p:cNvPr id="11" name="CaixaDeTexto 10">
            <a:extLst>
              <a:ext uri="{FF2B5EF4-FFF2-40B4-BE49-F238E27FC236}">
                <a16:creationId xmlns="" xmlns:a16="http://schemas.microsoft.com/office/drawing/2014/main" id="{A8AFCA54-DC5A-46AE-80E1-B559F7384862}"/>
              </a:ext>
            </a:extLst>
          </p:cNvPr>
          <p:cNvSpPr txBox="1"/>
          <p:nvPr/>
        </p:nvSpPr>
        <p:spPr>
          <a:xfrm>
            <a:off x="1219199" y="5152790"/>
            <a:ext cx="9767249" cy="369332"/>
          </a:xfrm>
          <a:prstGeom prst="rect">
            <a:avLst/>
          </a:prstGeom>
          <a:noFill/>
        </p:spPr>
        <p:txBody>
          <a:bodyPr wrap="square" rtlCol="0">
            <a:spAutoFit/>
          </a:bodyPr>
          <a:lstStyle/>
          <a:p>
            <a:r>
              <a:rPr lang="el-GR" b="1" dirty="0"/>
              <a:t>Σας προτείνουμε να δοκιμάσετε αυτή την προσέγγιση και όταν δημιουργείτε </a:t>
            </a:r>
            <a:r>
              <a:rPr lang="en-GB" b="1" dirty="0"/>
              <a:t>e-books!</a:t>
            </a:r>
          </a:p>
        </p:txBody>
      </p:sp>
      <p:pic>
        <p:nvPicPr>
          <p:cNvPr id="3" name="Picture 2" descr="A picture containing text&#10;&#10;Description automatically generated">
            <a:extLst>
              <a:ext uri="{FF2B5EF4-FFF2-40B4-BE49-F238E27FC236}">
                <a16:creationId xmlns="" xmlns:a16="http://schemas.microsoft.com/office/drawing/2014/main" id="{18EDBB77-68B4-EA41-F515-BD105C9F36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098" y="6288185"/>
            <a:ext cx="2714375" cy="562616"/>
          </a:xfrm>
          <a:prstGeom prst="rect">
            <a:avLst/>
          </a:prstGeom>
        </p:spPr>
      </p:pic>
    </p:spTree>
    <p:extLst>
      <p:ext uri="{BB962C8B-B14F-4D97-AF65-F5344CB8AC3E}">
        <p14:creationId xmlns:p14="http://schemas.microsoft.com/office/powerpoint/2010/main" val="259227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6ED77CAD-D0A3-4C36-8DF1-B617387D44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981164"/>
            <a:ext cx="1408091" cy="1408091"/>
          </a:xfrm>
          <a:prstGeom prst="rect">
            <a:avLst/>
          </a:prstGeom>
        </p:spPr>
      </p:pic>
      <p:sp>
        <p:nvSpPr>
          <p:cNvPr id="7" name="Título 6">
            <a:extLst>
              <a:ext uri="{FF2B5EF4-FFF2-40B4-BE49-F238E27FC236}">
                <a16:creationId xmlns="" xmlns:a16="http://schemas.microsoft.com/office/drawing/2014/main" id="{6C022985-9E67-4862-A8FE-848087FC84B7}"/>
              </a:ext>
            </a:extLst>
          </p:cNvPr>
          <p:cNvSpPr>
            <a:spLocks noGrp="1"/>
          </p:cNvSpPr>
          <p:nvPr>
            <p:ph type="ctrTitle"/>
          </p:nvPr>
        </p:nvSpPr>
        <p:spPr>
          <a:xfrm>
            <a:off x="410815" y="3229506"/>
            <a:ext cx="11304105" cy="2387600"/>
          </a:xfrm>
        </p:spPr>
        <p:txBody>
          <a:bodyPr>
            <a:normAutofit fontScale="90000"/>
          </a:bodyPr>
          <a:lstStyle/>
          <a:p>
            <a:r>
              <a:rPr lang="el-GR" b="1" dirty="0"/>
              <a:t>Δημιουργία </a:t>
            </a:r>
            <a:r>
              <a:rPr lang="en-GB" b="1" dirty="0"/>
              <a:t>E-book</a:t>
            </a:r>
            <a:br>
              <a:rPr lang="en-GB" b="1" dirty="0"/>
            </a:br>
            <a:r>
              <a:rPr lang="en-GB" b="1" dirty="0"/>
              <a:t/>
            </a:r>
            <a:br>
              <a:rPr lang="en-GB" b="1" dirty="0"/>
            </a:br>
            <a:r>
              <a:rPr lang="el-GR" b="1" dirty="0"/>
              <a:t>Τεχνικό μέρος</a:t>
            </a:r>
            <a:r>
              <a:rPr lang="en-GB" dirty="0"/>
              <a:t/>
            </a:r>
            <a:br>
              <a:rPr lang="en-GB" dirty="0"/>
            </a:br>
            <a:endParaRPr lang="en-GB" dirty="0"/>
          </a:p>
        </p:txBody>
      </p:sp>
    </p:spTree>
    <p:extLst>
      <p:ext uri="{BB962C8B-B14F-4D97-AF65-F5344CB8AC3E}">
        <p14:creationId xmlns:p14="http://schemas.microsoft.com/office/powerpoint/2010/main" val="99350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584449" y="1400556"/>
            <a:ext cx="3965146" cy="294538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625989" y="153950"/>
            <a:ext cx="761884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Τί είδους </a:t>
            </a:r>
            <a:r>
              <a:rPr lang="en-GB" sz="4000" dirty="0">
                <a:solidFill>
                  <a:schemeClr val="tx1"/>
                </a:solidFill>
                <a:latin typeface="Arial" panose="020B0604020202020204" pitchFamily="34" charset="0"/>
                <a:cs typeface="Arial" panose="020B0604020202020204" pitchFamily="34" charset="0"/>
              </a:rPr>
              <a:t>e-books</a:t>
            </a:r>
            <a:r>
              <a:rPr lang="el-GR" sz="4000" dirty="0">
                <a:solidFill>
                  <a:schemeClr val="tx1"/>
                </a:solidFill>
                <a:latin typeface="Arial" panose="020B0604020202020204" pitchFamily="34" charset="0"/>
                <a:cs typeface="Arial" panose="020B0604020202020204" pitchFamily="34" charset="0"/>
              </a:rPr>
              <a:t> υπάρχουν;</a:t>
            </a:r>
            <a:r>
              <a:rPr lang="en-GB" sz="4000" dirty="0">
                <a:solidFill>
                  <a:schemeClr val="tx1"/>
                </a:solidFill>
                <a:latin typeface="Arial" panose="020B0604020202020204" pitchFamily="34" charset="0"/>
                <a:cs typeface="Arial" panose="020B0604020202020204" pitchFamily="34" charset="0"/>
              </a:rPr>
              <a:t> </a:t>
            </a: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 xmlns:a16="http://schemas.microsoft.com/office/drawing/2014/main" id="{A3FF67B4-9C9C-44FA-BE02-DE60BAD4868B}"/>
              </a:ext>
            </a:extLst>
          </p:cNvPr>
          <p:cNvSpPr txBox="1"/>
          <p:nvPr/>
        </p:nvSpPr>
        <p:spPr>
          <a:xfrm>
            <a:off x="995163" y="1476270"/>
            <a:ext cx="3143717" cy="2862322"/>
          </a:xfrm>
          <a:prstGeom prst="rect">
            <a:avLst/>
          </a:prstGeom>
          <a:noFill/>
        </p:spPr>
        <p:txBody>
          <a:bodyPr wrap="square" rtlCol="0">
            <a:spAutoFit/>
          </a:bodyPr>
          <a:lstStyle/>
          <a:p>
            <a:r>
              <a:rPr lang="el-GR" dirty="0"/>
              <a:t>Τα </a:t>
            </a:r>
            <a:r>
              <a:rPr lang="en-GB" dirty="0"/>
              <a:t>e-books </a:t>
            </a:r>
            <a:r>
              <a:rPr lang="el-GR" dirty="0"/>
              <a:t>υπάρχουν σε διάφορες μορφές</a:t>
            </a:r>
            <a:r>
              <a:rPr lang="en-GB" dirty="0"/>
              <a:t>:</a:t>
            </a:r>
          </a:p>
          <a:p>
            <a:pPr marL="285750" indent="-285750">
              <a:buFont typeface="Arial" panose="020B0604020202020204" pitchFamily="34" charset="0"/>
              <a:buChar char="•"/>
            </a:pPr>
            <a:r>
              <a:rPr lang="en-GB" dirty="0" err="1"/>
              <a:t>ePub</a:t>
            </a:r>
            <a:r>
              <a:rPr lang="en-GB" dirty="0"/>
              <a:t> (</a:t>
            </a:r>
            <a:r>
              <a:rPr lang="el-GR" dirty="0"/>
              <a:t>συνήθης μορφή</a:t>
            </a:r>
            <a:r>
              <a:rPr lang="en-GB" dirty="0"/>
              <a:t>, </a:t>
            </a:r>
            <a:r>
              <a:rPr lang="el-GR" dirty="0"/>
              <a:t>αναγνώσιμη από πολλές συσκευές</a:t>
            </a:r>
            <a:r>
              <a:rPr lang="en-GB" dirty="0"/>
              <a:t>)</a:t>
            </a:r>
          </a:p>
          <a:p>
            <a:pPr marL="285750" indent="-285750">
              <a:buFont typeface="Arial" panose="020B0604020202020204" pitchFamily="34" charset="0"/>
              <a:buChar char="•"/>
            </a:pPr>
            <a:r>
              <a:rPr lang="en-GB" dirty="0"/>
              <a:t>PDF (</a:t>
            </a:r>
            <a:r>
              <a:rPr lang="el-GR" dirty="0"/>
              <a:t>μη-φιλική προς τον αναγνώστη</a:t>
            </a:r>
            <a:r>
              <a:rPr lang="en-GB" dirty="0"/>
              <a:t>)</a:t>
            </a:r>
          </a:p>
          <a:p>
            <a:pPr marL="285750" indent="-285750">
              <a:buFont typeface="Arial" panose="020B0604020202020204" pitchFamily="34" charset="0"/>
              <a:buChar char="•"/>
            </a:pPr>
            <a:r>
              <a:rPr lang="en-GB" dirty="0" err="1"/>
              <a:t>BBeB</a:t>
            </a:r>
            <a:endParaRPr lang="en-GB" dirty="0"/>
          </a:p>
          <a:p>
            <a:pPr marL="285750" indent="-285750">
              <a:buFont typeface="Arial" panose="020B0604020202020204" pitchFamily="34" charset="0"/>
              <a:buChar char="•"/>
            </a:pPr>
            <a:r>
              <a:rPr lang="en-GB" dirty="0"/>
              <a:t>DJVU</a:t>
            </a:r>
          </a:p>
          <a:p>
            <a:pPr marL="285750" indent="-285750">
              <a:buFont typeface="Arial" panose="020B0604020202020204" pitchFamily="34" charset="0"/>
              <a:buChar char="•"/>
            </a:pPr>
            <a:r>
              <a:rPr lang="en-GB" dirty="0"/>
              <a:t>DOC, </a:t>
            </a:r>
            <a:r>
              <a:rPr lang="el-GR" dirty="0"/>
              <a:t>κλπ.</a:t>
            </a:r>
            <a:endParaRPr lang="en-GB" dirty="0"/>
          </a:p>
        </p:txBody>
      </p:sp>
      <p:sp>
        <p:nvSpPr>
          <p:cNvPr id="12" name="Retângulo: Cantos Arredondados 11">
            <a:extLst>
              <a:ext uri="{FF2B5EF4-FFF2-40B4-BE49-F238E27FC236}">
                <a16:creationId xmlns="" xmlns:a16="http://schemas.microsoft.com/office/drawing/2014/main" id="{38F0E4FF-9A6F-44F4-882D-15CC25ABEAB7}"/>
              </a:ext>
            </a:extLst>
          </p:cNvPr>
          <p:cNvSpPr/>
          <p:nvPr/>
        </p:nvSpPr>
        <p:spPr>
          <a:xfrm>
            <a:off x="7845847" y="1437205"/>
            <a:ext cx="3965146" cy="2830607"/>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2060"/>
                </a:solidFill>
              </a:rPr>
              <a:t>Τα ηλεκτρονικά βιβλία προτιμώνται από πολλούς εκδότες επειδή έχουν χαμηλότερο κόστος παραγωγής, μεγαλύτερη εμβέλεια μέσω διαδικτύου </a:t>
            </a:r>
          </a:p>
          <a:p>
            <a:pPr algn="ctr"/>
            <a:r>
              <a:rPr lang="el-GR" dirty="0">
                <a:solidFill>
                  <a:srgbClr val="002060"/>
                </a:solidFill>
              </a:rPr>
              <a:t>Και μπορούν να εμπλουτιστούν με πολυμέσα, όπως βίντεο, εικόνες και συνδέσμους.</a:t>
            </a:r>
            <a:endParaRPr lang="en-GB" dirty="0">
              <a:solidFill>
                <a:srgbClr val="002060"/>
              </a:solidFill>
            </a:endParaRPr>
          </a:p>
        </p:txBody>
      </p:sp>
      <p:pic>
        <p:nvPicPr>
          <p:cNvPr id="15" name="Imagem 14">
            <a:extLst>
              <a:ext uri="{FF2B5EF4-FFF2-40B4-BE49-F238E27FC236}">
                <a16:creationId xmlns="" xmlns:a16="http://schemas.microsoft.com/office/drawing/2014/main" id="{83651A68-21B2-4750-B112-B8B2078F79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9595" y="1351239"/>
            <a:ext cx="3296252" cy="3296252"/>
          </a:xfrm>
          <a:prstGeom prst="rect">
            <a:avLst/>
          </a:prstGeom>
        </p:spPr>
      </p:pic>
      <p:sp>
        <p:nvSpPr>
          <p:cNvPr id="16" name="CaixaDeTexto 15">
            <a:extLst>
              <a:ext uri="{FF2B5EF4-FFF2-40B4-BE49-F238E27FC236}">
                <a16:creationId xmlns="" xmlns:a16="http://schemas.microsoft.com/office/drawing/2014/main" id="{70B5371C-F9CC-4CF1-B306-0F6C6917A5EB}"/>
              </a:ext>
            </a:extLst>
          </p:cNvPr>
          <p:cNvSpPr txBox="1"/>
          <p:nvPr/>
        </p:nvSpPr>
        <p:spPr>
          <a:xfrm>
            <a:off x="8722660" y="6567771"/>
            <a:ext cx="1629356" cy="230832"/>
          </a:xfrm>
          <a:prstGeom prst="rect">
            <a:avLst/>
          </a:prstGeom>
          <a:noFill/>
        </p:spPr>
        <p:txBody>
          <a:bodyPr wrap="square" rtlCol="0">
            <a:spAutoFit/>
          </a:bodyPr>
          <a:lstStyle/>
          <a:p>
            <a:r>
              <a:rPr lang="el-GR" sz="900" dirty="0"/>
              <a:t>Πηγή Εικόνας</a:t>
            </a:r>
            <a:r>
              <a:rPr lang="en-GB" sz="900" dirty="0"/>
              <a:t>: freepik.com</a:t>
            </a:r>
          </a:p>
        </p:txBody>
      </p:sp>
      <p:pic>
        <p:nvPicPr>
          <p:cNvPr id="4" name="Picture 3" descr="A picture containing text&#10;&#10;Description automatically generated">
            <a:extLst>
              <a:ext uri="{FF2B5EF4-FFF2-40B4-BE49-F238E27FC236}">
                <a16:creationId xmlns="" xmlns:a16="http://schemas.microsoft.com/office/drawing/2014/main" id="{861D397E-5A40-97EE-8BF3-7F963626D4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2998" y="6235115"/>
            <a:ext cx="3134633" cy="649724"/>
          </a:xfrm>
          <a:prstGeom prst="rect">
            <a:avLst/>
          </a:prstGeom>
        </p:spPr>
      </p:pic>
      <p:sp>
        <p:nvSpPr>
          <p:cNvPr id="3" name="Retângulo: Cantos Arredondados 11">
            <a:extLst>
              <a:ext uri="{FF2B5EF4-FFF2-40B4-BE49-F238E27FC236}">
                <a16:creationId xmlns="" xmlns:a16="http://schemas.microsoft.com/office/drawing/2014/main" id="{D6188879-1520-0062-C3EF-878968913C89}"/>
              </a:ext>
            </a:extLst>
          </p:cNvPr>
          <p:cNvSpPr/>
          <p:nvPr/>
        </p:nvSpPr>
        <p:spPr>
          <a:xfrm>
            <a:off x="4350642" y="4404423"/>
            <a:ext cx="6512975" cy="2024269"/>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002060"/>
                </a:solidFill>
              </a:rPr>
              <a:t>Υπάρχουν πολλές διαθέσιμες </a:t>
            </a:r>
            <a:r>
              <a:rPr lang="el-GR" b="1" dirty="0">
                <a:solidFill>
                  <a:srgbClr val="002060"/>
                </a:solidFill>
              </a:rPr>
              <a:t>δωρεάν</a:t>
            </a:r>
            <a:r>
              <a:rPr lang="el-GR" dirty="0">
                <a:solidFill>
                  <a:srgbClr val="002060"/>
                </a:solidFill>
              </a:rPr>
              <a:t> εφαρμογές</a:t>
            </a:r>
            <a:r>
              <a:rPr lang="en-US" dirty="0">
                <a:solidFill>
                  <a:srgbClr val="002060"/>
                </a:solidFill>
              </a:rPr>
              <a:t>/</a:t>
            </a:r>
            <a:r>
              <a:rPr lang="el-GR" dirty="0">
                <a:solidFill>
                  <a:srgbClr val="002060"/>
                </a:solidFill>
              </a:rPr>
              <a:t>λογισμικά στο διαδίκτυο</a:t>
            </a:r>
            <a:r>
              <a:rPr lang="hr-HR" dirty="0">
                <a:solidFill>
                  <a:srgbClr val="002060"/>
                </a:solidFill>
              </a:rPr>
              <a:t>: </a:t>
            </a:r>
            <a:r>
              <a:rPr lang="hr-HR" b="1" dirty="0">
                <a:solidFill>
                  <a:srgbClr val="002060"/>
                </a:solidFill>
              </a:rPr>
              <a:t>Sigil, Pub coder,</a:t>
            </a:r>
            <a:r>
              <a:rPr lang="en-US" b="1" dirty="0">
                <a:solidFill>
                  <a:srgbClr val="002060"/>
                </a:solidFill>
              </a:rPr>
              <a:t> </a:t>
            </a:r>
            <a:r>
              <a:rPr lang="en-US" b="1" dirty="0" err="1">
                <a:solidFill>
                  <a:srgbClr val="002060"/>
                </a:solidFill>
              </a:rPr>
              <a:t>Storyjumper</a:t>
            </a:r>
            <a:r>
              <a:rPr lang="en-US" b="1" dirty="0">
                <a:solidFill>
                  <a:srgbClr val="002060"/>
                </a:solidFill>
              </a:rPr>
              <a:t>,</a:t>
            </a:r>
            <a:endParaRPr lang="hr-HR" b="1" dirty="0">
              <a:solidFill>
                <a:srgbClr val="002060"/>
              </a:solidFill>
            </a:endParaRPr>
          </a:p>
          <a:p>
            <a:pPr algn="ctr"/>
            <a:r>
              <a:rPr lang="hr-HR" b="1" dirty="0">
                <a:solidFill>
                  <a:srgbClr val="002060"/>
                </a:solidFill>
              </a:rPr>
              <a:t>Book Creator</a:t>
            </a:r>
            <a:endParaRPr lang="en-GB" dirty="0">
              <a:solidFill>
                <a:srgbClr val="002060"/>
              </a:solidFill>
            </a:endParaRPr>
          </a:p>
        </p:txBody>
      </p:sp>
    </p:spTree>
    <p:extLst>
      <p:ext uri="{BB962C8B-B14F-4D97-AF65-F5344CB8AC3E}">
        <p14:creationId xmlns:p14="http://schemas.microsoft.com/office/powerpoint/2010/main" val="2502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875099" y="1270861"/>
            <a:ext cx="10797152" cy="4490747"/>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3208310" y="174813"/>
            <a:ext cx="6411481"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Λογισμικό </a:t>
            </a:r>
            <a:r>
              <a:rPr lang="en-GB" sz="4000" dirty="0">
                <a:solidFill>
                  <a:schemeClr val="tx1"/>
                </a:solidFill>
                <a:latin typeface="Arial" panose="020B0604020202020204" pitchFamily="34" charset="0"/>
                <a:cs typeface="Arial" panose="020B0604020202020204" pitchFamily="34" charset="0"/>
              </a:rPr>
              <a:t>“Book Creator”</a:t>
            </a: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 xmlns:a16="http://schemas.microsoft.com/office/drawing/2014/main" id="{C28DD6F3-7CAE-4723-A626-BC6E61CC482F}"/>
              </a:ext>
            </a:extLst>
          </p:cNvPr>
          <p:cNvSpPr txBox="1"/>
          <p:nvPr/>
        </p:nvSpPr>
        <p:spPr>
          <a:xfrm>
            <a:off x="1616765" y="1550504"/>
            <a:ext cx="9560751" cy="2585323"/>
          </a:xfrm>
          <a:prstGeom prst="rect">
            <a:avLst/>
          </a:prstGeom>
          <a:noFill/>
        </p:spPr>
        <p:txBody>
          <a:bodyPr wrap="square" rtlCol="0">
            <a:spAutoFit/>
          </a:bodyPr>
          <a:lstStyle/>
          <a:p>
            <a:r>
              <a:rPr lang="el-GR" dirty="0"/>
              <a:t>Προτείνουμε το λογισμικό </a:t>
            </a:r>
            <a:r>
              <a:rPr lang="en-GB" sz="1800" dirty="0">
                <a:solidFill>
                  <a:schemeClr val="tx1"/>
                </a:solidFill>
                <a:latin typeface="Arial" panose="020B0604020202020204" pitchFamily="34" charset="0"/>
                <a:cs typeface="Arial" panose="020B0604020202020204" pitchFamily="34" charset="0"/>
              </a:rPr>
              <a:t>“Book Creator”</a:t>
            </a:r>
            <a:r>
              <a:rPr lang="en-GB" dirty="0"/>
              <a:t>, </a:t>
            </a:r>
            <a:r>
              <a:rPr lang="el-GR" dirty="0"/>
              <a:t>το οποίο είναι μία </a:t>
            </a:r>
            <a:r>
              <a:rPr lang="el-GR" b="1" dirty="0"/>
              <a:t>δωρεάν</a:t>
            </a:r>
            <a:r>
              <a:rPr lang="el-GR" dirty="0"/>
              <a:t> εφαρμογή για </a:t>
            </a:r>
            <a:r>
              <a:rPr lang="en-GB" dirty="0"/>
              <a:t>Windows, OS X, </a:t>
            </a:r>
            <a:r>
              <a:rPr lang="el-GR" dirty="0"/>
              <a:t>και</a:t>
            </a:r>
            <a:r>
              <a:rPr lang="en-GB" dirty="0"/>
              <a:t> Linux</a:t>
            </a:r>
            <a:r>
              <a:rPr lang="el-GR" dirty="0"/>
              <a:t>.</a:t>
            </a:r>
            <a:endParaRPr lang="en-GB" dirty="0"/>
          </a:p>
          <a:p>
            <a:endParaRPr lang="en-GB" dirty="0"/>
          </a:p>
          <a:p>
            <a:r>
              <a:rPr lang="el-GR" dirty="0"/>
              <a:t>Προτού το χρησιμοποιήσετε, θα πρέπει:</a:t>
            </a:r>
          </a:p>
          <a:p>
            <a:endParaRPr lang="en-GB" dirty="0"/>
          </a:p>
          <a:p>
            <a:pPr marL="285750" indent="-285750">
              <a:buFont typeface="Arial" panose="020B0604020202020204" pitchFamily="34" charset="0"/>
              <a:buChar char="•"/>
            </a:pPr>
            <a:r>
              <a:rPr lang="el-GR" dirty="0"/>
              <a:t>Να έχετε </a:t>
            </a:r>
            <a:r>
              <a:rPr lang="el-GR" b="1" dirty="0"/>
              <a:t>συγκεντρωμένο και έτοιμο υλικό </a:t>
            </a:r>
            <a:r>
              <a:rPr lang="en-US" dirty="0"/>
              <a:t>(</a:t>
            </a:r>
            <a:r>
              <a:rPr lang="el-GR" dirty="0"/>
              <a:t>κείμενο</a:t>
            </a:r>
            <a:r>
              <a:rPr lang="en-US" dirty="0"/>
              <a:t>, </a:t>
            </a:r>
            <a:r>
              <a:rPr lang="el-GR" dirty="0"/>
              <a:t>εικόνα</a:t>
            </a:r>
            <a:r>
              <a:rPr lang="en-US" dirty="0"/>
              <a:t>, </a:t>
            </a:r>
            <a:r>
              <a:rPr lang="el-GR" dirty="0"/>
              <a:t>ήχος</a:t>
            </a:r>
            <a:r>
              <a:rPr lang="en-US" dirty="0"/>
              <a:t>) </a:t>
            </a:r>
            <a:r>
              <a:rPr lang="el-GR" dirty="0"/>
              <a:t>σε έναν φάκελο, το οποίο θα αποτελέσει και το περιεχόμενο του βιβλίου</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l-GR" dirty="0"/>
              <a:t>Να χρησιμοποιήσετε κείμενο, εικόνες και ήχους χωρίς πνευματικά δικαιώματα (ιδανικά)</a:t>
            </a:r>
            <a:r>
              <a:rPr lang="en-US" dirty="0"/>
              <a:t>.</a:t>
            </a:r>
          </a:p>
        </p:txBody>
      </p:sp>
      <p:sp>
        <p:nvSpPr>
          <p:cNvPr id="3" name="Retângulo: Cantos Arredondados 2">
            <a:extLst>
              <a:ext uri="{FF2B5EF4-FFF2-40B4-BE49-F238E27FC236}">
                <a16:creationId xmlns="" xmlns:a16="http://schemas.microsoft.com/office/drawing/2014/main" id="{F5980845-F0E6-4D53-829E-2D6E9090C2C2}"/>
              </a:ext>
            </a:extLst>
          </p:cNvPr>
          <p:cNvSpPr/>
          <p:nvPr/>
        </p:nvSpPr>
        <p:spPr>
          <a:xfrm>
            <a:off x="1919356" y="4208234"/>
            <a:ext cx="2385391" cy="1311966"/>
          </a:xfrm>
          <a:prstGeom prst="roundRect">
            <a:avLst/>
          </a:prstGeom>
          <a:solidFill>
            <a:srgbClr val="DDF0FF"/>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dirty="0">
                <a:solidFill>
                  <a:schemeClr val="tx1"/>
                </a:solidFill>
              </a:rPr>
              <a:t> Λάβετε πρόσβαση στο </a:t>
            </a:r>
            <a:r>
              <a:rPr lang="en-GB" dirty="0">
                <a:solidFill>
                  <a:schemeClr val="tx1"/>
                </a:solidFill>
              </a:rPr>
              <a:t>Book Creator </a:t>
            </a:r>
            <a:r>
              <a:rPr lang="el-GR" u="sng" dirty="0">
                <a:solidFill>
                  <a:schemeClr val="tx1"/>
                </a:solidFill>
                <a:hlinkClick r:id="rId5"/>
              </a:rPr>
              <a:t>εδώ</a:t>
            </a:r>
            <a:endParaRPr lang="en-GB" u="sng" dirty="0">
              <a:solidFill>
                <a:schemeClr val="tx1"/>
              </a:solidFill>
            </a:endParaRPr>
          </a:p>
        </p:txBody>
      </p:sp>
      <p:pic>
        <p:nvPicPr>
          <p:cNvPr id="10" name="Picture 9" descr="A picture containing text&#10;&#10;Description automatically generated">
            <a:extLst>
              <a:ext uri="{FF2B5EF4-FFF2-40B4-BE49-F238E27FC236}">
                <a16:creationId xmlns="" xmlns:a16="http://schemas.microsoft.com/office/drawing/2014/main" id="{541CCA4F-6BE3-F684-5AB0-25D5BAAA67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5100" y="6293934"/>
            <a:ext cx="2725940" cy="565013"/>
          </a:xfrm>
          <a:prstGeom prst="rect">
            <a:avLst/>
          </a:prstGeom>
        </p:spPr>
      </p:pic>
      <p:sp>
        <p:nvSpPr>
          <p:cNvPr id="7" name="CaixaDeTexto 8">
            <a:extLst>
              <a:ext uri="{FF2B5EF4-FFF2-40B4-BE49-F238E27FC236}">
                <a16:creationId xmlns="" xmlns:a16="http://schemas.microsoft.com/office/drawing/2014/main" id="{B4729B1A-D03E-753E-AC5C-3E942FE9E9E9}"/>
              </a:ext>
            </a:extLst>
          </p:cNvPr>
          <p:cNvSpPr txBox="1"/>
          <p:nvPr/>
        </p:nvSpPr>
        <p:spPr>
          <a:xfrm>
            <a:off x="6095999" y="6481469"/>
            <a:ext cx="4814806" cy="369332"/>
          </a:xfrm>
          <a:prstGeom prst="rect">
            <a:avLst/>
          </a:prstGeom>
          <a:noFill/>
        </p:spPr>
        <p:txBody>
          <a:bodyPr wrap="square" rtlCol="0">
            <a:spAutoFit/>
          </a:bodyPr>
          <a:lstStyle/>
          <a:p>
            <a:r>
              <a:rPr lang="en-GB" sz="900" dirty="0"/>
              <a:t>*</a:t>
            </a:r>
            <a:r>
              <a:rPr lang="el-GR" sz="900" dirty="0"/>
              <a:t>Σεμινάριο προσαρμοσμένο από το υλικό που παρήχθη για το έργο DIMPA, διαθέσιμο </a:t>
            </a:r>
            <a:r>
              <a:rPr lang="el-GR" sz="900" u="sng" dirty="0">
                <a:hlinkClick r:id="rId7"/>
              </a:rPr>
              <a:t>εδώ</a:t>
            </a:r>
            <a:endParaRPr lang="en-GB" sz="900" u="sng" dirty="0"/>
          </a:p>
          <a:p>
            <a:endParaRPr lang="en-GB" sz="900" dirty="0"/>
          </a:p>
        </p:txBody>
      </p:sp>
      <p:sp>
        <p:nvSpPr>
          <p:cNvPr id="4" name="Retângulo: Cantos Arredondados 2">
            <a:extLst>
              <a:ext uri="{FF2B5EF4-FFF2-40B4-BE49-F238E27FC236}">
                <a16:creationId xmlns="" xmlns:a16="http://schemas.microsoft.com/office/drawing/2014/main" id="{80CB1EF4-A7DD-8B9A-48E5-42EDFA192B5E}"/>
              </a:ext>
            </a:extLst>
          </p:cNvPr>
          <p:cNvSpPr/>
          <p:nvPr/>
        </p:nvSpPr>
        <p:spPr>
          <a:xfrm>
            <a:off x="4953000" y="4199705"/>
            <a:ext cx="3276600" cy="1311966"/>
          </a:xfrm>
          <a:prstGeom prst="roundRect">
            <a:avLst/>
          </a:prstGeom>
          <a:solidFill>
            <a:srgbClr val="DDF0FF"/>
          </a:solidFill>
          <a:ln/>
        </p:spPr>
        <p:style>
          <a:lnRef idx="2">
            <a:schemeClr val="dk1"/>
          </a:lnRef>
          <a:fillRef idx="1">
            <a:schemeClr val="lt1"/>
          </a:fillRef>
          <a:effectRef idx="0">
            <a:schemeClr val="dk1"/>
          </a:effectRef>
          <a:fontRef idx="minor">
            <a:schemeClr val="dk1"/>
          </a:fontRef>
        </p:style>
        <p:txBody>
          <a:bodyPr rtlCol="0" anchor="ctr"/>
          <a:lstStyle/>
          <a:p>
            <a:pPr algn="ctr"/>
            <a:r>
              <a:rPr lang="el-GR" dirty="0">
                <a:solidFill>
                  <a:schemeClr val="tx1"/>
                </a:solidFill>
              </a:rPr>
              <a:t> Ακολουθούν </a:t>
            </a:r>
            <a:r>
              <a:rPr lang="el-GR" b="1" dirty="0">
                <a:solidFill>
                  <a:schemeClr val="tx1"/>
                </a:solidFill>
              </a:rPr>
              <a:t>5 φάσεις δημιουργίας</a:t>
            </a:r>
            <a:r>
              <a:rPr lang="el-GR" dirty="0">
                <a:solidFill>
                  <a:schemeClr val="tx1"/>
                </a:solidFill>
              </a:rPr>
              <a:t> ενός </a:t>
            </a:r>
            <a:r>
              <a:rPr lang="en-US" dirty="0">
                <a:solidFill>
                  <a:schemeClr val="tx1"/>
                </a:solidFill>
              </a:rPr>
              <a:t>e-book</a:t>
            </a:r>
            <a:endParaRPr lang="en-GB" u="sng" dirty="0">
              <a:solidFill>
                <a:schemeClr val="tx1"/>
              </a:solidFill>
            </a:endParaRPr>
          </a:p>
        </p:txBody>
      </p:sp>
      <p:sp>
        <p:nvSpPr>
          <p:cNvPr id="9" name="Βέλος: Δεξιό 8">
            <a:extLst>
              <a:ext uri="{FF2B5EF4-FFF2-40B4-BE49-F238E27FC236}">
                <a16:creationId xmlns="" xmlns:a16="http://schemas.microsoft.com/office/drawing/2014/main" id="{CC5A938E-FCDF-1507-BECE-F0E3F87D91F3}"/>
              </a:ext>
            </a:extLst>
          </p:cNvPr>
          <p:cNvSpPr/>
          <p:nvPr/>
        </p:nvSpPr>
        <p:spPr>
          <a:xfrm>
            <a:off x="8229600" y="4631217"/>
            <a:ext cx="2108200" cy="63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01712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 xmlns:a16="http://schemas.microsoft.com/office/drawing/2014/main" id="{C816ABD5-D3A1-473D-84DB-FC7026794CB2}"/>
              </a:ext>
            </a:extLst>
          </p:cNvPr>
          <p:cNvSpPr/>
          <p:nvPr/>
        </p:nvSpPr>
        <p:spPr>
          <a:xfrm>
            <a:off x="3055585" y="174813"/>
            <a:ext cx="6580157"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Λογισμικό </a:t>
            </a:r>
            <a:r>
              <a:rPr lang="en-GB" sz="4000" dirty="0">
                <a:solidFill>
                  <a:schemeClr val="tx1"/>
                </a:solidFill>
                <a:latin typeface="Arial" panose="020B0604020202020204" pitchFamily="34" charset="0"/>
                <a:cs typeface="Arial" panose="020B0604020202020204" pitchFamily="34" charset="0"/>
              </a:rPr>
              <a:t>“Book Creator”</a:t>
            </a: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 xmlns:a16="http://schemas.microsoft.com/office/drawing/2014/main" id="{CFDAB176-B35D-4DD7-BF6B-FA9BC101209E}"/>
              </a:ext>
            </a:extLst>
          </p:cNvPr>
          <p:cNvSpPr txBox="1"/>
          <p:nvPr/>
        </p:nvSpPr>
        <p:spPr>
          <a:xfrm>
            <a:off x="1842051" y="1643270"/>
            <a:ext cx="9474849" cy="2369880"/>
          </a:xfrm>
          <a:prstGeom prst="rect">
            <a:avLst/>
          </a:prstGeom>
          <a:noFill/>
        </p:spPr>
        <p:txBody>
          <a:bodyPr wrap="square" rtlCol="0">
            <a:spAutoFit/>
          </a:bodyPr>
          <a:lstStyle/>
          <a:p>
            <a:pPr algn="ctr"/>
            <a:r>
              <a:rPr lang="el-GR" sz="6000" b="1" dirty="0"/>
              <a:t>1</a:t>
            </a:r>
            <a:r>
              <a:rPr lang="el-GR" sz="6000" b="1" baseline="30000" dirty="0"/>
              <a:t>η</a:t>
            </a:r>
            <a:r>
              <a:rPr lang="el-GR" sz="6000" b="1" dirty="0"/>
              <a:t> Φάση </a:t>
            </a:r>
            <a:endParaRPr lang="en-US" sz="6000" b="1" dirty="0"/>
          </a:p>
          <a:p>
            <a:pPr algn="ctr"/>
            <a:r>
              <a:rPr lang="el-GR" sz="4400" b="1" dirty="0"/>
              <a:t>Δημιουργία δωρεάν λογαριασμού</a:t>
            </a:r>
          </a:p>
          <a:p>
            <a:pPr algn="ctr"/>
            <a:r>
              <a:rPr lang="el-GR" sz="4400" b="1" dirty="0"/>
              <a:t>Πλατφόρμα ατομικής βιβλιοθήκης</a:t>
            </a:r>
            <a:endParaRPr lang="en-GB" sz="4400" b="1" dirty="0"/>
          </a:p>
        </p:txBody>
      </p:sp>
      <p:pic>
        <p:nvPicPr>
          <p:cNvPr id="10" name="Picture 9" descr="A picture containing text&#10;&#10;Description automatically generated">
            <a:extLst>
              <a:ext uri="{FF2B5EF4-FFF2-40B4-BE49-F238E27FC236}">
                <a16:creationId xmlns="" xmlns:a16="http://schemas.microsoft.com/office/drawing/2014/main" id="{CEBC26F5-B5AC-F5F9-1ECD-15EFA01960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099" y="6260634"/>
            <a:ext cx="2847296" cy="590167"/>
          </a:xfrm>
          <a:prstGeom prst="rect">
            <a:avLst/>
          </a:prstGeom>
        </p:spPr>
      </p:pic>
    </p:spTree>
    <p:extLst>
      <p:ext uri="{BB962C8B-B14F-4D97-AF65-F5344CB8AC3E}">
        <p14:creationId xmlns:p14="http://schemas.microsoft.com/office/powerpoint/2010/main" val="112070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6FDCC15B-495D-4EFA-B282-7F07A95C3B11}"/>
              </a:ext>
            </a:extLst>
          </p:cNvPr>
          <p:cNvSpPr/>
          <p:nvPr/>
        </p:nvSpPr>
        <p:spPr>
          <a:xfrm>
            <a:off x="585061" y="896964"/>
            <a:ext cx="11021878" cy="484709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m 5">
            <a:extLst>
              <a:ext uri="{FF2B5EF4-FFF2-40B4-BE49-F238E27FC236}">
                <a16:creationId xmlns="" xmlns:a16="http://schemas.microsoft.com/office/drawing/2014/main" id="{FBBA5A42-989E-4C25-AE70-658DCC67C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295" y="896964"/>
            <a:ext cx="1838836" cy="1838836"/>
          </a:xfrm>
          <a:prstGeom prst="rect">
            <a:avLst/>
          </a:prstGeom>
        </p:spPr>
      </p:pic>
      <p:sp>
        <p:nvSpPr>
          <p:cNvPr id="7" name="CaixaDeTexto 6">
            <a:extLst>
              <a:ext uri="{FF2B5EF4-FFF2-40B4-BE49-F238E27FC236}">
                <a16:creationId xmlns="" xmlns:a16="http://schemas.microsoft.com/office/drawing/2014/main" id="{7B009273-271C-482C-9F86-94640EEDB92C}"/>
              </a:ext>
            </a:extLst>
          </p:cNvPr>
          <p:cNvSpPr txBox="1"/>
          <p:nvPr/>
        </p:nvSpPr>
        <p:spPr>
          <a:xfrm>
            <a:off x="1152938" y="1113941"/>
            <a:ext cx="4504912" cy="523220"/>
          </a:xfrm>
          <a:prstGeom prst="rect">
            <a:avLst/>
          </a:prstGeom>
          <a:noFill/>
        </p:spPr>
        <p:txBody>
          <a:bodyPr wrap="square" rtlCol="0">
            <a:spAutoFit/>
          </a:bodyPr>
          <a:lstStyle/>
          <a:p>
            <a:r>
              <a:rPr lang="el-GR" sz="2800" b="1" dirty="0"/>
              <a:t>Περιεχόμενο του </a:t>
            </a:r>
            <a:r>
              <a:rPr lang="en-GB" sz="2800" b="1" dirty="0"/>
              <a:t>webinar</a:t>
            </a:r>
          </a:p>
        </p:txBody>
      </p:sp>
      <p:sp>
        <p:nvSpPr>
          <p:cNvPr id="8" name="CaixaDeTexto 7">
            <a:extLst>
              <a:ext uri="{FF2B5EF4-FFF2-40B4-BE49-F238E27FC236}">
                <a16:creationId xmlns="" xmlns:a16="http://schemas.microsoft.com/office/drawing/2014/main" id="{99B47329-FFDF-4C93-BAED-5F45A62490F5}"/>
              </a:ext>
            </a:extLst>
          </p:cNvPr>
          <p:cNvSpPr txBox="1"/>
          <p:nvPr/>
        </p:nvSpPr>
        <p:spPr>
          <a:xfrm>
            <a:off x="1245703" y="1816382"/>
            <a:ext cx="7623089" cy="3554819"/>
          </a:xfrm>
          <a:prstGeom prst="rect">
            <a:avLst/>
          </a:prstGeom>
          <a:noFill/>
        </p:spPr>
        <p:txBody>
          <a:bodyPr wrap="square" rtlCol="0">
            <a:spAutoFit/>
          </a:bodyPr>
          <a:lstStyle/>
          <a:p>
            <a:pPr>
              <a:lnSpc>
                <a:spcPct val="150000"/>
              </a:lnSpc>
            </a:pPr>
            <a:r>
              <a:rPr lang="en-GB" dirty="0"/>
              <a:t>1 – </a:t>
            </a:r>
            <a:r>
              <a:rPr lang="el-GR" dirty="0"/>
              <a:t>Παρουσίαση Έργου</a:t>
            </a:r>
            <a:endParaRPr lang="en-GB" dirty="0"/>
          </a:p>
          <a:p>
            <a:pPr marL="742950" lvl="1" indent="-285750">
              <a:lnSpc>
                <a:spcPct val="150000"/>
              </a:lnSpc>
              <a:buFont typeface="Arial" panose="020B0604020202020204" pitchFamily="34" charset="0"/>
              <a:buChar char="•"/>
            </a:pPr>
            <a:r>
              <a:rPr lang="el-GR" dirty="0"/>
              <a:t>Εταίροι</a:t>
            </a:r>
            <a:endParaRPr lang="en-GB" dirty="0"/>
          </a:p>
          <a:p>
            <a:pPr marL="742950" lvl="1" indent="-285750">
              <a:lnSpc>
                <a:spcPct val="150000"/>
              </a:lnSpc>
              <a:buFont typeface="Arial" panose="020B0604020202020204" pitchFamily="34" charset="0"/>
              <a:buChar char="•"/>
            </a:pPr>
            <a:r>
              <a:rPr lang="el-GR" dirty="0"/>
              <a:t>Στόχοι έργου</a:t>
            </a:r>
            <a:endParaRPr lang="en-GB" dirty="0"/>
          </a:p>
          <a:p>
            <a:pPr marL="742950" lvl="1" indent="-285750">
              <a:lnSpc>
                <a:spcPct val="150000"/>
              </a:lnSpc>
              <a:buFont typeface="Arial" panose="020B0604020202020204" pitchFamily="34" charset="0"/>
              <a:buChar char="•"/>
            </a:pPr>
            <a:r>
              <a:rPr lang="el-GR" dirty="0"/>
              <a:t>Εργαλεία/Ανοικτοί Εκπαιδευτικοί Πόροι του Έργου</a:t>
            </a:r>
            <a:endParaRPr lang="en-GB" dirty="0"/>
          </a:p>
          <a:p>
            <a:pPr>
              <a:lnSpc>
                <a:spcPct val="150000"/>
              </a:lnSpc>
            </a:pPr>
            <a:r>
              <a:rPr lang="en-GB" dirty="0"/>
              <a:t>2 – </a:t>
            </a:r>
            <a:r>
              <a:rPr lang="el-GR" dirty="0"/>
              <a:t>Δημιουργία</a:t>
            </a:r>
            <a:r>
              <a:rPr lang="en-GB" dirty="0"/>
              <a:t> e-books </a:t>
            </a:r>
          </a:p>
          <a:p>
            <a:pPr marL="742950" lvl="1" indent="-285750">
              <a:lnSpc>
                <a:spcPct val="150000"/>
              </a:lnSpc>
              <a:buFont typeface="Arial" panose="020B0604020202020204" pitchFamily="34" charset="0"/>
              <a:buChar char="•"/>
            </a:pPr>
            <a:r>
              <a:rPr lang="el-GR" dirty="0"/>
              <a:t>Παιδαγωγικό μέρος </a:t>
            </a:r>
            <a:r>
              <a:rPr lang="en-GB" dirty="0"/>
              <a:t>– </a:t>
            </a:r>
            <a:r>
              <a:rPr lang="el-GR" dirty="0"/>
              <a:t>γιατί να χρησιμοποιήσω</a:t>
            </a:r>
            <a:r>
              <a:rPr lang="en-GB" dirty="0"/>
              <a:t> e-books;</a:t>
            </a:r>
          </a:p>
          <a:p>
            <a:pPr marL="742950" lvl="1" indent="-285750">
              <a:lnSpc>
                <a:spcPct val="150000"/>
              </a:lnSpc>
              <a:buFont typeface="Arial" panose="020B0604020202020204" pitchFamily="34" charset="0"/>
              <a:buChar char="•"/>
            </a:pPr>
            <a:r>
              <a:rPr lang="el-GR" dirty="0"/>
              <a:t>Τεχνικό μέρος</a:t>
            </a:r>
            <a:r>
              <a:rPr lang="en-GB" dirty="0"/>
              <a:t> – </a:t>
            </a:r>
            <a:r>
              <a:rPr lang="el-GR" dirty="0"/>
              <a:t>χρήση λογισμικού για τη δημιουργία </a:t>
            </a:r>
            <a:r>
              <a:rPr lang="en-GB" dirty="0"/>
              <a:t>e-book</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2856176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3055585" y="174813"/>
            <a:ext cx="6580157"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000" dirty="0">
                <a:solidFill>
                  <a:srgbClr val="002060"/>
                </a:solidFill>
                <a:latin typeface="Arial" panose="020B0604020202020204" pitchFamily="34" charset="0"/>
                <a:cs typeface="Arial" panose="020B0604020202020204" pitchFamily="34" charset="0"/>
              </a:rPr>
              <a:t>Δημιουργία λογαριασμού</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3" name="CaixaDeTexto 2">
            <a:extLst>
              <a:ext uri="{FF2B5EF4-FFF2-40B4-BE49-F238E27FC236}">
                <a16:creationId xmlns="" xmlns:a16="http://schemas.microsoft.com/office/drawing/2014/main" id="{69CDB464-A086-4BF9-B30A-00596E360DAB}"/>
              </a:ext>
            </a:extLst>
          </p:cNvPr>
          <p:cNvSpPr txBox="1"/>
          <p:nvPr/>
        </p:nvSpPr>
        <p:spPr>
          <a:xfrm>
            <a:off x="1722129" y="1368686"/>
            <a:ext cx="95947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Πατήστε «</a:t>
            </a:r>
            <a:r>
              <a:rPr kumimoji="0" lang="en-GB" sz="1800" b="0" i="0" u="none" strike="noStrike" kern="1200" cap="none" spc="0" normalizeH="0" baseline="0" noProof="0" dirty="0">
                <a:ln>
                  <a:noFill/>
                </a:ln>
                <a:solidFill>
                  <a:srgbClr val="002060"/>
                </a:solidFill>
                <a:effectLst/>
                <a:uLnTx/>
                <a:uFillTx/>
                <a:latin typeface="Arial" panose="020B0604020202020204"/>
                <a:ea typeface="+mn-ea"/>
                <a:cs typeface="+mn-cs"/>
              </a:rPr>
              <a:t>Sign up</a:t>
            </a: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 και εγγραφείτε στο λογισμικό με την ηλεκτρονική σας διεύθυνση και κωδικό</a:t>
            </a:r>
            <a:r>
              <a:rPr kumimoji="0" lang="en-GB" sz="1800" b="0" i="0" u="none" strike="noStrike" kern="1200" cap="none" spc="0" normalizeH="0" baseline="0" noProof="0" dirty="0">
                <a:ln>
                  <a:noFill/>
                </a:ln>
                <a:solidFill>
                  <a:srgbClr val="002060"/>
                </a:solidFill>
                <a:effectLst/>
                <a:uLnTx/>
                <a:uFillTx/>
                <a:latin typeface="Arial" panose="020B0604020202020204"/>
                <a:ea typeface="+mn-ea"/>
                <a:cs typeface="+mn-cs"/>
              </a:rPr>
              <a:t>. </a:t>
            </a: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Θα σας σταλεί σύνδεσμος επιβεβαίωσης. Εγγραφή ως «Δάσκαλος». </a:t>
            </a:r>
            <a:endParaRPr kumimoji="0" lang="en-GB"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10" name="Picture 9" descr="A picture containing text&#10;&#10;Description automatically generated">
            <a:extLst>
              <a:ext uri="{FF2B5EF4-FFF2-40B4-BE49-F238E27FC236}">
                <a16:creationId xmlns="" xmlns:a16="http://schemas.microsoft.com/office/drawing/2014/main" id="{CEBC26F5-B5AC-F5F9-1ECD-15EFA01960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099" y="6260634"/>
            <a:ext cx="2847296" cy="590167"/>
          </a:xfrm>
          <a:prstGeom prst="rect">
            <a:avLst/>
          </a:prstGeom>
        </p:spPr>
      </p:pic>
      <p:pic>
        <p:nvPicPr>
          <p:cNvPr id="9" name="Picture 8" descr="Graphical user interface, website">
            <a:extLst>
              <a:ext uri="{FF2B5EF4-FFF2-40B4-BE49-F238E27FC236}">
                <a16:creationId xmlns="" xmlns:a16="http://schemas.microsoft.com/office/drawing/2014/main" id="{E3F6685B-2A21-C5E3-7CA5-576E394281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4017" y="2112842"/>
            <a:ext cx="6851489" cy="3989831"/>
          </a:xfrm>
          <a:prstGeom prst="rect">
            <a:avLst/>
          </a:prstGeom>
        </p:spPr>
      </p:pic>
      <p:pic>
        <p:nvPicPr>
          <p:cNvPr id="4" name="Εικόνα 3">
            <a:extLst>
              <a:ext uri="{FF2B5EF4-FFF2-40B4-BE49-F238E27FC236}">
                <a16:creationId xmlns="" xmlns:a16="http://schemas.microsoft.com/office/drawing/2014/main" id="{EB04F755-5E89-8450-D90B-A39FFBCCAA90}"/>
              </a:ext>
            </a:extLst>
          </p:cNvPr>
          <p:cNvPicPr>
            <a:picLocks noChangeAspect="1"/>
          </p:cNvPicPr>
          <p:nvPr/>
        </p:nvPicPr>
        <p:blipFill>
          <a:blip r:embed="rId7"/>
          <a:stretch>
            <a:fillRect/>
          </a:stretch>
        </p:blipFill>
        <p:spPr>
          <a:xfrm>
            <a:off x="8279264" y="2112842"/>
            <a:ext cx="3157560" cy="3874848"/>
          </a:xfrm>
          <a:prstGeom prst="rect">
            <a:avLst/>
          </a:prstGeom>
        </p:spPr>
      </p:pic>
    </p:spTree>
    <p:extLst>
      <p:ext uri="{BB962C8B-B14F-4D97-AF65-F5344CB8AC3E}">
        <p14:creationId xmlns:p14="http://schemas.microsoft.com/office/powerpoint/2010/main" val="314322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3330166" y="137947"/>
            <a:ext cx="6171784"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Η ατομική βιβλιοθήκη σας</a:t>
            </a:r>
            <a:endParaRPr lang="en-GB" sz="4000" dirty="0">
              <a:solidFill>
                <a:schemeClr val="tx1"/>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 xmlns:a16="http://schemas.microsoft.com/office/drawing/2014/main" id="{6DA3696D-29B4-4DBD-8AA0-9F888969ADA9}"/>
              </a:ext>
            </a:extLst>
          </p:cNvPr>
          <p:cNvSpPr txBox="1"/>
          <p:nvPr/>
        </p:nvSpPr>
        <p:spPr>
          <a:xfrm>
            <a:off x="1934817" y="1722241"/>
            <a:ext cx="8962482" cy="369332"/>
          </a:xfrm>
          <a:prstGeom prst="rect">
            <a:avLst/>
          </a:prstGeom>
          <a:noFill/>
        </p:spPr>
        <p:txBody>
          <a:bodyPr wrap="square" rtlCol="0">
            <a:spAutoFit/>
          </a:bodyPr>
          <a:lstStyle/>
          <a:p>
            <a:r>
              <a:rPr lang="el-GR" dirty="0"/>
              <a:t>Τώρα έχετε πρόσβαση στη βιβλιοθήκη σας! </a:t>
            </a:r>
            <a:endParaRPr lang="en-GB" dirty="0"/>
          </a:p>
        </p:txBody>
      </p:sp>
      <p:pic>
        <p:nvPicPr>
          <p:cNvPr id="10" name="Picture 9" descr="A picture containing text&#10;&#10;Description automatically generated">
            <a:extLst>
              <a:ext uri="{FF2B5EF4-FFF2-40B4-BE49-F238E27FC236}">
                <a16:creationId xmlns="" xmlns:a16="http://schemas.microsoft.com/office/drawing/2014/main" id="{F3CE6910-2F0F-8503-5915-C5D4C98C6A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099" y="6255292"/>
            <a:ext cx="2907801" cy="602708"/>
          </a:xfrm>
          <a:prstGeom prst="rect">
            <a:avLst/>
          </a:prstGeom>
        </p:spPr>
      </p:pic>
      <p:sp>
        <p:nvSpPr>
          <p:cNvPr id="4" name="CaixaDeTexto 8">
            <a:extLst>
              <a:ext uri="{FF2B5EF4-FFF2-40B4-BE49-F238E27FC236}">
                <a16:creationId xmlns="" xmlns:a16="http://schemas.microsoft.com/office/drawing/2014/main" id="{3A49A638-F77C-A700-A6F6-228DF5118984}"/>
              </a:ext>
            </a:extLst>
          </p:cNvPr>
          <p:cNvSpPr txBox="1"/>
          <p:nvPr/>
        </p:nvSpPr>
        <p:spPr>
          <a:xfrm>
            <a:off x="6095999" y="6481469"/>
            <a:ext cx="4814806" cy="369332"/>
          </a:xfrm>
          <a:prstGeom prst="rect">
            <a:avLst/>
          </a:prstGeom>
          <a:noFill/>
        </p:spPr>
        <p:txBody>
          <a:bodyPr wrap="square" rtlCol="0">
            <a:spAutoFit/>
          </a:bodyPr>
          <a:lstStyle/>
          <a:p>
            <a:r>
              <a:rPr lang="en-GB" sz="900" dirty="0"/>
              <a:t>*</a:t>
            </a:r>
            <a:r>
              <a:rPr lang="el-GR" sz="900" dirty="0"/>
              <a:t>Σεμινάριο προσαρμοσμένο από το υλικό που παρήχθη για το έργο DIMPA, διαθέσιμο </a:t>
            </a:r>
            <a:r>
              <a:rPr lang="el-GR" sz="900" u="sng" dirty="0">
                <a:hlinkClick r:id="rId6"/>
              </a:rPr>
              <a:t>εδώ</a:t>
            </a:r>
            <a:endParaRPr lang="en-GB" sz="900" u="sng" dirty="0"/>
          </a:p>
          <a:p>
            <a:endParaRPr lang="en-GB" sz="900" dirty="0"/>
          </a:p>
        </p:txBody>
      </p:sp>
      <p:pic>
        <p:nvPicPr>
          <p:cNvPr id="12" name="Picture 11">
            <a:extLst>
              <a:ext uri="{FF2B5EF4-FFF2-40B4-BE49-F238E27FC236}">
                <a16:creationId xmlns="" xmlns:a16="http://schemas.microsoft.com/office/drawing/2014/main" id="{52912910-79F6-8ADD-EBE1-46AAC829B041}"/>
              </a:ext>
            </a:extLst>
          </p:cNvPr>
          <p:cNvPicPr>
            <a:picLocks noChangeAspect="1"/>
          </p:cNvPicPr>
          <p:nvPr/>
        </p:nvPicPr>
        <p:blipFill>
          <a:blip r:embed="rId7"/>
          <a:stretch>
            <a:fillRect/>
          </a:stretch>
        </p:blipFill>
        <p:spPr>
          <a:xfrm>
            <a:off x="2472893" y="2211943"/>
            <a:ext cx="7886330" cy="3846488"/>
          </a:xfrm>
          <a:prstGeom prst="rect">
            <a:avLst/>
          </a:prstGeom>
        </p:spPr>
      </p:pic>
      <p:sp>
        <p:nvSpPr>
          <p:cNvPr id="3" name="TextBox 2">
            <a:extLst>
              <a:ext uri="{FF2B5EF4-FFF2-40B4-BE49-F238E27FC236}">
                <a16:creationId xmlns="" xmlns:a16="http://schemas.microsoft.com/office/drawing/2014/main" id="{2A9457F3-A88F-015B-6A5E-EBD1DDFFD6C4}"/>
              </a:ext>
            </a:extLst>
          </p:cNvPr>
          <p:cNvSpPr txBox="1"/>
          <p:nvPr/>
        </p:nvSpPr>
        <p:spPr>
          <a:xfrm>
            <a:off x="6635969" y="1716889"/>
            <a:ext cx="6096000" cy="646331"/>
          </a:xfrm>
          <a:prstGeom prst="rect">
            <a:avLst/>
          </a:prstGeom>
          <a:noFill/>
        </p:spPr>
        <p:txBody>
          <a:bodyPr wrap="square">
            <a:spAutoFit/>
          </a:bodyPr>
          <a:lstStyle/>
          <a:p>
            <a:r>
              <a:rPr lang="en-US" dirty="0">
                <a:hlinkClick r:id="rId8"/>
              </a:rPr>
              <a:t>https://vimeo.com/776310802/457e299ffc</a:t>
            </a:r>
            <a:endParaRPr lang="el-GR" dirty="0"/>
          </a:p>
          <a:p>
            <a:endParaRPr lang="el-GR" dirty="0"/>
          </a:p>
        </p:txBody>
      </p:sp>
    </p:spTree>
    <p:extLst>
      <p:ext uri="{BB962C8B-B14F-4D97-AF65-F5344CB8AC3E}">
        <p14:creationId xmlns:p14="http://schemas.microsoft.com/office/powerpoint/2010/main" val="3636384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 xmlns:a16="http://schemas.microsoft.com/office/drawing/2014/main" id="{C816ABD5-D3A1-473D-84DB-FC7026794CB2}"/>
              </a:ext>
            </a:extLst>
          </p:cNvPr>
          <p:cNvSpPr/>
          <p:nvPr/>
        </p:nvSpPr>
        <p:spPr>
          <a:xfrm>
            <a:off x="3055585" y="174813"/>
            <a:ext cx="6580157"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Λογισμικό </a:t>
            </a:r>
            <a:r>
              <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“Book Creator”</a:t>
            </a: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 xmlns:a16="http://schemas.microsoft.com/office/drawing/2014/main" id="{CFDAB176-B35D-4DD7-BF6B-FA9BC101209E}"/>
              </a:ext>
            </a:extLst>
          </p:cNvPr>
          <p:cNvSpPr txBox="1"/>
          <p:nvPr/>
        </p:nvSpPr>
        <p:spPr>
          <a:xfrm>
            <a:off x="1842051" y="1643270"/>
            <a:ext cx="9474849"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6000" b="1" i="0" u="none" strike="noStrike" kern="1200" cap="none" spc="0" normalizeH="0" baseline="0" noProof="0" dirty="0">
                <a:ln>
                  <a:noFill/>
                </a:ln>
                <a:solidFill>
                  <a:srgbClr val="002060"/>
                </a:solidFill>
                <a:effectLst/>
                <a:uLnTx/>
                <a:uFillTx/>
                <a:latin typeface="Arial" panose="020B0604020202020204"/>
                <a:ea typeface="+mn-ea"/>
                <a:cs typeface="+mn-cs"/>
              </a:rPr>
              <a:t>2</a:t>
            </a:r>
            <a:r>
              <a:rPr kumimoji="0" lang="el-GR" sz="6000" b="1" i="0" u="none" strike="noStrike" kern="1200" cap="none" spc="0" normalizeH="0" baseline="30000" noProof="0" dirty="0">
                <a:ln>
                  <a:noFill/>
                </a:ln>
                <a:solidFill>
                  <a:srgbClr val="002060"/>
                </a:solidFill>
                <a:effectLst/>
                <a:uLnTx/>
                <a:uFillTx/>
                <a:latin typeface="Arial" panose="020B0604020202020204"/>
                <a:ea typeface="+mn-ea"/>
                <a:cs typeface="+mn-cs"/>
              </a:rPr>
              <a:t>η</a:t>
            </a:r>
            <a:r>
              <a:rPr kumimoji="0" lang="el-GR" sz="6000" b="1" i="0" u="none" strike="noStrike" kern="1200" cap="none" spc="0" normalizeH="0" baseline="0" noProof="0" dirty="0">
                <a:ln>
                  <a:noFill/>
                </a:ln>
                <a:solidFill>
                  <a:srgbClr val="002060"/>
                </a:solidFill>
                <a:effectLst/>
                <a:uLnTx/>
                <a:uFillTx/>
                <a:latin typeface="Arial" panose="020B0604020202020204"/>
                <a:ea typeface="+mn-ea"/>
                <a:cs typeface="+mn-cs"/>
              </a:rPr>
              <a:t> Φάση </a:t>
            </a:r>
            <a:endParaRPr kumimoji="0" lang="en-US" sz="6000" b="1"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400" b="1" i="0" u="none" strike="noStrike" kern="1200" cap="none" spc="0" normalizeH="0" baseline="0" noProof="0" dirty="0">
                <a:ln>
                  <a:noFill/>
                </a:ln>
                <a:solidFill>
                  <a:srgbClr val="002060"/>
                </a:solidFill>
                <a:effectLst/>
                <a:uLnTx/>
                <a:uFillTx/>
                <a:latin typeface="Arial" panose="020B0604020202020204"/>
                <a:ea typeface="+mn-ea"/>
                <a:cs typeface="+mn-cs"/>
              </a:rPr>
              <a:t>Άνοιγμα ηλεκτρονικού βιβλίου</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4400" b="1" dirty="0">
                <a:solidFill>
                  <a:srgbClr val="002060"/>
                </a:solidFill>
                <a:latin typeface="Arial" panose="020B0604020202020204"/>
              </a:rPr>
              <a:t>Επιλογή προτύπου</a:t>
            </a:r>
            <a:endParaRPr kumimoji="0" lang="el-GR" sz="44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10" name="Picture 9" descr="A picture containing text&#10;&#10;Description automatically generated">
            <a:extLst>
              <a:ext uri="{FF2B5EF4-FFF2-40B4-BE49-F238E27FC236}">
                <a16:creationId xmlns="" xmlns:a16="http://schemas.microsoft.com/office/drawing/2014/main" id="{CEBC26F5-B5AC-F5F9-1ECD-15EFA01960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099" y="6260634"/>
            <a:ext cx="2847296" cy="590167"/>
          </a:xfrm>
          <a:prstGeom prst="rect">
            <a:avLst/>
          </a:prstGeom>
        </p:spPr>
      </p:pic>
    </p:spTree>
    <p:extLst>
      <p:ext uri="{BB962C8B-B14F-4D97-AF65-F5344CB8AC3E}">
        <p14:creationId xmlns:p14="http://schemas.microsoft.com/office/powerpoint/2010/main" val="1123098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301841" y="1270861"/>
            <a:ext cx="11603114" cy="5138817"/>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833487" y="148180"/>
            <a:ext cx="663747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Άνοιγμα νέου βιβλίου</a:t>
            </a:r>
            <a:endParaRPr lang="en-GB" sz="4000" dirty="0">
              <a:solidFill>
                <a:schemeClr val="tx1"/>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8" y="6027938"/>
            <a:ext cx="822863" cy="822863"/>
          </a:xfrm>
          <a:prstGeom prst="rect">
            <a:avLst/>
          </a:prstGeom>
        </p:spPr>
      </p:pic>
      <p:sp>
        <p:nvSpPr>
          <p:cNvPr id="2" name="CaixaDeTexto 1">
            <a:extLst>
              <a:ext uri="{FF2B5EF4-FFF2-40B4-BE49-F238E27FC236}">
                <a16:creationId xmlns="" xmlns:a16="http://schemas.microsoft.com/office/drawing/2014/main" id="{6DA3696D-29B4-4DBD-8AA0-9F888969ADA9}"/>
              </a:ext>
            </a:extLst>
          </p:cNvPr>
          <p:cNvSpPr txBox="1"/>
          <p:nvPr/>
        </p:nvSpPr>
        <p:spPr>
          <a:xfrm>
            <a:off x="1590257" y="1435918"/>
            <a:ext cx="8759688" cy="369332"/>
          </a:xfrm>
          <a:prstGeom prst="rect">
            <a:avLst/>
          </a:prstGeom>
          <a:noFill/>
        </p:spPr>
        <p:txBody>
          <a:bodyPr wrap="square" rtlCol="0">
            <a:spAutoFit/>
          </a:bodyPr>
          <a:lstStyle/>
          <a:p>
            <a:r>
              <a:rPr lang="el-GR" dirty="0"/>
              <a:t>Πατήστε στο </a:t>
            </a:r>
            <a:r>
              <a:rPr lang="en-GB" dirty="0"/>
              <a:t>“</a:t>
            </a:r>
            <a:r>
              <a:rPr lang="el-GR" dirty="0"/>
              <a:t>+</a:t>
            </a:r>
            <a:r>
              <a:rPr lang="en-GB" dirty="0"/>
              <a:t>New Book”</a:t>
            </a:r>
          </a:p>
        </p:txBody>
      </p:sp>
      <p:pic>
        <p:nvPicPr>
          <p:cNvPr id="11" name="Picture 10" descr="A picture containing text&#10;&#10;Description automatically generated">
            <a:extLst>
              <a:ext uri="{FF2B5EF4-FFF2-40B4-BE49-F238E27FC236}">
                <a16:creationId xmlns="" xmlns:a16="http://schemas.microsoft.com/office/drawing/2014/main" id="{7C0B4342-6BC2-BB04-AFD6-F21849D039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100" y="6448873"/>
            <a:ext cx="1939122" cy="401927"/>
          </a:xfrm>
          <a:prstGeom prst="rect">
            <a:avLst/>
          </a:prstGeom>
        </p:spPr>
      </p:pic>
      <p:pic>
        <p:nvPicPr>
          <p:cNvPr id="10" name="Picture 9">
            <a:extLst>
              <a:ext uri="{FF2B5EF4-FFF2-40B4-BE49-F238E27FC236}">
                <a16:creationId xmlns="" xmlns:a16="http://schemas.microsoft.com/office/drawing/2014/main" id="{DE02F8BD-C332-02CA-EAEC-E0DF1A25A8C7}"/>
              </a:ext>
            </a:extLst>
          </p:cNvPr>
          <p:cNvPicPr>
            <a:picLocks noChangeAspect="1"/>
          </p:cNvPicPr>
          <p:nvPr/>
        </p:nvPicPr>
        <p:blipFill>
          <a:blip r:embed="rId6"/>
          <a:stretch>
            <a:fillRect/>
          </a:stretch>
        </p:blipFill>
        <p:spPr>
          <a:xfrm>
            <a:off x="598163" y="2471179"/>
            <a:ext cx="11108121" cy="2772707"/>
          </a:xfrm>
          <a:prstGeom prst="rect">
            <a:avLst/>
          </a:prstGeom>
        </p:spPr>
      </p:pic>
    </p:spTree>
    <p:extLst>
      <p:ext uri="{BB962C8B-B14F-4D97-AF65-F5344CB8AC3E}">
        <p14:creationId xmlns:p14="http://schemas.microsoft.com/office/powerpoint/2010/main" val="3006192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301841" y="1270861"/>
            <a:ext cx="11603114" cy="5138817"/>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833487" y="148180"/>
            <a:ext cx="663747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Επιλογή προτύπου</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8" y="6027938"/>
            <a:ext cx="822863" cy="822863"/>
          </a:xfrm>
          <a:prstGeom prst="rect">
            <a:avLst/>
          </a:prstGeom>
        </p:spPr>
      </p:pic>
      <p:sp>
        <p:nvSpPr>
          <p:cNvPr id="2" name="CaixaDeTexto 1">
            <a:extLst>
              <a:ext uri="{FF2B5EF4-FFF2-40B4-BE49-F238E27FC236}">
                <a16:creationId xmlns="" xmlns:a16="http://schemas.microsoft.com/office/drawing/2014/main" id="{6DA3696D-29B4-4DBD-8AA0-9F888969ADA9}"/>
              </a:ext>
            </a:extLst>
          </p:cNvPr>
          <p:cNvSpPr txBox="1"/>
          <p:nvPr/>
        </p:nvSpPr>
        <p:spPr>
          <a:xfrm>
            <a:off x="1569555" y="1379235"/>
            <a:ext cx="9624392" cy="646331"/>
          </a:xfrm>
          <a:prstGeom prst="rect">
            <a:avLst/>
          </a:prstGeom>
          <a:noFill/>
        </p:spPr>
        <p:txBody>
          <a:bodyPr wrap="square" rtlCol="0">
            <a:spAutoFit/>
          </a:bodyPr>
          <a:lstStyle/>
          <a:p>
            <a:pPr lvl="0">
              <a:defRPr/>
            </a:pP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και επιλέξτε </a:t>
            </a:r>
            <a:r>
              <a:rPr lang="el-GR" dirty="0">
                <a:solidFill>
                  <a:srgbClr val="002060"/>
                </a:solidFill>
                <a:latin typeface="Arial" panose="020B0604020202020204"/>
              </a:rPr>
              <a:t>κενά πρότυπα </a:t>
            </a:r>
            <a:r>
              <a:rPr lang="el-GR" dirty="0">
                <a:solidFill>
                  <a:srgbClr val="002060"/>
                </a:solidFill>
              </a:rPr>
              <a:t>στο σχήμα/μέγεθος της αρεσκείας σας (</a:t>
            </a:r>
            <a:r>
              <a:rPr lang="en-US" dirty="0">
                <a:solidFill>
                  <a:srgbClr val="002060"/>
                </a:solidFill>
              </a:rPr>
              <a:t>Blank Books) </a:t>
            </a:r>
            <a:r>
              <a:rPr lang="el-GR" dirty="0">
                <a:solidFill>
                  <a:srgbClr val="002060"/>
                </a:solidFill>
              </a:rPr>
              <a:t>ή ήδη υπάρχοντα πρότυπα </a:t>
            </a:r>
            <a:r>
              <a:rPr lang="en-US" dirty="0">
                <a:solidFill>
                  <a:srgbClr val="002060"/>
                </a:solidFill>
              </a:rPr>
              <a:t>(</a:t>
            </a:r>
            <a:r>
              <a:rPr lang="el-GR" dirty="0">
                <a:solidFill>
                  <a:srgbClr val="002060"/>
                </a:solidFill>
              </a:rPr>
              <a:t>Τ</a:t>
            </a:r>
            <a:r>
              <a:rPr lang="en-US" dirty="0" err="1">
                <a:solidFill>
                  <a:srgbClr val="002060"/>
                </a:solidFill>
              </a:rPr>
              <a:t>emplates</a:t>
            </a:r>
            <a:r>
              <a:rPr lang="en-US" dirty="0">
                <a:solidFill>
                  <a:srgbClr val="002060"/>
                </a:solidFill>
              </a:rPr>
              <a:t>)</a:t>
            </a:r>
            <a:endParaRPr kumimoji="0" lang="en-GB"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11" name="Picture 10" descr="A picture containing text&#10;&#10;Description automatically generated">
            <a:extLst>
              <a:ext uri="{FF2B5EF4-FFF2-40B4-BE49-F238E27FC236}">
                <a16:creationId xmlns="" xmlns:a16="http://schemas.microsoft.com/office/drawing/2014/main" id="{7C0B4342-6BC2-BB04-AFD6-F21849D039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100" y="6448873"/>
            <a:ext cx="1939122" cy="401927"/>
          </a:xfrm>
          <a:prstGeom prst="rect">
            <a:avLst/>
          </a:prstGeom>
        </p:spPr>
      </p:pic>
      <p:pic>
        <p:nvPicPr>
          <p:cNvPr id="3" name="Εικόνα 2">
            <a:extLst>
              <a:ext uri="{FF2B5EF4-FFF2-40B4-BE49-F238E27FC236}">
                <a16:creationId xmlns="" xmlns:a16="http://schemas.microsoft.com/office/drawing/2014/main" id="{221CDDC8-3009-83F3-F07F-AF5DC55548F3}"/>
              </a:ext>
            </a:extLst>
          </p:cNvPr>
          <p:cNvPicPr>
            <a:picLocks noChangeAspect="1"/>
          </p:cNvPicPr>
          <p:nvPr/>
        </p:nvPicPr>
        <p:blipFill>
          <a:blip r:embed="rId6"/>
          <a:stretch>
            <a:fillRect/>
          </a:stretch>
        </p:blipFill>
        <p:spPr>
          <a:xfrm>
            <a:off x="715091" y="2483296"/>
            <a:ext cx="5558955" cy="3142018"/>
          </a:xfrm>
          <a:prstGeom prst="rect">
            <a:avLst/>
          </a:prstGeom>
        </p:spPr>
      </p:pic>
      <p:pic>
        <p:nvPicPr>
          <p:cNvPr id="4" name="Picture 3">
            <a:extLst>
              <a:ext uri="{FF2B5EF4-FFF2-40B4-BE49-F238E27FC236}">
                <a16:creationId xmlns="" xmlns:a16="http://schemas.microsoft.com/office/drawing/2014/main" id="{8397D521-0ADB-227E-FA41-942761591B79}"/>
              </a:ext>
            </a:extLst>
          </p:cNvPr>
          <p:cNvPicPr>
            <a:picLocks noChangeAspect="1"/>
          </p:cNvPicPr>
          <p:nvPr/>
        </p:nvPicPr>
        <p:blipFill>
          <a:blip r:embed="rId7"/>
          <a:stretch>
            <a:fillRect/>
          </a:stretch>
        </p:blipFill>
        <p:spPr>
          <a:xfrm>
            <a:off x="5389097" y="2762505"/>
            <a:ext cx="6347951" cy="3142018"/>
          </a:xfrm>
          <a:prstGeom prst="rect">
            <a:avLst/>
          </a:prstGeom>
        </p:spPr>
      </p:pic>
      <p:cxnSp>
        <p:nvCxnSpPr>
          <p:cNvPr id="9" name="Ευθύγραμμο βέλος σύνδεσης 8">
            <a:extLst>
              <a:ext uri="{FF2B5EF4-FFF2-40B4-BE49-F238E27FC236}">
                <a16:creationId xmlns="" xmlns:a16="http://schemas.microsoft.com/office/drawing/2014/main" id="{EC37BFAD-BF20-BE6C-F3F7-2F5BEE3D100F}"/>
              </a:ext>
            </a:extLst>
          </p:cNvPr>
          <p:cNvCxnSpPr>
            <a:cxnSpLocks/>
          </p:cNvCxnSpPr>
          <p:nvPr/>
        </p:nvCxnSpPr>
        <p:spPr>
          <a:xfrm>
            <a:off x="5016500" y="1866900"/>
            <a:ext cx="5003800" cy="8956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65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 xmlns:a16="http://schemas.microsoft.com/office/drawing/2014/main" id="{C816ABD5-D3A1-473D-84DB-FC7026794CB2}"/>
              </a:ext>
            </a:extLst>
          </p:cNvPr>
          <p:cNvSpPr/>
          <p:nvPr/>
        </p:nvSpPr>
        <p:spPr>
          <a:xfrm>
            <a:off x="3055585" y="174813"/>
            <a:ext cx="6580157"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Λογισμικό </a:t>
            </a:r>
            <a:r>
              <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“Book Creator”</a:t>
            </a: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 xmlns:a16="http://schemas.microsoft.com/office/drawing/2014/main" id="{CFDAB176-B35D-4DD7-BF6B-FA9BC101209E}"/>
              </a:ext>
            </a:extLst>
          </p:cNvPr>
          <p:cNvSpPr txBox="1"/>
          <p:nvPr/>
        </p:nvSpPr>
        <p:spPr>
          <a:xfrm>
            <a:off x="2070100" y="1643270"/>
            <a:ext cx="9246800"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6000" b="1" i="0" u="none" strike="noStrike" kern="1200" cap="none" spc="0" normalizeH="0" baseline="0" noProof="0" dirty="0">
                <a:ln>
                  <a:noFill/>
                </a:ln>
                <a:solidFill>
                  <a:srgbClr val="002060"/>
                </a:solidFill>
                <a:effectLst/>
                <a:uLnTx/>
                <a:uFillTx/>
                <a:latin typeface="Arial" panose="020B0604020202020204"/>
                <a:ea typeface="+mn-ea"/>
                <a:cs typeface="+mn-cs"/>
              </a:rPr>
              <a:t>3</a:t>
            </a:r>
            <a:r>
              <a:rPr kumimoji="0" lang="el-GR" sz="6000" b="1" i="0" u="none" strike="noStrike" kern="1200" cap="none" spc="0" normalizeH="0" baseline="30000" noProof="0" dirty="0">
                <a:ln>
                  <a:noFill/>
                </a:ln>
                <a:solidFill>
                  <a:srgbClr val="002060"/>
                </a:solidFill>
                <a:effectLst/>
                <a:uLnTx/>
                <a:uFillTx/>
                <a:latin typeface="Arial" panose="020B0604020202020204"/>
                <a:ea typeface="+mn-ea"/>
                <a:cs typeface="+mn-cs"/>
              </a:rPr>
              <a:t>η</a:t>
            </a:r>
            <a:r>
              <a:rPr kumimoji="0" lang="el-GR" sz="6000" b="1" i="0" u="none" strike="noStrike" kern="1200" cap="none" spc="0" normalizeH="0" baseline="0" noProof="0" dirty="0">
                <a:ln>
                  <a:noFill/>
                </a:ln>
                <a:solidFill>
                  <a:srgbClr val="002060"/>
                </a:solidFill>
                <a:effectLst/>
                <a:uLnTx/>
                <a:uFillTx/>
                <a:latin typeface="Arial" panose="020B0604020202020204"/>
                <a:ea typeface="+mn-ea"/>
                <a:cs typeface="+mn-cs"/>
              </a:rPr>
              <a:t> Φάση </a:t>
            </a:r>
            <a:endParaRPr kumimoji="0" lang="en-US" sz="6000" b="1"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400" b="1" i="0" u="none" strike="noStrike" kern="1200" cap="none" spc="0" normalizeH="0" baseline="0" noProof="0" dirty="0">
                <a:ln>
                  <a:noFill/>
                </a:ln>
                <a:solidFill>
                  <a:srgbClr val="002060"/>
                </a:solidFill>
                <a:effectLst/>
                <a:uLnTx/>
                <a:uFillTx/>
                <a:latin typeface="Arial" panose="020B0604020202020204"/>
                <a:ea typeface="+mn-ea"/>
                <a:cs typeface="+mn-cs"/>
              </a:rPr>
              <a:t>Δημιουργία αρχικής σελίδας </a:t>
            </a:r>
            <a:r>
              <a:rPr lang="el-GR" sz="4400" b="1" dirty="0">
                <a:solidFill>
                  <a:srgbClr val="002060"/>
                </a:solidFill>
                <a:latin typeface="Arial" panose="020B0604020202020204"/>
              </a:rPr>
              <a:t>Προσθήκη νέων σελίδων</a:t>
            </a:r>
            <a:endParaRPr kumimoji="0" lang="el-GR" sz="44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10" name="Picture 9" descr="A picture containing text&#10;&#10;Description automatically generated">
            <a:extLst>
              <a:ext uri="{FF2B5EF4-FFF2-40B4-BE49-F238E27FC236}">
                <a16:creationId xmlns="" xmlns:a16="http://schemas.microsoft.com/office/drawing/2014/main" id="{CEBC26F5-B5AC-F5F9-1ECD-15EFA01960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099" y="6260634"/>
            <a:ext cx="2847296" cy="590167"/>
          </a:xfrm>
          <a:prstGeom prst="rect">
            <a:avLst/>
          </a:prstGeom>
        </p:spPr>
      </p:pic>
    </p:spTree>
    <p:extLst>
      <p:ext uri="{BB962C8B-B14F-4D97-AF65-F5344CB8AC3E}">
        <p14:creationId xmlns:p14="http://schemas.microsoft.com/office/powerpoint/2010/main" val="3486034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506027" y="1301698"/>
            <a:ext cx="11166224" cy="5205634"/>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3007727" y="207178"/>
            <a:ext cx="6766588"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Δημιουργία σελίδων</a:t>
            </a:r>
            <a:endParaRPr lang="en-GB" sz="4000" dirty="0">
              <a:solidFill>
                <a:schemeClr val="tx1"/>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 xmlns:a16="http://schemas.microsoft.com/office/drawing/2014/main" id="{6DA3696D-29B4-4DBD-8AA0-9F888969ADA9}"/>
              </a:ext>
            </a:extLst>
          </p:cNvPr>
          <p:cNvSpPr txBox="1"/>
          <p:nvPr/>
        </p:nvSpPr>
        <p:spPr>
          <a:xfrm>
            <a:off x="1130036" y="1494600"/>
            <a:ext cx="10186864" cy="923330"/>
          </a:xfrm>
          <a:prstGeom prst="rect">
            <a:avLst/>
          </a:prstGeom>
          <a:noFill/>
        </p:spPr>
        <p:txBody>
          <a:bodyPr wrap="square" rtlCol="0">
            <a:spAutoFit/>
          </a:bodyPr>
          <a:lstStyle/>
          <a:p>
            <a:pPr marL="285750" indent="-285750">
              <a:buFont typeface="Arial" panose="020B0604020202020204" pitchFamily="34" charset="0"/>
              <a:buChar char="•"/>
            </a:pPr>
            <a:r>
              <a:rPr lang="el-GR" dirty="0"/>
              <a:t>Η πρώτη σελίδα που εμφανίζεται είναι το εξώφυλλο του βιβλίου σας </a:t>
            </a:r>
            <a:r>
              <a:rPr lang="el-GR" b="1" dirty="0"/>
              <a:t>(1</a:t>
            </a:r>
            <a:r>
              <a:rPr lang="el-GR" dirty="0"/>
              <a:t>)</a:t>
            </a:r>
          </a:p>
          <a:p>
            <a:pPr marL="285750" indent="-285750">
              <a:buFont typeface="Arial" panose="020B0604020202020204" pitchFamily="34" charset="0"/>
              <a:buChar char="•"/>
            </a:pPr>
            <a:r>
              <a:rPr lang="el-GR" dirty="0"/>
              <a:t>Προσθέστε νέες σελίδες πατώντας</a:t>
            </a:r>
            <a:r>
              <a:rPr lang="en-GB" dirty="0"/>
              <a:t> </a:t>
            </a:r>
            <a:r>
              <a:rPr lang="el-GR" dirty="0"/>
              <a:t>το τοξάκι &gt; στη δεξιά πλευρά της οθόνης (</a:t>
            </a:r>
            <a:r>
              <a:rPr lang="el-GR" b="1" dirty="0"/>
              <a:t>2</a:t>
            </a:r>
            <a:r>
              <a:rPr lang="el-GR" dirty="0"/>
              <a:t>). </a:t>
            </a:r>
          </a:p>
          <a:p>
            <a:pPr marL="285750" indent="-285750">
              <a:buFont typeface="Arial" panose="020B0604020202020204" pitchFamily="34" charset="0"/>
              <a:buChar char="•"/>
            </a:pPr>
            <a:r>
              <a:rPr lang="el-GR" dirty="0"/>
              <a:t>Για να δείτε πόσες σελίδες έχετε δημιουργήσει, πατήστε την ένδειξη </a:t>
            </a:r>
            <a:r>
              <a:rPr lang="en-US" dirty="0"/>
              <a:t>Pages </a:t>
            </a:r>
            <a:r>
              <a:rPr lang="en-US" b="1" dirty="0"/>
              <a:t>(3</a:t>
            </a:r>
            <a:r>
              <a:rPr lang="en-US" dirty="0"/>
              <a:t>)</a:t>
            </a:r>
          </a:p>
        </p:txBody>
      </p:sp>
      <p:pic>
        <p:nvPicPr>
          <p:cNvPr id="11" name="Picture 10" descr="A picture containing text&#10;&#10;Description automatically generated">
            <a:extLst>
              <a:ext uri="{FF2B5EF4-FFF2-40B4-BE49-F238E27FC236}">
                <a16:creationId xmlns="" xmlns:a16="http://schemas.microsoft.com/office/drawing/2014/main" id="{8F028F4B-F68B-AFBF-0FFD-78B0674EB8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099" y="6557278"/>
            <a:ext cx="1450851" cy="300722"/>
          </a:xfrm>
          <a:prstGeom prst="rect">
            <a:avLst/>
          </a:prstGeom>
        </p:spPr>
      </p:pic>
      <p:pic>
        <p:nvPicPr>
          <p:cNvPr id="10" name="Εικόνα 9">
            <a:extLst>
              <a:ext uri="{FF2B5EF4-FFF2-40B4-BE49-F238E27FC236}">
                <a16:creationId xmlns="" xmlns:a16="http://schemas.microsoft.com/office/drawing/2014/main" id="{10B41C89-CB05-7629-D86F-3163BE9AC4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968" y="2728783"/>
            <a:ext cx="6731000" cy="3587239"/>
          </a:xfrm>
          <a:prstGeom prst="rect">
            <a:avLst/>
          </a:prstGeom>
        </p:spPr>
      </p:pic>
    </p:spTree>
    <p:extLst>
      <p:ext uri="{BB962C8B-B14F-4D97-AF65-F5344CB8AC3E}">
        <p14:creationId xmlns:p14="http://schemas.microsoft.com/office/powerpoint/2010/main" val="4011568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506027" y="1301698"/>
            <a:ext cx="11166224" cy="5205634"/>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3007727" y="207178"/>
            <a:ext cx="6766588"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Δημιουργία </a:t>
            </a:r>
            <a:r>
              <a:rPr lang="el-GR" sz="4000" dirty="0">
                <a:solidFill>
                  <a:srgbClr val="002060"/>
                </a:solidFill>
                <a:latin typeface="Arial" panose="020B0604020202020204" pitchFamily="34" charset="0"/>
                <a:cs typeface="Arial" panose="020B0604020202020204" pitchFamily="34" charset="0"/>
              </a:rPr>
              <a:t>σελίδων</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 xmlns:a16="http://schemas.microsoft.com/office/drawing/2014/main" id="{6DA3696D-29B4-4DBD-8AA0-9F888969ADA9}"/>
              </a:ext>
            </a:extLst>
          </p:cNvPr>
          <p:cNvSpPr txBox="1"/>
          <p:nvPr/>
        </p:nvSpPr>
        <p:spPr>
          <a:xfrm>
            <a:off x="706568" y="1592384"/>
            <a:ext cx="10672632"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Εμφανίζεται το σύνολο των σελίδων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srgbClr val="002060"/>
                </a:solidFill>
                <a:latin typeface="Arial" panose="020B0604020202020204"/>
              </a:rPr>
              <a:t>Πατώντας τις 3 τελείες, βγαίνουν επιλογές διαχείρισης της κάθε σελίδας (</a:t>
            </a:r>
            <a:r>
              <a:rPr lang="el-GR" dirty="0" err="1">
                <a:solidFill>
                  <a:srgbClr val="002060"/>
                </a:solidFill>
                <a:latin typeface="Arial" panose="020B0604020202020204"/>
              </a:rPr>
              <a:t>π.χ</a:t>
            </a:r>
            <a:r>
              <a:rPr lang="el-GR" dirty="0">
                <a:solidFill>
                  <a:srgbClr val="002060"/>
                </a:solidFill>
                <a:latin typeface="Arial" panose="020B0604020202020204"/>
              </a:rPr>
              <a:t> αντιγραφή, διαγραφή)</a:t>
            </a:r>
            <a:endPar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11" name="Picture 10" descr="A picture containing text&#10;&#10;Description automatically generated">
            <a:extLst>
              <a:ext uri="{FF2B5EF4-FFF2-40B4-BE49-F238E27FC236}">
                <a16:creationId xmlns="" xmlns:a16="http://schemas.microsoft.com/office/drawing/2014/main" id="{8F028F4B-F68B-AFBF-0FFD-78B0674EB8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099" y="6557278"/>
            <a:ext cx="1450851" cy="300722"/>
          </a:xfrm>
          <a:prstGeom prst="rect">
            <a:avLst/>
          </a:prstGeom>
        </p:spPr>
      </p:pic>
      <p:pic>
        <p:nvPicPr>
          <p:cNvPr id="3" name="Εικόνα 2">
            <a:extLst>
              <a:ext uri="{FF2B5EF4-FFF2-40B4-BE49-F238E27FC236}">
                <a16:creationId xmlns="" xmlns:a16="http://schemas.microsoft.com/office/drawing/2014/main" id="{CE226660-EAC9-9AE5-6184-164C509CCEE5}"/>
              </a:ext>
            </a:extLst>
          </p:cNvPr>
          <p:cNvPicPr>
            <a:picLocks noChangeAspect="1"/>
          </p:cNvPicPr>
          <p:nvPr/>
        </p:nvPicPr>
        <p:blipFill>
          <a:blip r:embed="rId6"/>
          <a:stretch>
            <a:fillRect/>
          </a:stretch>
        </p:blipFill>
        <p:spPr>
          <a:xfrm>
            <a:off x="2325950" y="2210339"/>
            <a:ext cx="7549069" cy="4244278"/>
          </a:xfrm>
          <a:prstGeom prst="rect">
            <a:avLst/>
          </a:prstGeom>
        </p:spPr>
      </p:pic>
    </p:spTree>
    <p:extLst>
      <p:ext uri="{BB962C8B-B14F-4D97-AF65-F5344CB8AC3E}">
        <p14:creationId xmlns:p14="http://schemas.microsoft.com/office/powerpoint/2010/main" val="3039035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 xmlns:a16="http://schemas.microsoft.com/office/drawing/2014/main" id="{C816ABD5-D3A1-473D-84DB-FC7026794CB2}"/>
              </a:ext>
            </a:extLst>
          </p:cNvPr>
          <p:cNvSpPr/>
          <p:nvPr/>
        </p:nvSpPr>
        <p:spPr>
          <a:xfrm>
            <a:off x="3055585" y="174813"/>
            <a:ext cx="6580157"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Λογισμικό </a:t>
            </a:r>
            <a:r>
              <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“Book Creator”</a:t>
            </a: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 xmlns:a16="http://schemas.microsoft.com/office/drawing/2014/main" id="{CFDAB176-B35D-4DD7-BF6B-FA9BC101209E}"/>
              </a:ext>
            </a:extLst>
          </p:cNvPr>
          <p:cNvSpPr txBox="1"/>
          <p:nvPr/>
        </p:nvSpPr>
        <p:spPr>
          <a:xfrm>
            <a:off x="2070100" y="1643270"/>
            <a:ext cx="9246800"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6000" b="1" i="0" u="none" strike="noStrike" kern="1200" cap="none" spc="0" normalizeH="0" baseline="0" noProof="0" dirty="0">
                <a:ln>
                  <a:noFill/>
                </a:ln>
                <a:solidFill>
                  <a:srgbClr val="002060"/>
                </a:solidFill>
                <a:effectLst/>
                <a:uLnTx/>
                <a:uFillTx/>
                <a:latin typeface="Arial" panose="020B0604020202020204"/>
                <a:ea typeface="+mn-ea"/>
                <a:cs typeface="+mn-cs"/>
              </a:rPr>
              <a:t>4</a:t>
            </a:r>
            <a:r>
              <a:rPr kumimoji="0" lang="el-GR" sz="6000" b="1" i="0" u="none" strike="noStrike" kern="1200" cap="none" spc="0" normalizeH="0" baseline="30000" noProof="0" dirty="0">
                <a:ln>
                  <a:noFill/>
                </a:ln>
                <a:solidFill>
                  <a:srgbClr val="002060"/>
                </a:solidFill>
                <a:effectLst/>
                <a:uLnTx/>
                <a:uFillTx/>
                <a:latin typeface="Arial" panose="020B0604020202020204"/>
                <a:ea typeface="+mn-ea"/>
                <a:cs typeface="+mn-cs"/>
              </a:rPr>
              <a:t>η</a:t>
            </a:r>
            <a:r>
              <a:rPr kumimoji="0" lang="el-GR" sz="6000" b="1" i="0" u="none" strike="noStrike" kern="1200" cap="none" spc="0" normalizeH="0" baseline="0" noProof="0" dirty="0">
                <a:ln>
                  <a:noFill/>
                </a:ln>
                <a:solidFill>
                  <a:srgbClr val="002060"/>
                </a:solidFill>
                <a:effectLst/>
                <a:uLnTx/>
                <a:uFillTx/>
                <a:latin typeface="Arial" panose="020B0604020202020204"/>
                <a:ea typeface="+mn-ea"/>
                <a:cs typeface="+mn-cs"/>
              </a:rPr>
              <a:t> Φάση </a:t>
            </a:r>
            <a:endParaRPr kumimoji="0" lang="en-US" sz="6000" b="1"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400" b="1" i="0" u="none" strike="noStrike" kern="1200" cap="none" spc="0" normalizeH="0" baseline="0" noProof="0" dirty="0">
                <a:ln>
                  <a:noFill/>
                </a:ln>
                <a:solidFill>
                  <a:srgbClr val="002060"/>
                </a:solidFill>
                <a:effectLst/>
                <a:uLnTx/>
                <a:uFillTx/>
                <a:latin typeface="Arial" panose="020B0604020202020204"/>
                <a:ea typeface="+mn-ea"/>
                <a:cs typeface="+mn-cs"/>
              </a:rPr>
              <a:t>Διαμόρφωση περιεχομένου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400" b="1" i="0" u="none" strike="noStrike" kern="1200" cap="none" spc="0" normalizeH="0" baseline="0" noProof="0" dirty="0">
                <a:ln>
                  <a:noFill/>
                </a:ln>
                <a:solidFill>
                  <a:srgbClr val="002060"/>
                </a:solidFill>
                <a:effectLst/>
                <a:uLnTx/>
                <a:uFillTx/>
                <a:latin typeface="Arial" panose="020B0604020202020204"/>
                <a:ea typeface="+mn-ea"/>
                <a:cs typeface="+mn-cs"/>
              </a:rPr>
              <a:t>στην κάθε σελίδα</a:t>
            </a:r>
          </a:p>
        </p:txBody>
      </p:sp>
      <p:pic>
        <p:nvPicPr>
          <p:cNvPr id="10" name="Picture 9" descr="A picture containing text&#10;&#10;Description automatically generated">
            <a:extLst>
              <a:ext uri="{FF2B5EF4-FFF2-40B4-BE49-F238E27FC236}">
                <a16:creationId xmlns="" xmlns:a16="http://schemas.microsoft.com/office/drawing/2014/main" id="{CEBC26F5-B5AC-F5F9-1ECD-15EFA01960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099" y="6260634"/>
            <a:ext cx="2847296" cy="590167"/>
          </a:xfrm>
          <a:prstGeom prst="rect">
            <a:avLst/>
          </a:prstGeom>
        </p:spPr>
      </p:pic>
    </p:spTree>
    <p:extLst>
      <p:ext uri="{BB962C8B-B14F-4D97-AF65-F5344CB8AC3E}">
        <p14:creationId xmlns:p14="http://schemas.microsoft.com/office/powerpoint/2010/main" val="2578832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506027" y="1301698"/>
            <a:ext cx="11166224" cy="5205634"/>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3007727" y="207178"/>
            <a:ext cx="6766588"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Προσθήκη περιεχομένου</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 xmlns:a16="http://schemas.microsoft.com/office/drawing/2014/main" id="{6DA3696D-29B4-4DBD-8AA0-9F888969ADA9}"/>
              </a:ext>
            </a:extLst>
          </p:cNvPr>
          <p:cNvSpPr txBox="1"/>
          <p:nvPr/>
        </p:nvSpPr>
        <p:spPr>
          <a:xfrm>
            <a:off x="759684" y="1464073"/>
            <a:ext cx="10672632"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srgbClr val="002060"/>
                </a:solidFill>
                <a:latin typeface="Arial" panose="020B0604020202020204"/>
              </a:rPr>
              <a:t>Πατώντας το +, εμφανίζονται διάφορες επιλογές. Μπορείτε να εισάγετε εικόνα, φωτογραφία κάμερας, στυλό, κείμενο, ηχογράφηση</a:t>
            </a:r>
            <a:endPar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Επαναλαμβάνετε την ίδια διαδικασία και για τις επόμενες σελίδες, πηγαίνοντας στο </a:t>
            </a: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rPr>
              <a:t>Pages</a:t>
            </a: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 και επιλέγοντας τη σελίδα που επιθυμείτε.</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11" name="Picture 10" descr="A picture containing text&#10;&#10;Description automatically generated">
            <a:extLst>
              <a:ext uri="{FF2B5EF4-FFF2-40B4-BE49-F238E27FC236}">
                <a16:creationId xmlns="" xmlns:a16="http://schemas.microsoft.com/office/drawing/2014/main" id="{8F028F4B-F68B-AFBF-0FFD-78B0674EB8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099" y="6557278"/>
            <a:ext cx="1450851" cy="300722"/>
          </a:xfrm>
          <a:prstGeom prst="rect">
            <a:avLst/>
          </a:prstGeom>
        </p:spPr>
      </p:pic>
      <p:pic>
        <p:nvPicPr>
          <p:cNvPr id="7" name="Εικόνα 6">
            <a:extLst>
              <a:ext uri="{FF2B5EF4-FFF2-40B4-BE49-F238E27FC236}">
                <a16:creationId xmlns="" xmlns:a16="http://schemas.microsoft.com/office/drawing/2014/main" id="{FD8AC968-29F1-006A-E38E-63CE760ED1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7834" y="2601608"/>
            <a:ext cx="6946900" cy="3905724"/>
          </a:xfrm>
          <a:prstGeom prst="rect">
            <a:avLst/>
          </a:prstGeom>
        </p:spPr>
      </p:pic>
    </p:spTree>
    <p:extLst>
      <p:ext uri="{BB962C8B-B14F-4D97-AF65-F5344CB8AC3E}">
        <p14:creationId xmlns:p14="http://schemas.microsoft.com/office/powerpoint/2010/main" val="238093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6ED77CAD-D0A3-4C36-8DF1-B617387D44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8290" y="981164"/>
            <a:ext cx="1466201" cy="1466201"/>
          </a:xfrm>
          <a:prstGeom prst="rect">
            <a:avLst/>
          </a:prstGeom>
        </p:spPr>
      </p:pic>
      <p:sp>
        <p:nvSpPr>
          <p:cNvPr id="7" name="Título 6">
            <a:extLst>
              <a:ext uri="{FF2B5EF4-FFF2-40B4-BE49-F238E27FC236}">
                <a16:creationId xmlns="" xmlns:a16="http://schemas.microsoft.com/office/drawing/2014/main" id="{6C022985-9E67-4862-A8FE-848087FC84B7}"/>
              </a:ext>
            </a:extLst>
          </p:cNvPr>
          <p:cNvSpPr>
            <a:spLocks noGrp="1"/>
          </p:cNvSpPr>
          <p:nvPr>
            <p:ph type="ctrTitle"/>
          </p:nvPr>
        </p:nvSpPr>
        <p:spPr>
          <a:xfrm>
            <a:off x="344554" y="2514811"/>
            <a:ext cx="11304105" cy="714836"/>
          </a:xfrm>
        </p:spPr>
        <p:txBody>
          <a:bodyPr>
            <a:normAutofit/>
          </a:bodyPr>
          <a:lstStyle/>
          <a:p>
            <a:r>
              <a:rPr lang="el-GR" sz="4400" b="1" dirty="0"/>
              <a:t>Τι είναι το </a:t>
            </a:r>
            <a:r>
              <a:rPr lang="en-US" sz="4400" b="1" dirty="0"/>
              <a:t>POEME;</a:t>
            </a:r>
            <a:endParaRPr lang="en-GB" sz="4400" b="1" dirty="0"/>
          </a:p>
        </p:txBody>
      </p:sp>
      <p:sp>
        <p:nvSpPr>
          <p:cNvPr id="3" name="TextBox 2">
            <a:extLst>
              <a:ext uri="{FF2B5EF4-FFF2-40B4-BE49-F238E27FC236}">
                <a16:creationId xmlns="" xmlns:a16="http://schemas.microsoft.com/office/drawing/2014/main" id="{4AAD13E9-8307-5C7D-563E-A3590D25061B}"/>
              </a:ext>
            </a:extLst>
          </p:cNvPr>
          <p:cNvSpPr txBox="1"/>
          <p:nvPr/>
        </p:nvSpPr>
        <p:spPr>
          <a:xfrm>
            <a:off x="1802294" y="3456105"/>
            <a:ext cx="8984975" cy="2308324"/>
          </a:xfrm>
          <a:prstGeom prst="rect">
            <a:avLst/>
          </a:prstGeom>
          <a:noFill/>
        </p:spPr>
        <p:txBody>
          <a:bodyPr wrap="square">
            <a:spAutoFit/>
          </a:bodyPr>
          <a:lstStyle/>
          <a:p>
            <a:pPr algn="just"/>
            <a:r>
              <a:rPr lang="el-GR" dirty="0"/>
              <a:t>Στο πλαίσιο του προγράμματος </a:t>
            </a:r>
            <a:r>
              <a:rPr lang="el-GR" sz="1800" b="1" dirty="0" err="1">
                <a:effectLst/>
                <a:ea typeface="Calibri" panose="020F0502020204030204" pitchFamily="34" charset="0"/>
                <a:cs typeface="Times New Roman" panose="02020603050405020304" pitchFamily="18" charset="0"/>
              </a:rPr>
              <a:t>Erasmus</a:t>
            </a:r>
            <a:r>
              <a:rPr lang="el-GR" sz="1800" b="1"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ΚΑ226,  το έργο </a:t>
            </a:r>
            <a:r>
              <a:rPr lang="en-US" sz="1800" dirty="0">
                <a:effectLst/>
                <a:ea typeface="Calibri" panose="020F0502020204030204" pitchFamily="34" charset="0"/>
                <a:cs typeface="Times New Roman" panose="02020603050405020304" pitchFamily="18" charset="0"/>
              </a:rPr>
              <a:t>POEME </a:t>
            </a:r>
            <a:r>
              <a:rPr lang="el-GR" sz="1800" dirty="0">
                <a:effectLst/>
                <a:ea typeface="Calibri" panose="020F0502020204030204" pitchFamily="34" charset="0"/>
                <a:cs typeface="Times New Roman" panose="02020603050405020304" pitchFamily="18" charset="0"/>
              </a:rPr>
              <a:t>αφορά </a:t>
            </a:r>
            <a:r>
              <a:rPr lang="el-GR" sz="1800" dirty="0" smtClean="0">
                <a:effectLst/>
                <a:ea typeface="Calibri" panose="020F0502020204030204" pitchFamily="34" charset="0"/>
                <a:cs typeface="Times New Roman" panose="02020603050405020304" pitchFamily="18" charset="0"/>
              </a:rPr>
              <a:t>στην </a:t>
            </a:r>
            <a:r>
              <a:rPr lang="el-GR" sz="1800" dirty="0">
                <a:effectLst/>
                <a:ea typeface="Calibri" panose="020F0502020204030204" pitchFamily="34" charset="0"/>
                <a:cs typeface="Times New Roman" panose="02020603050405020304" pitchFamily="18" charset="0"/>
              </a:rPr>
              <a:t>π</a:t>
            </a:r>
            <a:r>
              <a:rPr lang="el-GR" sz="1800" dirty="0"/>
              <a:t>ροώθηση της ενσωμάτωσης παιδιών προσφύγων στα Ευρωπαϊκά σχολεία των χωρών υποδοχής τους μέσω της δημιουργίας σχολικών Εκθέσεων. </a:t>
            </a:r>
          </a:p>
          <a:p>
            <a:pPr algn="just"/>
            <a:endParaRPr lang="el-GR" sz="1800" dirty="0" smtClean="0"/>
          </a:p>
          <a:p>
            <a:pPr algn="just"/>
            <a:r>
              <a:rPr lang="el-GR" sz="1800" dirty="0" smtClean="0"/>
              <a:t>Το </a:t>
            </a:r>
            <a:r>
              <a:rPr lang="el-GR" sz="1800" dirty="0"/>
              <a:t>έργο αποτελεί σύμπραξη έξι εταίρων, μεταξύ των οποίων και η Διεύθυνση Δευτεροβάθμιας Εκπαίδευσης Πιερίας, και με συντονιστή εταίρο τους </a:t>
            </a:r>
            <a:r>
              <a:rPr lang="en-US" sz="1800" dirty="0"/>
              <a:t>“Les </a:t>
            </a:r>
            <a:r>
              <a:rPr lang="en-US" sz="1800" dirty="0" err="1"/>
              <a:t>Apprimeurs</a:t>
            </a:r>
            <a:r>
              <a:rPr lang="en-US" sz="1800" dirty="0"/>
              <a:t>” </a:t>
            </a:r>
            <a:r>
              <a:rPr lang="el-GR" sz="1800" dirty="0"/>
              <a:t>(Γαλλία). </a:t>
            </a:r>
            <a:r>
              <a:rPr lang="el-GR" dirty="0"/>
              <a:t>Για το λόγο αυτό τα εργαλεία του έργου παρέχονται σε τέσσερις γλώσσες: Αγγλικά, Γαλλικά, Ελληνικά και Πορτογαλικά.</a:t>
            </a:r>
            <a:endParaRPr lang="el-GR" sz="1800" dirty="0"/>
          </a:p>
        </p:txBody>
      </p:sp>
    </p:spTree>
    <p:extLst>
      <p:ext uri="{BB962C8B-B14F-4D97-AF65-F5344CB8AC3E}">
        <p14:creationId xmlns:p14="http://schemas.microsoft.com/office/powerpoint/2010/main" val="290943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506027" y="1301698"/>
            <a:ext cx="11166224" cy="5205634"/>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3007726" y="207178"/>
            <a:ext cx="767297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Προσθήκη κειμένου &amp; εικόνας</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 xmlns:a16="http://schemas.microsoft.com/office/drawing/2014/main" id="{6DA3696D-29B4-4DBD-8AA0-9F888969ADA9}"/>
              </a:ext>
            </a:extLst>
          </p:cNvPr>
          <p:cNvSpPr txBox="1"/>
          <p:nvPr/>
        </p:nvSpPr>
        <p:spPr>
          <a:xfrm>
            <a:off x="720290" y="1413496"/>
            <a:ext cx="10965683"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Πατήστε το κουμπί + πάνω δεξιά και επιλέξτε Κείμενο (</a:t>
            </a:r>
            <a:r>
              <a:rPr kumimoji="0" lang="en-GB" sz="1800" b="0" i="0" u="none" strike="noStrike" kern="1200" cap="none" spc="0" normalizeH="0" baseline="0" noProof="0" dirty="0">
                <a:ln>
                  <a:noFill/>
                </a:ln>
                <a:solidFill>
                  <a:srgbClr val="002060"/>
                </a:solidFill>
                <a:effectLst/>
                <a:uLnTx/>
                <a:uFillTx/>
                <a:latin typeface="Arial" panose="020B0604020202020204"/>
                <a:ea typeface="+mn-ea"/>
                <a:cs typeface="+mn-cs"/>
              </a:rPr>
              <a:t>Text). </a:t>
            </a: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Πληκτρολογήστε το κείμενό σας και επικυρώστε το πατώντας </a:t>
            </a:r>
            <a:r>
              <a:rPr kumimoji="0" lang="en-GB" sz="1800" b="0" i="0" u="none" strike="noStrike" kern="1200" cap="none" spc="0" normalizeH="0" baseline="0" noProof="0" dirty="0">
                <a:ln>
                  <a:noFill/>
                </a:ln>
                <a:solidFill>
                  <a:srgbClr val="002060"/>
                </a:solidFill>
                <a:effectLst/>
                <a:uLnTx/>
                <a:uFillTx/>
                <a:latin typeface="Arial" panose="020B0604020202020204"/>
                <a:ea typeface="+mn-ea"/>
                <a:cs typeface="+mn-cs"/>
              </a:rPr>
              <a:t>DONE</a:t>
            </a: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 Για να μετακινήσετε κάτι, απλώς κάνετε κλικ πάνω του και τοποθετήστε το στην επιθυμητή θέση. Επαναλαμβάνετε την ίδια διαδικασία επιλέγοντας </a:t>
            </a: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rPr>
              <a:t>Images</a:t>
            </a: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 (εικόνες). Εμφανίζεται παράθυρο όπου μπορείτε είτε να ψάξετε στο διαδίκτυο, είτε να ανεβάσετε μια εικόνα από τον υπολογιστή σας.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11" name="Picture 10" descr="A picture containing text&#10;&#10;Description automatically generated">
            <a:extLst>
              <a:ext uri="{FF2B5EF4-FFF2-40B4-BE49-F238E27FC236}">
                <a16:creationId xmlns="" xmlns:a16="http://schemas.microsoft.com/office/drawing/2014/main" id="{8F028F4B-F68B-AFBF-0FFD-78B0674EB8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099" y="6557278"/>
            <a:ext cx="1450851" cy="300722"/>
          </a:xfrm>
          <a:prstGeom prst="rect">
            <a:avLst/>
          </a:prstGeom>
        </p:spPr>
      </p:pic>
      <p:pic>
        <p:nvPicPr>
          <p:cNvPr id="13" name="Εικόνα 12">
            <a:extLst>
              <a:ext uri="{FF2B5EF4-FFF2-40B4-BE49-F238E27FC236}">
                <a16:creationId xmlns="" xmlns:a16="http://schemas.microsoft.com/office/drawing/2014/main" id="{2D5784DA-767B-05C7-A392-77A42AF674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212" y="2968606"/>
            <a:ext cx="5157788" cy="3342601"/>
          </a:xfrm>
          <a:prstGeom prst="rect">
            <a:avLst/>
          </a:prstGeom>
        </p:spPr>
      </p:pic>
      <p:pic>
        <p:nvPicPr>
          <p:cNvPr id="15" name="Εικόνα 14">
            <a:extLst>
              <a:ext uri="{FF2B5EF4-FFF2-40B4-BE49-F238E27FC236}">
                <a16:creationId xmlns="" xmlns:a16="http://schemas.microsoft.com/office/drawing/2014/main" id="{2BF5C372-0502-2A57-C431-0B084C3B2A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41078" y="3511291"/>
            <a:ext cx="5238122" cy="2791620"/>
          </a:xfrm>
          <a:prstGeom prst="rect">
            <a:avLst/>
          </a:prstGeom>
        </p:spPr>
      </p:pic>
    </p:spTree>
    <p:extLst>
      <p:ext uri="{BB962C8B-B14F-4D97-AF65-F5344CB8AC3E}">
        <p14:creationId xmlns:p14="http://schemas.microsoft.com/office/powerpoint/2010/main" val="1662145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875099" y="1145219"/>
            <a:ext cx="10797152" cy="536211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3095504" y="115196"/>
            <a:ext cx="6356342"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Επεξεργασία κειμένου</a:t>
            </a:r>
            <a:endParaRPr lang="en-GB" sz="4000" dirty="0">
              <a:solidFill>
                <a:schemeClr val="tx1"/>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CaixaDeTexto 3">
            <a:extLst>
              <a:ext uri="{FF2B5EF4-FFF2-40B4-BE49-F238E27FC236}">
                <a16:creationId xmlns="" xmlns:a16="http://schemas.microsoft.com/office/drawing/2014/main" id="{D956D7B6-FDD0-4183-BE4C-DC3F6BAB9018}"/>
              </a:ext>
            </a:extLst>
          </p:cNvPr>
          <p:cNvSpPr txBox="1"/>
          <p:nvPr/>
        </p:nvSpPr>
        <p:spPr>
          <a:xfrm>
            <a:off x="1195531" y="1303017"/>
            <a:ext cx="10313023" cy="1754326"/>
          </a:xfrm>
          <a:prstGeom prst="rect">
            <a:avLst/>
          </a:prstGeom>
          <a:noFill/>
        </p:spPr>
        <p:txBody>
          <a:bodyPr wrap="square" rtlCol="0">
            <a:spAutoFit/>
          </a:bodyPr>
          <a:lstStyle/>
          <a:p>
            <a:r>
              <a:rPr lang="el-GR" dirty="0"/>
              <a:t>Μπορείτε να τροποποιήσετε το κείμενο κάνοντας κλικ πάνω του. Κάνοντας δεξί</a:t>
            </a:r>
            <a:r>
              <a:rPr lang="en-GB" dirty="0"/>
              <a:t> </a:t>
            </a:r>
            <a:r>
              <a:rPr lang="el-GR" dirty="0"/>
              <a:t>κλικ πάνω στην επιλογή </a:t>
            </a:r>
            <a:r>
              <a:rPr lang="en-GB" dirty="0"/>
              <a:t>Format </a:t>
            </a:r>
            <a:r>
              <a:rPr lang="el-GR" dirty="0"/>
              <a:t>ή το εικονίδιο </a:t>
            </a:r>
            <a:r>
              <a:rPr lang="en-GB" i="1" dirty="0" err="1"/>
              <a:t>i</a:t>
            </a:r>
            <a:r>
              <a:rPr lang="en-GB" i="1" dirty="0"/>
              <a:t> </a:t>
            </a:r>
            <a:r>
              <a:rPr lang="el-GR" dirty="0"/>
              <a:t>(πάνω δεξιά) σας επιτρέπει να τροποποιήσετε: το μέγεθος, το στυλ (έντονη, πλάγια, υπογραμμισμένη), τη γραμματοσειρά που χρησιμοποιείται, το χρώμα κειμένου, το χρώμα του πλαισίου του κειμένου, τη σκιά πτώσης, την ευθυγράμμιση μέσα στο κείμενο πλαίσιο και τη θέση πάνω/κάτω από ένα άλλο στοιχείο που εμφανίζεται στη σελίδα σας. Τέλος, μπορείτε να διαγράψετε το πλαίσιο κειμένου.</a:t>
            </a:r>
            <a:endParaRPr lang="en-GB" dirty="0"/>
          </a:p>
        </p:txBody>
      </p:sp>
      <p:pic>
        <p:nvPicPr>
          <p:cNvPr id="3" name="Picture 2" descr="A picture containing text&#10;&#10;Description automatically generated">
            <a:extLst>
              <a:ext uri="{FF2B5EF4-FFF2-40B4-BE49-F238E27FC236}">
                <a16:creationId xmlns="" xmlns:a16="http://schemas.microsoft.com/office/drawing/2014/main" id="{4170AFD8-D952-4BDC-A33F-5BAF69194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013" y="6507332"/>
            <a:ext cx="1691819" cy="350668"/>
          </a:xfrm>
          <a:prstGeom prst="rect">
            <a:avLst/>
          </a:prstGeom>
        </p:spPr>
      </p:pic>
      <p:pic>
        <p:nvPicPr>
          <p:cNvPr id="2" name="Picture 1">
            <a:extLst>
              <a:ext uri="{FF2B5EF4-FFF2-40B4-BE49-F238E27FC236}">
                <a16:creationId xmlns="" xmlns:a16="http://schemas.microsoft.com/office/drawing/2014/main" id="{414645D6-0C15-3DD4-A2E7-D7E1438C204A}"/>
              </a:ext>
            </a:extLst>
          </p:cNvPr>
          <p:cNvPicPr>
            <a:picLocks noChangeAspect="1"/>
          </p:cNvPicPr>
          <p:nvPr/>
        </p:nvPicPr>
        <p:blipFill>
          <a:blip r:embed="rId6"/>
          <a:stretch>
            <a:fillRect/>
          </a:stretch>
        </p:blipFill>
        <p:spPr>
          <a:xfrm>
            <a:off x="3095504" y="3346449"/>
            <a:ext cx="7050594" cy="3108167"/>
          </a:xfrm>
          <a:prstGeom prst="rect">
            <a:avLst/>
          </a:prstGeom>
        </p:spPr>
      </p:pic>
    </p:spTree>
    <p:extLst>
      <p:ext uri="{BB962C8B-B14F-4D97-AF65-F5344CB8AC3E}">
        <p14:creationId xmlns:p14="http://schemas.microsoft.com/office/powerpoint/2010/main" val="2072339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875099" y="1217852"/>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3304881" y="174813"/>
            <a:ext cx="62428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Επιλογή εικόνας</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CaixaDeTexto 3">
            <a:extLst>
              <a:ext uri="{FF2B5EF4-FFF2-40B4-BE49-F238E27FC236}">
                <a16:creationId xmlns="" xmlns:a16="http://schemas.microsoft.com/office/drawing/2014/main" id="{D956D7B6-FDD0-4183-BE4C-DC3F6BAB9018}"/>
              </a:ext>
            </a:extLst>
          </p:cNvPr>
          <p:cNvSpPr txBox="1"/>
          <p:nvPr/>
        </p:nvSpPr>
        <p:spPr>
          <a:xfrm>
            <a:off x="1245703" y="1356283"/>
            <a:ext cx="1031302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02060"/>
                </a:solidFill>
                <a:effectLst/>
                <a:uLnTx/>
                <a:uFillTx/>
                <a:latin typeface="Arial" panose="020B0604020202020204"/>
                <a:ea typeface="+mn-ea"/>
                <a:cs typeface="+mn-cs"/>
              </a:rPr>
              <a:t/>
            </a:r>
            <a:br>
              <a:rPr kumimoji="0" lang="el-GR" sz="1800" b="1" i="0" u="none" strike="noStrike" kern="1200" cap="none" spc="0" normalizeH="0" baseline="0" noProof="0" dirty="0">
                <a:ln>
                  <a:noFill/>
                </a:ln>
                <a:solidFill>
                  <a:srgbClr val="002060"/>
                </a:solidFill>
                <a:effectLst/>
                <a:uLnTx/>
                <a:uFillTx/>
                <a:latin typeface="Arial" panose="020B0604020202020204"/>
                <a:ea typeface="+mn-ea"/>
                <a:cs typeface="+mn-cs"/>
              </a:rPr>
            </a:b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Πατήστε το κουμπί + πάνω δεξιά και επιλέξτε Εικόνες (</a:t>
            </a:r>
            <a:r>
              <a:rPr kumimoji="0" lang="en-GB" sz="1800" b="0" i="0" u="none" strike="noStrike" kern="1200" cap="none" spc="0" normalizeH="0" baseline="0" noProof="0" dirty="0">
                <a:ln>
                  <a:noFill/>
                </a:ln>
                <a:solidFill>
                  <a:srgbClr val="002060"/>
                </a:solidFill>
                <a:effectLst/>
                <a:uLnTx/>
                <a:uFillTx/>
                <a:latin typeface="Arial" panose="020B0604020202020204"/>
                <a:ea typeface="+mn-ea"/>
                <a:cs typeface="+mn-cs"/>
              </a:rPr>
              <a:t>Images). </a:t>
            </a: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Επιλέξτε εικόνα από την ήδη-υπάρχουσα βιβλιοθήκη του λογισμικού ή ανεβάστε μια από τον Η/Υ σας (</a:t>
            </a:r>
            <a:r>
              <a:rPr kumimoji="0" lang="en-GB" sz="1800" b="0" i="0" u="none" strike="noStrike" kern="1200" cap="none" spc="0" normalizeH="0" baseline="0" noProof="0" dirty="0">
                <a:ln>
                  <a:noFill/>
                </a:ln>
                <a:solidFill>
                  <a:srgbClr val="002060"/>
                </a:solidFill>
                <a:effectLst/>
                <a:uLnTx/>
                <a:uFillTx/>
                <a:latin typeface="Arial" panose="020B0604020202020204"/>
                <a:ea typeface="+mn-ea"/>
                <a:cs typeface="+mn-cs"/>
              </a:rPr>
              <a:t>Upload from your computer)</a:t>
            </a:r>
          </a:p>
        </p:txBody>
      </p:sp>
      <p:pic>
        <p:nvPicPr>
          <p:cNvPr id="3" name="Picture 2" descr="A picture containing text&#10;&#10;Description automatically generated">
            <a:extLst>
              <a:ext uri="{FF2B5EF4-FFF2-40B4-BE49-F238E27FC236}">
                <a16:creationId xmlns="" xmlns:a16="http://schemas.microsoft.com/office/drawing/2014/main" id="{4170AFD8-D952-4BDC-A33F-5BAF69194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013" y="6507332"/>
            <a:ext cx="1691819" cy="350668"/>
          </a:xfrm>
          <a:prstGeom prst="rect">
            <a:avLst/>
          </a:prstGeom>
        </p:spPr>
      </p:pic>
      <p:pic>
        <p:nvPicPr>
          <p:cNvPr id="7" name="Picture 6">
            <a:extLst>
              <a:ext uri="{FF2B5EF4-FFF2-40B4-BE49-F238E27FC236}">
                <a16:creationId xmlns="" xmlns:a16="http://schemas.microsoft.com/office/drawing/2014/main" id="{746B4065-BAA2-445C-2961-8F0CF802724B}"/>
              </a:ext>
            </a:extLst>
          </p:cNvPr>
          <p:cNvPicPr>
            <a:picLocks noChangeAspect="1"/>
          </p:cNvPicPr>
          <p:nvPr/>
        </p:nvPicPr>
        <p:blipFill rotWithShape="1">
          <a:blip r:embed="rId6"/>
          <a:srcRect t="3128" r="2397" b="12717"/>
          <a:stretch/>
        </p:blipFill>
        <p:spPr>
          <a:xfrm>
            <a:off x="1593124" y="2693915"/>
            <a:ext cx="4585735" cy="3211382"/>
          </a:xfrm>
          <a:prstGeom prst="rect">
            <a:avLst/>
          </a:prstGeom>
        </p:spPr>
      </p:pic>
      <p:pic>
        <p:nvPicPr>
          <p:cNvPr id="10" name="Picture 9">
            <a:extLst>
              <a:ext uri="{FF2B5EF4-FFF2-40B4-BE49-F238E27FC236}">
                <a16:creationId xmlns="" xmlns:a16="http://schemas.microsoft.com/office/drawing/2014/main" id="{8F2D588C-6219-C5A2-7E21-6C003190F831}"/>
              </a:ext>
            </a:extLst>
          </p:cNvPr>
          <p:cNvPicPr>
            <a:picLocks noChangeAspect="1"/>
          </p:cNvPicPr>
          <p:nvPr/>
        </p:nvPicPr>
        <p:blipFill>
          <a:blip r:embed="rId7"/>
          <a:stretch>
            <a:fillRect/>
          </a:stretch>
        </p:blipFill>
        <p:spPr>
          <a:xfrm>
            <a:off x="6426284" y="2693915"/>
            <a:ext cx="4639280" cy="3211382"/>
          </a:xfrm>
          <a:prstGeom prst="rect">
            <a:avLst/>
          </a:prstGeom>
        </p:spPr>
      </p:pic>
    </p:spTree>
    <p:extLst>
      <p:ext uri="{BB962C8B-B14F-4D97-AF65-F5344CB8AC3E}">
        <p14:creationId xmlns:p14="http://schemas.microsoft.com/office/powerpoint/2010/main" val="3614123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866599" y="1539408"/>
            <a:ext cx="10797152" cy="401801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693684" y="358464"/>
            <a:ext cx="7936216"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Προσθήκη χειροποίητου σχεδίου</a:t>
            </a:r>
            <a:endParaRPr lang="en-GB" sz="4000" dirty="0">
              <a:solidFill>
                <a:schemeClr val="tx1"/>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CaixaDeTexto 3">
            <a:extLst>
              <a:ext uri="{FF2B5EF4-FFF2-40B4-BE49-F238E27FC236}">
                <a16:creationId xmlns="" xmlns:a16="http://schemas.microsoft.com/office/drawing/2014/main" id="{D956D7B6-FDD0-4183-BE4C-DC3F6BAB9018}"/>
              </a:ext>
            </a:extLst>
          </p:cNvPr>
          <p:cNvSpPr txBox="1"/>
          <p:nvPr/>
        </p:nvSpPr>
        <p:spPr>
          <a:xfrm>
            <a:off x="1315212" y="2013230"/>
            <a:ext cx="5084075" cy="2308324"/>
          </a:xfrm>
          <a:prstGeom prst="rect">
            <a:avLst/>
          </a:prstGeom>
          <a:noFill/>
        </p:spPr>
        <p:txBody>
          <a:bodyPr wrap="square" rtlCol="0">
            <a:spAutoFit/>
          </a:bodyPr>
          <a:lstStyle/>
          <a:p>
            <a:r>
              <a:rPr lang="el-GR" dirty="0"/>
              <a:t>Είναι δυνατή η προσθήκη κειμένου ή ενός σχεδίου με το ποντίκι. Για να το κάνετε αυτό, πατήστε + και μετά Πένα (</a:t>
            </a:r>
            <a:r>
              <a:rPr lang="en-GB" dirty="0"/>
              <a:t>Pen)</a:t>
            </a:r>
            <a:r>
              <a:rPr lang="el-GR" dirty="0"/>
              <a:t>. Η γραμμή εργαλείων στην κορυφή σάς επιτρέπει να επιλέξετε το χρώμα γραμμής, το πάχος και τον τύπο του μολυβιού, να διαγράψετε, να βάψετε ένα μέρος της σελίδας αλλά και να προσθέσετε </a:t>
            </a:r>
            <a:r>
              <a:rPr lang="en-GB" dirty="0"/>
              <a:t>emoticon. </a:t>
            </a:r>
            <a:r>
              <a:rPr lang="el-GR" dirty="0"/>
              <a:t>Το σχήμα είναι ένα κινητό στρώμα. </a:t>
            </a:r>
            <a:endParaRPr lang="en-GB" dirty="0"/>
          </a:p>
        </p:txBody>
      </p:sp>
      <p:pic>
        <p:nvPicPr>
          <p:cNvPr id="3" name="Picture 2" descr="A picture containing text&#10;&#10;Description automatically generated">
            <a:extLst>
              <a:ext uri="{FF2B5EF4-FFF2-40B4-BE49-F238E27FC236}">
                <a16:creationId xmlns="" xmlns:a16="http://schemas.microsoft.com/office/drawing/2014/main" id="{4170AFD8-D952-4BDC-A33F-5BAF69194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013" y="6241002"/>
            <a:ext cx="2976744" cy="616998"/>
          </a:xfrm>
          <a:prstGeom prst="rect">
            <a:avLst/>
          </a:prstGeom>
        </p:spPr>
      </p:pic>
      <p:pic>
        <p:nvPicPr>
          <p:cNvPr id="9" name="Picture 8">
            <a:extLst>
              <a:ext uri="{FF2B5EF4-FFF2-40B4-BE49-F238E27FC236}">
                <a16:creationId xmlns="" xmlns:a16="http://schemas.microsoft.com/office/drawing/2014/main" id="{85107D05-C955-A63B-4C12-7ACEF2EE7090}"/>
              </a:ext>
            </a:extLst>
          </p:cNvPr>
          <p:cNvPicPr>
            <a:picLocks noChangeAspect="1"/>
          </p:cNvPicPr>
          <p:nvPr/>
        </p:nvPicPr>
        <p:blipFill>
          <a:blip r:embed="rId6"/>
          <a:stretch>
            <a:fillRect/>
          </a:stretch>
        </p:blipFill>
        <p:spPr>
          <a:xfrm>
            <a:off x="8551735" y="1802780"/>
            <a:ext cx="2773666" cy="3479433"/>
          </a:xfrm>
          <a:prstGeom prst="rect">
            <a:avLst/>
          </a:prstGeom>
        </p:spPr>
      </p:pic>
      <p:pic>
        <p:nvPicPr>
          <p:cNvPr id="12" name="Picture 11">
            <a:extLst>
              <a:ext uri="{FF2B5EF4-FFF2-40B4-BE49-F238E27FC236}">
                <a16:creationId xmlns="" xmlns:a16="http://schemas.microsoft.com/office/drawing/2014/main" id="{290A6C96-9DC9-7C9A-E484-D43D84C068E9}"/>
              </a:ext>
            </a:extLst>
          </p:cNvPr>
          <p:cNvPicPr>
            <a:picLocks noChangeAspect="1"/>
          </p:cNvPicPr>
          <p:nvPr/>
        </p:nvPicPr>
        <p:blipFill>
          <a:blip r:embed="rId7"/>
          <a:stretch>
            <a:fillRect/>
          </a:stretch>
        </p:blipFill>
        <p:spPr>
          <a:xfrm>
            <a:off x="6471821" y="1802780"/>
            <a:ext cx="2006674" cy="3471171"/>
          </a:xfrm>
          <a:prstGeom prst="rect">
            <a:avLst/>
          </a:prstGeom>
        </p:spPr>
      </p:pic>
    </p:spTree>
    <p:extLst>
      <p:ext uri="{BB962C8B-B14F-4D97-AF65-F5344CB8AC3E}">
        <p14:creationId xmlns:p14="http://schemas.microsoft.com/office/powerpoint/2010/main" val="1978379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355055" y="1435033"/>
            <a:ext cx="11665309" cy="486811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744484" y="385658"/>
            <a:ext cx="8111959"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Προσθήκη βίντεο από το </a:t>
            </a:r>
            <a:r>
              <a:rPr lang="en-US" sz="4000" dirty="0">
                <a:solidFill>
                  <a:schemeClr val="tx1"/>
                </a:solidFill>
                <a:latin typeface="Arial" panose="020B0604020202020204" pitchFamily="34" charset="0"/>
                <a:cs typeface="Arial" panose="020B0604020202020204" pitchFamily="34" charset="0"/>
              </a:rPr>
              <a:t>YouTube</a:t>
            </a:r>
            <a:endParaRPr lang="en-GB" sz="4000" dirty="0">
              <a:solidFill>
                <a:schemeClr val="tx1"/>
              </a:solidFill>
              <a:latin typeface="Arial" panose="020B0604020202020204" pitchFamily="34" charset="0"/>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4" name="CaixaDeTexto 3">
            <a:extLst>
              <a:ext uri="{FF2B5EF4-FFF2-40B4-BE49-F238E27FC236}">
                <a16:creationId xmlns="" xmlns:a16="http://schemas.microsoft.com/office/drawing/2014/main" id="{D956D7B6-FDD0-4183-BE4C-DC3F6BAB9018}"/>
              </a:ext>
            </a:extLst>
          </p:cNvPr>
          <p:cNvSpPr txBox="1"/>
          <p:nvPr/>
        </p:nvSpPr>
        <p:spPr>
          <a:xfrm>
            <a:off x="540444" y="2006647"/>
            <a:ext cx="5168335" cy="3139321"/>
          </a:xfrm>
          <a:prstGeom prst="rect">
            <a:avLst/>
          </a:prstGeom>
          <a:noFill/>
        </p:spPr>
        <p:txBody>
          <a:bodyPr wrap="square" rtlCol="0">
            <a:spAutoFit/>
          </a:bodyPr>
          <a:lstStyle/>
          <a:p>
            <a:r>
              <a:rPr lang="el-GR" dirty="0"/>
              <a:t>Για να προσθέσετε ένα βίντεο (εδώ από την πλατφόρμα διανομής </a:t>
            </a:r>
            <a:r>
              <a:rPr lang="en-GB" dirty="0"/>
              <a:t>YouTube</a:t>
            </a:r>
            <a:r>
              <a:rPr lang="el-GR" dirty="0"/>
              <a:t>) στη σελίδα σας, πρέπει να αντιγράψετε τον σύνδεσμο του </a:t>
            </a:r>
            <a:r>
              <a:rPr lang="en-GB" dirty="0"/>
              <a:t>&lt;</a:t>
            </a:r>
            <a:r>
              <a:rPr lang="en-GB" dirty="0" err="1"/>
              <a:t>iframe</a:t>
            </a:r>
            <a:r>
              <a:rPr lang="en-GB" dirty="0"/>
              <a:t>&gt; &lt;/</a:t>
            </a:r>
            <a:r>
              <a:rPr lang="en-GB" dirty="0" err="1"/>
              <a:t>iframe</a:t>
            </a:r>
            <a:r>
              <a:rPr lang="en-GB" dirty="0"/>
              <a:t>&gt;. </a:t>
            </a:r>
            <a:r>
              <a:rPr lang="el-GR" dirty="0"/>
              <a:t>Για να το κάνετε αυτό, όταν βρίσκεστε στη σελίδα </a:t>
            </a:r>
            <a:r>
              <a:rPr lang="en-GB" dirty="0"/>
              <a:t>YouTube</a:t>
            </a:r>
            <a:r>
              <a:rPr lang="el-GR" dirty="0"/>
              <a:t> του βίντεο, κάντε κλικ στο Κοινή χρήση </a:t>
            </a:r>
            <a:r>
              <a:rPr lang="el-GR" dirty="0">
                <a:sym typeface="Wingdings" panose="05000000000000000000" pitchFamily="2" charset="2"/>
              </a:rPr>
              <a:t> Ενσωμάτωση και, στη συνέχεια, αντιγράψτε τον σύνδεσμο ξεκινώντας από &lt;</a:t>
            </a:r>
            <a:r>
              <a:rPr lang="en-GB" dirty="0" err="1">
                <a:sym typeface="Wingdings" panose="05000000000000000000" pitchFamily="2" charset="2"/>
              </a:rPr>
              <a:t>iframe</a:t>
            </a:r>
            <a:r>
              <a:rPr lang="en-GB" dirty="0">
                <a:sym typeface="Wingdings" panose="05000000000000000000" pitchFamily="2" charset="2"/>
              </a:rPr>
              <a:t>…&gt;. </a:t>
            </a:r>
          </a:p>
          <a:p>
            <a:r>
              <a:rPr lang="el-GR" dirty="0">
                <a:sym typeface="Wingdings" panose="05000000000000000000" pitchFamily="2" charset="2"/>
              </a:rPr>
              <a:t>Στη συνέχεια επικολλήστε αυτόν τον σύνδεσμο στο </a:t>
            </a:r>
            <a:r>
              <a:rPr lang="en-GB" sz="1800" dirty="0">
                <a:solidFill>
                  <a:schemeClr val="tx1"/>
                </a:solidFill>
                <a:latin typeface="Arial" panose="020B0604020202020204" pitchFamily="34" charset="0"/>
                <a:cs typeface="Arial" panose="020B0604020202020204" pitchFamily="34" charset="0"/>
              </a:rPr>
              <a:t>Book Creator</a:t>
            </a:r>
            <a:r>
              <a:rPr lang="el-GR" dirty="0">
                <a:latin typeface="Arial" panose="020B0604020202020204" pitchFamily="34" charset="0"/>
                <a:cs typeface="Arial" panose="020B0604020202020204" pitchFamily="34" charset="0"/>
              </a:rPr>
              <a:t>, στο </a:t>
            </a:r>
            <a:r>
              <a:rPr lang="el-GR" dirty="0">
                <a:latin typeface="Arial" panose="020B0604020202020204" pitchFamily="34" charset="0"/>
                <a:cs typeface="Arial" panose="020B0604020202020204" pitchFamily="34" charset="0"/>
                <a:sym typeface="Wingdings" panose="05000000000000000000" pitchFamily="2" charset="2"/>
              </a:rPr>
              <a:t>+ </a:t>
            </a:r>
            <a:r>
              <a:rPr lang="en-GB" dirty="0">
                <a:latin typeface="Arial" panose="020B0604020202020204" pitchFamily="34" charset="0"/>
                <a:cs typeface="Arial" panose="020B0604020202020204" pitchFamily="34" charset="0"/>
                <a:sym typeface="Wingdings" panose="05000000000000000000" pitchFamily="2" charset="2"/>
              </a:rPr>
              <a:t> </a:t>
            </a:r>
            <a:r>
              <a:rPr lang="el-GR" dirty="0">
                <a:latin typeface="Arial" panose="020B0604020202020204" pitchFamily="34" charset="0"/>
                <a:cs typeface="Arial" panose="020B0604020202020204" pitchFamily="34" charset="0"/>
                <a:sym typeface="Wingdings" panose="05000000000000000000" pitchFamily="2" charset="2"/>
              </a:rPr>
              <a:t>Περισσότερα </a:t>
            </a:r>
            <a:r>
              <a:rPr lang="en-GB" dirty="0">
                <a:latin typeface="Arial" panose="020B0604020202020204" pitchFamily="34" charset="0"/>
                <a:cs typeface="Arial" panose="020B0604020202020204" pitchFamily="34" charset="0"/>
                <a:sym typeface="Wingdings" panose="05000000000000000000" pitchFamily="2" charset="2"/>
              </a:rPr>
              <a:t>(More) </a:t>
            </a:r>
            <a:r>
              <a:rPr lang="el-GR" dirty="0">
                <a:latin typeface="Arial" panose="020B0604020202020204" pitchFamily="34" charset="0"/>
                <a:cs typeface="Arial" panose="020B0604020202020204" pitchFamily="34" charset="0"/>
                <a:sym typeface="Wingdings" panose="05000000000000000000" pitchFamily="2" charset="2"/>
              </a:rPr>
              <a:t> Ενσωμάτωση (</a:t>
            </a:r>
            <a:r>
              <a:rPr lang="en-GB" dirty="0">
                <a:latin typeface="Arial" panose="020B0604020202020204" pitchFamily="34" charset="0"/>
                <a:cs typeface="Arial" panose="020B0604020202020204" pitchFamily="34" charset="0"/>
                <a:sym typeface="Wingdings" panose="05000000000000000000" pitchFamily="2" charset="2"/>
              </a:rPr>
              <a:t>Embed)</a:t>
            </a:r>
            <a:r>
              <a:rPr lang="el-GR" dirty="0">
                <a:latin typeface="Arial" panose="020B0604020202020204" pitchFamily="34" charset="0"/>
                <a:cs typeface="Arial" panose="020B0604020202020204" pitchFamily="34" charset="0"/>
                <a:sym typeface="Wingdings" panose="05000000000000000000" pitchFamily="2" charset="2"/>
              </a:rPr>
              <a:t>.</a:t>
            </a:r>
            <a:endParaRPr lang="en-GB" dirty="0"/>
          </a:p>
        </p:txBody>
      </p:sp>
      <p:pic>
        <p:nvPicPr>
          <p:cNvPr id="3" name="Picture 2" descr="A picture containing text&#10;&#10;Description automatically generated">
            <a:extLst>
              <a:ext uri="{FF2B5EF4-FFF2-40B4-BE49-F238E27FC236}">
                <a16:creationId xmlns="" xmlns:a16="http://schemas.microsoft.com/office/drawing/2014/main" id="{4170AFD8-D952-4BDC-A33F-5BAF69194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013" y="6403804"/>
            <a:ext cx="2191294" cy="454196"/>
          </a:xfrm>
          <a:prstGeom prst="rect">
            <a:avLst/>
          </a:prstGeom>
        </p:spPr>
      </p:pic>
      <p:pic>
        <p:nvPicPr>
          <p:cNvPr id="7" name="Picture 6">
            <a:extLst>
              <a:ext uri="{FF2B5EF4-FFF2-40B4-BE49-F238E27FC236}">
                <a16:creationId xmlns="" xmlns:a16="http://schemas.microsoft.com/office/drawing/2014/main" id="{439EEEE6-B5DE-3FD2-BBA0-BB622216E5B4}"/>
              </a:ext>
            </a:extLst>
          </p:cNvPr>
          <p:cNvPicPr>
            <a:picLocks noChangeAspect="1"/>
          </p:cNvPicPr>
          <p:nvPr/>
        </p:nvPicPr>
        <p:blipFill>
          <a:blip r:embed="rId6"/>
          <a:stretch>
            <a:fillRect/>
          </a:stretch>
        </p:blipFill>
        <p:spPr>
          <a:xfrm>
            <a:off x="5894168" y="1622954"/>
            <a:ext cx="2948993" cy="2252570"/>
          </a:xfrm>
          <a:prstGeom prst="rect">
            <a:avLst/>
          </a:prstGeom>
        </p:spPr>
      </p:pic>
      <p:pic>
        <p:nvPicPr>
          <p:cNvPr id="11" name="Picture 10">
            <a:extLst>
              <a:ext uri="{FF2B5EF4-FFF2-40B4-BE49-F238E27FC236}">
                <a16:creationId xmlns="" xmlns:a16="http://schemas.microsoft.com/office/drawing/2014/main" id="{E508A956-EA5B-36C5-18D3-389593A744BA}"/>
              </a:ext>
            </a:extLst>
          </p:cNvPr>
          <p:cNvPicPr>
            <a:picLocks noChangeAspect="1"/>
          </p:cNvPicPr>
          <p:nvPr/>
        </p:nvPicPr>
        <p:blipFill>
          <a:blip r:embed="rId7"/>
          <a:stretch>
            <a:fillRect/>
          </a:stretch>
        </p:blipFill>
        <p:spPr>
          <a:xfrm>
            <a:off x="9028551" y="1577201"/>
            <a:ext cx="2361292" cy="2298323"/>
          </a:xfrm>
          <a:prstGeom prst="rect">
            <a:avLst/>
          </a:prstGeom>
        </p:spPr>
      </p:pic>
      <p:pic>
        <p:nvPicPr>
          <p:cNvPr id="14" name="Picture 13">
            <a:extLst>
              <a:ext uri="{FF2B5EF4-FFF2-40B4-BE49-F238E27FC236}">
                <a16:creationId xmlns="" xmlns:a16="http://schemas.microsoft.com/office/drawing/2014/main" id="{D5119E59-D101-EAE4-41DD-FF9667E90F23}"/>
              </a:ext>
            </a:extLst>
          </p:cNvPr>
          <p:cNvPicPr>
            <a:picLocks noChangeAspect="1"/>
          </p:cNvPicPr>
          <p:nvPr/>
        </p:nvPicPr>
        <p:blipFill>
          <a:blip r:embed="rId8"/>
          <a:stretch>
            <a:fillRect/>
          </a:stretch>
        </p:blipFill>
        <p:spPr>
          <a:xfrm>
            <a:off x="7421681" y="3987106"/>
            <a:ext cx="2885780" cy="2173997"/>
          </a:xfrm>
          <a:prstGeom prst="rect">
            <a:avLst/>
          </a:prstGeom>
        </p:spPr>
      </p:pic>
    </p:spTree>
    <p:extLst>
      <p:ext uri="{BB962C8B-B14F-4D97-AF65-F5344CB8AC3E}">
        <p14:creationId xmlns:p14="http://schemas.microsoft.com/office/powerpoint/2010/main" val="28249463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tângulo: Cantos Arredondados 5">
            <a:extLst>
              <a:ext uri="{FF2B5EF4-FFF2-40B4-BE49-F238E27FC236}">
                <a16:creationId xmlns="" xmlns:a16="http://schemas.microsoft.com/office/drawing/2014/main" id="{C816ABD5-D3A1-473D-84DB-FC7026794CB2}"/>
              </a:ext>
            </a:extLst>
          </p:cNvPr>
          <p:cNvSpPr/>
          <p:nvPr/>
        </p:nvSpPr>
        <p:spPr>
          <a:xfrm>
            <a:off x="3055585" y="174813"/>
            <a:ext cx="6580157"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Λογισμικό </a:t>
            </a:r>
            <a:r>
              <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“Book Creator”</a:t>
            </a: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 xmlns:a16="http://schemas.microsoft.com/office/drawing/2014/main" id="{CFDAB176-B35D-4DD7-BF6B-FA9BC101209E}"/>
              </a:ext>
            </a:extLst>
          </p:cNvPr>
          <p:cNvSpPr txBox="1"/>
          <p:nvPr/>
        </p:nvSpPr>
        <p:spPr>
          <a:xfrm>
            <a:off x="1574800" y="1643270"/>
            <a:ext cx="9742100"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2060"/>
                </a:solidFill>
                <a:effectLst/>
                <a:uLnTx/>
                <a:uFillTx/>
                <a:latin typeface="Arial" panose="020B0604020202020204"/>
                <a:ea typeface="+mn-ea"/>
                <a:cs typeface="+mn-cs"/>
              </a:rPr>
              <a:t>5</a:t>
            </a:r>
            <a:r>
              <a:rPr kumimoji="0" lang="el-GR" sz="6000" b="1" i="0" u="none" strike="noStrike" kern="1200" cap="none" spc="0" normalizeH="0" baseline="30000" noProof="0" dirty="0">
                <a:ln>
                  <a:noFill/>
                </a:ln>
                <a:solidFill>
                  <a:srgbClr val="002060"/>
                </a:solidFill>
                <a:effectLst/>
                <a:uLnTx/>
                <a:uFillTx/>
                <a:latin typeface="Arial" panose="020B0604020202020204"/>
                <a:ea typeface="+mn-ea"/>
                <a:cs typeface="+mn-cs"/>
              </a:rPr>
              <a:t>η</a:t>
            </a:r>
            <a:r>
              <a:rPr kumimoji="0" lang="el-GR" sz="6000" b="1" i="0" u="none" strike="noStrike" kern="1200" cap="none" spc="0" normalizeH="0" baseline="0" noProof="0" dirty="0">
                <a:ln>
                  <a:noFill/>
                </a:ln>
                <a:solidFill>
                  <a:srgbClr val="002060"/>
                </a:solidFill>
                <a:effectLst/>
                <a:uLnTx/>
                <a:uFillTx/>
                <a:latin typeface="Arial" panose="020B0604020202020204"/>
                <a:ea typeface="+mn-ea"/>
                <a:cs typeface="+mn-cs"/>
              </a:rPr>
              <a:t> Φάση </a:t>
            </a:r>
            <a:endParaRPr kumimoji="0" lang="en-US" sz="6000" b="1" i="0" u="none" strike="noStrike" kern="1200" cap="none" spc="0" normalizeH="0" baseline="0" noProof="0" dirty="0">
              <a:ln>
                <a:noFill/>
              </a:ln>
              <a:solidFill>
                <a:srgbClr val="00206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l-GR" sz="4400" b="1" dirty="0">
                <a:solidFill>
                  <a:srgbClr val="002060"/>
                </a:solidFill>
                <a:latin typeface="Arial" panose="020B0604020202020204"/>
              </a:rPr>
              <a:t>Δημιουργία βιβλιοθήκης</a:t>
            </a:r>
          </a:p>
          <a:p>
            <a:pPr marL="0" marR="0" lvl="0" indent="0" algn="ctr" defTabSz="914400" rtl="0" eaLnBrk="1" fontAlgn="auto" latinLnBrk="0" hangingPunct="1">
              <a:lnSpc>
                <a:spcPct val="100000"/>
              </a:lnSpc>
              <a:spcBef>
                <a:spcPts val="0"/>
              </a:spcBef>
              <a:spcAft>
                <a:spcPts val="0"/>
              </a:spcAft>
              <a:buClrTx/>
              <a:buSzTx/>
              <a:buFontTx/>
              <a:buNone/>
              <a:tabLst/>
              <a:defRPr/>
            </a:pPr>
            <a:r>
              <a:rPr lang="el-GR" sz="4400" b="1" dirty="0">
                <a:solidFill>
                  <a:srgbClr val="002060"/>
                </a:solidFill>
                <a:latin typeface="Arial" panose="020B0604020202020204"/>
              </a:rPr>
              <a:t>Ανάγνωση &amp; Διαχείριση βιβλίων</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l-GR" sz="4400" b="1"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10" name="Picture 9" descr="A picture containing text&#10;&#10;Description automatically generated">
            <a:extLst>
              <a:ext uri="{FF2B5EF4-FFF2-40B4-BE49-F238E27FC236}">
                <a16:creationId xmlns="" xmlns:a16="http://schemas.microsoft.com/office/drawing/2014/main" id="{CEBC26F5-B5AC-F5F9-1ECD-15EFA01960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099" y="6260634"/>
            <a:ext cx="2847296" cy="590167"/>
          </a:xfrm>
          <a:prstGeom prst="rect">
            <a:avLst/>
          </a:prstGeom>
        </p:spPr>
      </p:pic>
    </p:spTree>
    <p:extLst>
      <p:ext uri="{BB962C8B-B14F-4D97-AF65-F5344CB8AC3E}">
        <p14:creationId xmlns:p14="http://schemas.microsoft.com/office/powerpoint/2010/main" val="3066826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355055" y="1435033"/>
            <a:ext cx="11665309" cy="486811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095500" y="385658"/>
            <a:ext cx="959047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3200" dirty="0">
                <a:solidFill>
                  <a:srgbClr val="002060"/>
                </a:solidFill>
                <a:latin typeface="Arial" panose="020B0604020202020204" pitchFamily="34" charset="0"/>
                <a:cs typeface="Arial" panose="020B0604020202020204" pitchFamily="34" charset="0"/>
              </a:rPr>
              <a:t>Αυτόματη προσθήκη του βιβλίου στη βιβλιοθήκη</a:t>
            </a:r>
            <a:endParaRPr kumimoji="0" lang="en-GB"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pic>
        <p:nvPicPr>
          <p:cNvPr id="3" name="Picture 2" descr="A picture containing text&#10;&#10;Description automatically generated">
            <a:extLst>
              <a:ext uri="{FF2B5EF4-FFF2-40B4-BE49-F238E27FC236}">
                <a16:creationId xmlns="" xmlns:a16="http://schemas.microsoft.com/office/drawing/2014/main" id="{4170AFD8-D952-4BDC-A33F-5BAF69194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013" y="6403804"/>
            <a:ext cx="2191294" cy="454196"/>
          </a:xfrm>
          <a:prstGeom prst="rect">
            <a:avLst/>
          </a:prstGeom>
        </p:spPr>
      </p:pic>
      <p:sp>
        <p:nvSpPr>
          <p:cNvPr id="2" name="CaixaDeTexto 1">
            <a:extLst>
              <a:ext uri="{FF2B5EF4-FFF2-40B4-BE49-F238E27FC236}">
                <a16:creationId xmlns="" xmlns:a16="http://schemas.microsoft.com/office/drawing/2014/main" id="{06116F64-0D54-DEEC-53B3-FE919F5FEC04}"/>
              </a:ext>
            </a:extLst>
          </p:cNvPr>
          <p:cNvSpPr txBox="1"/>
          <p:nvPr/>
        </p:nvSpPr>
        <p:spPr>
          <a:xfrm>
            <a:off x="720290" y="1413496"/>
            <a:ext cx="10965683"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srgbClr val="002060"/>
                </a:solidFill>
                <a:latin typeface="Arial" panose="020B0604020202020204"/>
              </a:rPr>
              <a:t>Όταν ολοκληρώσουμε και την τελευταία σελίδα του βιβλίου μας, μπορούμε να πατήσουμε το </a:t>
            </a:r>
            <a:r>
              <a:rPr lang="en-US" dirty="0">
                <a:solidFill>
                  <a:srgbClr val="002060"/>
                </a:solidFill>
                <a:latin typeface="Arial" panose="020B0604020202020204"/>
              </a:rPr>
              <a:t>Library (</a:t>
            </a:r>
            <a:r>
              <a:rPr lang="el-GR" dirty="0">
                <a:solidFill>
                  <a:srgbClr val="002060"/>
                </a:solidFill>
                <a:latin typeface="Arial" panose="020B0604020202020204"/>
              </a:rPr>
              <a:t>Βιβλιοθήκη) και να πάμε στο σύνολο των βιβλίων που έχουμε δημιουργήσει.</a:t>
            </a:r>
            <a:endPar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10" name="Εικόνα 9">
            <a:extLst>
              <a:ext uri="{FF2B5EF4-FFF2-40B4-BE49-F238E27FC236}">
                <a16:creationId xmlns="" xmlns:a16="http://schemas.microsoft.com/office/drawing/2014/main" id="{3412CA87-1A9B-8611-7467-36B4C80FA4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066" y="2455816"/>
            <a:ext cx="5732246" cy="3054960"/>
          </a:xfrm>
          <a:prstGeom prst="rect">
            <a:avLst/>
          </a:prstGeom>
        </p:spPr>
      </p:pic>
      <p:pic>
        <p:nvPicPr>
          <p:cNvPr id="13" name="Εικόνα 12">
            <a:extLst>
              <a:ext uri="{FF2B5EF4-FFF2-40B4-BE49-F238E27FC236}">
                <a16:creationId xmlns="" xmlns:a16="http://schemas.microsoft.com/office/drawing/2014/main" id="{AF320F1D-485E-F366-672B-561C936CE9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5945" y="2455816"/>
            <a:ext cx="5461000" cy="3054960"/>
          </a:xfrm>
          <a:prstGeom prst="rect">
            <a:avLst/>
          </a:prstGeom>
        </p:spPr>
      </p:pic>
      <p:cxnSp>
        <p:nvCxnSpPr>
          <p:cNvPr id="16" name="Ευθύγραμμο βέλος σύνδεσης 15">
            <a:extLst>
              <a:ext uri="{FF2B5EF4-FFF2-40B4-BE49-F238E27FC236}">
                <a16:creationId xmlns="" xmlns:a16="http://schemas.microsoft.com/office/drawing/2014/main" id="{48CFAC8D-6D69-173F-F576-32E3EDB88E7A}"/>
              </a:ext>
            </a:extLst>
          </p:cNvPr>
          <p:cNvCxnSpPr/>
          <p:nvPr/>
        </p:nvCxnSpPr>
        <p:spPr>
          <a:xfrm>
            <a:off x="5181600" y="3530600"/>
            <a:ext cx="2108200"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857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355055" y="1435033"/>
            <a:ext cx="11665309" cy="486811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095500" y="385658"/>
            <a:ext cx="959047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Ανάγνωση του βιβλίου</a:t>
            </a:r>
            <a:endParaRPr kumimoji="0" lang="en-GB"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pic>
        <p:nvPicPr>
          <p:cNvPr id="3" name="Picture 2" descr="A picture containing text&#10;&#10;Description automatically generated">
            <a:extLst>
              <a:ext uri="{FF2B5EF4-FFF2-40B4-BE49-F238E27FC236}">
                <a16:creationId xmlns="" xmlns:a16="http://schemas.microsoft.com/office/drawing/2014/main" id="{4170AFD8-D952-4BDC-A33F-5BAF69194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013" y="6403804"/>
            <a:ext cx="2191294" cy="454196"/>
          </a:xfrm>
          <a:prstGeom prst="rect">
            <a:avLst/>
          </a:prstGeom>
        </p:spPr>
      </p:pic>
      <p:sp>
        <p:nvSpPr>
          <p:cNvPr id="2" name="CaixaDeTexto 1">
            <a:extLst>
              <a:ext uri="{FF2B5EF4-FFF2-40B4-BE49-F238E27FC236}">
                <a16:creationId xmlns="" xmlns:a16="http://schemas.microsoft.com/office/drawing/2014/main" id="{06116F64-0D54-DEEC-53B3-FE919F5FEC04}"/>
              </a:ext>
            </a:extLst>
          </p:cNvPr>
          <p:cNvSpPr txBox="1"/>
          <p:nvPr/>
        </p:nvSpPr>
        <p:spPr>
          <a:xfrm>
            <a:off x="720290" y="1413496"/>
            <a:ext cx="10965683"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srgbClr val="002060"/>
                </a:solidFill>
                <a:latin typeface="Arial" panose="020B0604020202020204"/>
              </a:rPr>
              <a:t>Εμφανίζεται το βιβλίο που επιλέξαμε και πατώντας το </a:t>
            </a:r>
            <a:r>
              <a:rPr lang="en-US" dirty="0">
                <a:solidFill>
                  <a:srgbClr val="002060"/>
                </a:solidFill>
                <a:latin typeface="Arial" panose="020B0604020202020204"/>
              </a:rPr>
              <a:t>Play</a:t>
            </a:r>
            <a:r>
              <a:rPr lang="el-GR" dirty="0">
                <a:solidFill>
                  <a:srgbClr val="002060"/>
                </a:solidFill>
                <a:latin typeface="Arial" panose="020B0604020202020204"/>
              </a:rPr>
              <a:t> μπορούμε να το διαβάσουμε. Εμφανίζεται και η επιλογή </a:t>
            </a:r>
            <a:r>
              <a:rPr lang="en-US" dirty="0">
                <a:solidFill>
                  <a:srgbClr val="002060"/>
                </a:solidFill>
                <a:latin typeface="Arial" panose="020B0604020202020204"/>
              </a:rPr>
              <a:t>Read to me</a:t>
            </a:r>
            <a:r>
              <a:rPr lang="el-GR" dirty="0">
                <a:solidFill>
                  <a:srgbClr val="002060"/>
                </a:solidFill>
                <a:latin typeface="Arial" panose="020B0604020202020204"/>
              </a:rPr>
              <a:t>, η οποία περιλαμβάνει το </a:t>
            </a:r>
            <a:r>
              <a:rPr lang="en-US" dirty="0">
                <a:solidFill>
                  <a:srgbClr val="002060"/>
                </a:solidFill>
                <a:latin typeface="Arial" panose="020B0604020202020204"/>
              </a:rPr>
              <a:t>audio </a:t>
            </a:r>
            <a:r>
              <a:rPr lang="el-GR" dirty="0">
                <a:solidFill>
                  <a:srgbClr val="002060"/>
                </a:solidFill>
                <a:latin typeface="Arial" panose="020B0604020202020204"/>
              </a:rPr>
              <a:t>του κειμένου. </a:t>
            </a:r>
            <a:endPar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7" name="Εικόνα 6">
            <a:extLst>
              <a:ext uri="{FF2B5EF4-FFF2-40B4-BE49-F238E27FC236}">
                <a16:creationId xmlns="" xmlns:a16="http://schemas.microsoft.com/office/drawing/2014/main" id="{1F01E345-B9A4-74BA-1BD1-0F664DD562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961" y="2480465"/>
            <a:ext cx="6229775" cy="3320114"/>
          </a:xfrm>
          <a:prstGeom prst="rect">
            <a:avLst/>
          </a:prstGeom>
        </p:spPr>
      </p:pic>
      <p:pic>
        <p:nvPicPr>
          <p:cNvPr id="11" name="Εικόνα 10">
            <a:extLst>
              <a:ext uri="{FF2B5EF4-FFF2-40B4-BE49-F238E27FC236}">
                <a16:creationId xmlns="" xmlns:a16="http://schemas.microsoft.com/office/drawing/2014/main" id="{FD1930DD-2EB2-139F-8F71-2272FEBEC2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5039" y="2896765"/>
            <a:ext cx="6096000" cy="3248820"/>
          </a:xfrm>
          <a:prstGeom prst="rect">
            <a:avLst/>
          </a:prstGeom>
        </p:spPr>
      </p:pic>
    </p:spTree>
    <p:extLst>
      <p:ext uri="{BB962C8B-B14F-4D97-AF65-F5344CB8AC3E}">
        <p14:creationId xmlns:p14="http://schemas.microsoft.com/office/powerpoint/2010/main" val="3690816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355055" y="1435033"/>
            <a:ext cx="11665309" cy="486811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095500" y="385658"/>
            <a:ext cx="959047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Διαχείριση του βιβλίου</a:t>
            </a:r>
            <a:endParaRPr kumimoji="0" lang="en-GB"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pic>
        <p:nvPicPr>
          <p:cNvPr id="3" name="Picture 2" descr="A picture containing text&#10;&#10;Description automatically generated">
            <a:extLst>
              <a:ext uri="{FF2B5EF4-FFF2-40B4-BE49-F238E27FC236}">
                <a16:creationId xmlns="" xmlns:a16="http://schemas.microsoft.com/office/drawing/2014/main" id="{4170AFD8-D952-4BDC-A33F-5BAF69194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013" y="6403804"/>
            <a:ext cx="2191294" cy="454196"/>
          </a:xfrm>
          <a:prstGeom prst="rect">
            <a:avLst/>
          </a:prstGeom>
        </p:spPr>
      </p:pic>
      <p:sp>
        <p:nvSpPr>
          <p:cNvPr id="2" name="CaixaDeTexto 1">
            <a:extLst>
              <a:ext uri="{FF2B5EF4-FFF2-40B4-BE49-F238E27FC236}">
                <a16:creationId xmlns="" xmlns:a16="http://schemas.microsoft.com/office/drawing/2014/main" id="{06116F64-0D54-DEEC-53B3-FE919F5FEC04}"/>
              </a:ext>
            </a:extLst>
          </p:cNvPr>
          <p:cNvSpPr txBox="1"/>
          <p:nvPr/>
        </p:nvSpPr>
        <p:spPr>
          <a:xfrm>
            <a:off x="720290" y="1413496"/>
            <a:ext cx="10965683"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Όταν ολοκληρώσουμε την ανάγνωση, μπορούμε να επιστρέψουμε στη </a:t>
            </a:r>
            <a:r>
              <a:rPr kumimoji="0" lang="el-GR" sz="1800" b="0" i="0" u="none" strike="noStrike" kern="1200" cap="none" spc="0" normalizeH="0" baseline="0" noProof="0" dirty="0" err="1">
                <a:ln>
                  <a:noFill/>
                </a:ln>
                <a:solidFill>
                  <a:srgbClr val="002060"/>
                </a:solidFill>
                <a:effectLst/>
                <a:uLnTx/>
                <a:uFillTx/>
                <a:latin typeface="Arial" panose="020B0604020202020204"/>
                <a:ea typeface="+mn-ea"/>
                <a:cs typeface="+mn-cs"/>
              </a:rPr>
              <a:t>βιβλιοθ</a:t>
            </a:r>
            <a:r>
              <a:rPr lang="el-GR" dirty="0" err="1">
                <a:solidFill>
                  <a:srgbClr val="002060"/>
                </a:solidFill>
                <a:latin typeface="Arial" panose="020B0604020202020204"/>
              </a:rPr>
              <a:t>ήκη</a:t>
            </a:r>
            <a:r>
              <a:rPr lang="el-GR" dirty="0">
                <a:solidFill>
                  <a:srgbClr val="002060"/>
                </a:solidFill>
                <a:latin typeface="Arial" panose="020B0604020202020204"/>
              </a:rPr>
              <a:t> και να διαχειριστούμε το βιβλίο μας. Έχουμε τις παρακάτω τρεις επιλογές (1,2,3). </a:t>
            </a:r>
            <a:endPar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7" name="Εικόνα 6">
            <a:extLst>
              <a:ext uri="{FF2B5EF4-FFF2-40B4-BE49-F238E27FC236}">
                <a16:creationId xmlns="" xmlns:a16="http://schemas.microsoft.com/office/drawing/2014/main" id="{BED1D253-2179-A9B2-F85E-1C434416E0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3500" y="2037236"/>
            <a:ext cx="7264400" cy="4084230"/>
          </a:xfrm>
          <a:prstGeom prst="rect">
            <a:avLst/>
          </a:prstGeom>
        </p:spPr>
      </p:pic>
    </p:spTree>
    <p:extLst>
      <p:ext uri="{BB962C8B-B14F-4D97-AF65-F5344CB8AC3E}">
        <p14:creationId xmlns:p14="http://schemas.microsoft.com/office/powerpoint/2010/main" val="2500406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355055" y="1435033"/>
            <a:ext cx="11665309" cy="486811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095500" y="385658"/>
            <a:ext cx="959047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Διαχείριση του βιβλίου</a:t>
            </a:r>
            <a:endParaRPr kumimoji="0" lang="en-GB"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pic>
        <p:nvPicPr>
          <p:cNvPr id="3" name="Picture 2" descr="A picture containing text&#10;&#10;Description automatically generated">
            <a:extLst>
              <a:ext uri="{FF2B5EF4-FFF2-40B4-BE49-F238E27FC236}">
                <a16:creationId xmlns="" xmlns:a16="http://schemas.microsoft.com/office/drawing/2014/main" id="{4170AFD8-D952-4BDC-A33F-5BAF69194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013" y="6403804"/>
            <a:ext cx="2191294" cy="454196"/>
          </a:xfrm>
          <a:prstGeom prst="rect">
            <a:avLst/>
          </a:prstGeom>
        </p:spPr>
      </p:pic>
      <p:sp>
        <p:nvSpPr>
          <p:cNvPr id="2" name="CaixaDeTexto 1">
            <a:extLst>
              <a:ext uri="{FF2B5EF4-FFF2-40B4-BE49-F238E27FC236}">
                <a16:creationId xmlns="" xmlns:a16="http://schemas.microsoft.com/office/drawing/2014/main" id="{06116F64-0D54-DEEC-53B3-FE919F5FEC04}"/>
              </a:ext>
            </a:extLst>
          </p:cNvPr>
          <p:cNvSpPr txBox="1"/>
          <p:nvPr/>
        </p:nvSpPr>
        <p:spPr>
          <a:xfrm>
            <a:off x="720290" y="1413496"/>
            <a:ext cx="10965683"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srgbClr val="002060"/>
                </a:solidFill>
                <a:latin typeface="Arial" panose="020B0604020202020204"/>
              </a:rPr>
              <a:t>Αν πατήσουμε το 1, μεταξύ άλλων μπορούμε να διαγράψουμε το βιβλίο.</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Αν πατήσουμε το 2, μπορούμε να το εκτυπώσουμε, να το κατεβάσουμε στον υπολογιστή μας κλπ.</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srgbClr val="002060"/>
                </a:solidFill>
                <a:latin typeface="Arial" panose="020B0604020202020204"/>
              </a:rPr>
              <a:t>Αν πατήσουμε το 3, ξεκινάει η ανάγνωση του βιβλίου (βλέπε προηγούμενα βήματα)</a:t>
            </a:r>
            <a:endPar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7" name="Εικόνα 6">
            <a:extLst>
              <a:ext uri="{FF2B5EF4-FFF2-40B4-BE49-F238E27FC236}">
                <a16:creationId xmlns="" xmlns:a16="http://schemas.microsoft.com/office/drawing/2014/main" id="{BED1D253-2179-A9B2-F85E-1C434416E0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3500" y="2362200"/>
            <a:ext cx="7264400" cy="3759266"/>
          </a:xfrm>
          <a:prstGeom prst="rect">
            <a:avLst/>
          </a:prstGeom>
        </p:spPr>
      </p:pic>
    </p:spTree>
    <p:extLst>
      <p:ext uri="{BB962C8B-B14F-4D97-AF65-F5344CB8AC3E}">
        <p14:creationId xmlns:p14="http://schemas.microsoft.com/office/powerpoint/2010/main" val="984249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 xmlns:a16="http://schemas.microsoft.com/office/drawing/2014/main" id="{92C278BE-E772-4429-B7AB-745D72C5C93B}"/>
              </a:ext>
            </a:extLst>
          </p:cNvPr>
          <p:cNvSpPr/>
          <p:nvPr/>
        </p:nvSpPr>
        <p:spPr>
          <a:xfrm>
            <a:off x="1043054" y="271941"/>
            <a:ext cx="10663657" cy="114458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dirty="0">
                <a:solidFill>
                  <a:srgbClr val="002060"/>
                </a:solidFill>
                <a:latin typeface="Arial" panose="020B0604020202020204" pitchFamily="34" charset="0"/>
                <a:cs typeface="Arial" panose="020B0604020202020204" pitchFamily="34" charset="0"/>
              </a:rPr>
              <a:t>Έξι (6) εταίροι</a:t>
            </a:r>
            <a:endParaRPr lang="en-GB" sz="4400" dirty="0">
              <a:solidFill>
                <a:srgbClr val="002060"/>
              </a:solidFill>
              <a:latin typeface="Arial" panose="020B0604020202020204" pitchFamily="34" charset="0"/>
              <a:cs typeface="Arial" panose="020B0604020202020204" pitchFamily="34" charset="0"/>
            </a:endParaRPr>
          </a:p>
        </p:txBody>
      </p:sp>
      <p:sp>
        <p:nvSpPr>
          <p:cNvPr id="24" name="Retângulo: Cantos Arredondados 23">
            <a:extLst>
              <a:ext uri="{FF2B5EF4-FFF2-40B4-BE49-F238E27FC236}">
                <a16:creationId xmlns="" xmlns:a16="http://schemas.microsoft.com/office/drawing/2014/main" id="{5102BAE2-4E3C-4024-B242-03B101A4D2E5}"/>
              </a:ext>
            </a:extLst>
          </p:cNvPr>
          <p:cNvSpPr/>
          <p:nvPr/>
        </p:nvSpPr>
        <p:spPr>
          <a:xfrm>
            <a:off x="985003" y="1509713"/>
            <a:ext cx="10823713" cy="4499780"/>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Imagem 25">
            <a:extLst>
              <a:ext uri="{FF2B5EF4-FFF2-40B4-BE49-F238E27FC236}">
                <a16:creationId xmlns="" xmlns:a16="http://schemas.microsoft.com/office/drawing/2014/main" id="{48566367-725A-4B6B-91C9-1299034618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420" y="3889912"/>
            <a:ext cx="2647888" cy="999397"/>
          </a:xfrm>
          <a:prstGeom prst="rect">
            <a:avLst/>
          </a:prstGeom>
        </p:spPr>
      </p:pic>
      <p:pic>
        <p:nvPicPr>
          <p:cNvPr id="30" name="Imagem 29">
            <a:extLst>
              <a:ext uri="{FF2B5EF4-FFF2-40B4-BE49-F238E27FC236}">
                <a16:creationId xmlns="" xmlns:a16="http://schemas.microsoft.com/office/drawing/2014/main" id="{5B855DB1-23F5-4394-AE17-4B138228FD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7575" y="4058394"/>
            <a:ext cx="2081816" cy="815650"/>
          </a:xfrm>
          <a:prstGeom prst="rect">
            <a:avLst/>
          </a:prstGeom>
        </p:spPr>
      </p:pic>
      <p:pic>
        <p:nvPicPr>
          <p:cNvPr id="32" name="Imagem 31">
            <a:extLst>
              <a:ext uri="{FF2B5EF4-FFF2-40B4-BE49-F238E27FC236}">
                <a16:creationId xmlns="" xmlns:a16="http://schemas.microsoft.com/office/drawing/2014/main" id="{22E003C1-8443-4CB4-81FA-1FB843A3ED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99811" y="1521243"/>
            <a:ext cx="2705004" cy="1836381"/>
          </a:xfrm>
          <a:prstGeom prst="rect">
            <a:avLst/>
          </a:prstGeom>
        </p:spPr>
      </p:pic>
      <p:pic>
        <p:nvPicPr>
          <p:cNvPr id="36" name="Imagem 35">
            <a:extLst>
              <a:ext uri="{FF2B5EF4-FFF2-40B4-BE49-F238E27FC236}">
                <a16:creationId xmlns="" xmlns:a16="http://schemas.microsoft.com/office/drawing/2014/main" id="{C355641E-A772-4B4C-9788-B2F4C499404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80061" y="1825625"/>
            <a:ext cx="1469887" cy="1469887"/>
          </a:xfrm>
          <a:prstGeom prst="rect">
            <a:avLst/>
          </a:prstGeom>
        </p:spPr>
      </p:pic>
      <p:pic>
        <p:nvPicPr>
          <p:cNvPr id="38" name="Imagem 37">
            <a:extLst>
              <a:ext uri="{FF2B5EF4-FFF2-40B4-BE49-F238E27FC236}">
                <a16:creationId xmlns="" xmlns:a16="http://schemas.microsoft.com/office/drawing/2014/main" id="{FA361DF2-2A58-4E73-8897-5FD2E46673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3749" y="2176546"/>
            <a:ext cx="3059280" cy="523793"/>
          </a:xfrm>
          <a:prstGeom prst="rect">
            <a:avLst/>
          </a:prstGeom>
        </p:spPr>
      </p:pic>
      <p:pic>
        <p:nvPicPr>
          <p:cNvPr id="1028" name="Picture 4" descr="https://poemeproject.eu/wp-content/uploads/2021/09/cropped-logo-dide-changed.png">
            <a:extLst>
              <a:ext uri="{FF2B5EF4-FFF2-40B4-BE49-F238E27FC236}">
                <a16:creationId xmlns="" xmlns:a16="http://schemas.microsoft.com/office/drawing/2014/main" id="{B32941C2-27B5-451C-8F31-1EF7EA5119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35575" y="4046690"/>
            <a:ext cx="2381250" cy="843236"/>
          </a:xfrm>
          <a:prstGeom prst="rect">
            <a:avLst/>
          </a:prstGeom>
          <a:noFill/>
          <a:extLst>
            <a:ext uri="{909E8E84-426E-40DD-AFC4-6F175D3DCCD1}">
              <a14:hiddenFill xmlns:a14="http://schemas.microsoft.com/office/drawing/2010/main">
                <a:solidFill>
                  <a:srgbClr val="FFFFFF"/>
                </a:solidFill>
              </a14:hiddenFill>
            </a:ext>
          </a:extLst>
        </p:spPr>
      </p:pic>
      <p:sp>
        <p:nvSpPr>
          <p:cNvPr id="41" name="CaixaDeTexto 40">
            <a:extLst>
              <a:ext uri="{FF2B5EF4-FFF2-40B4-BE49-F238E27FC236}">
                <a16:creationId xmlns="" xmlns:a16="http://schemas.microsoft.com/office/drawing/2014/main" id="{810DA3EB-778F-4E74-B85D-8187EE01255A}"/>
              </a:ext>
            </a:extLst>
          </p:cNvPr>
          <p:cNvSpPr txBox="1"/>
          <p:nvPr/>
        </p:nvSpPr>
        <p:spPr>
          <a:xfrm>
            <a:off x="1388675" y="3064679"/>
            <a:ext cx="3009428" cy="461665"/>
          </a:xfrm>
          <a:prstGeom prst="rect">
            <a:avLst/>
          </a:prstGeom>
          <a:noFill/>
        </p:spPr>
        <p:txBody>
          <a:bodyPr wrap="square" rtlCol="0">
            <a:spAutoFit/>
          </a:bodyPr>
          <a:lstStyle/>
          <a:p>
            <a:pPr algn="ctr"/>
            <a:r>
              <a:rPr lang="el-GR" sz="2400" b="1" dirty="0">
                <a:solidFill>
                  <a:srgbClr val="002060"/>
                </a:solidFill>
                <a:latin typeface="Arial" panose="020B0604020202020204" pitchFamily="34" charset="0"/>
                <a:cs typeface="Arial" panose="020B0604020202020204" pitchFamily="34" charset="0"/>
              </a:rPr>
              <a:t>Γαλλία</a:t>
            </a:r>
            <a:endParaRPr lang="en-GB" sz="2400" b="1" dirty="0">
              <a:solidFill>
                <a:srgbClr val="002060"/>
              </a:solidFill>
              <a:latin typeface="Arial" panose="020B0604020202020204" pitchFamily="34" charset="0"/>
              <a:cs typeface="Arial" panose="020B0604020202020204" pitchFamily="34" charset="0"/>
            </a:endParaRPr>
          </a:p>
        </p:txBody>
      </p:sp>
      <p:sp>
        <p:nvSpPr>
          <p:cNvPr id="44" name="CaixaDeTexto 43">
            <a:extLst>
              <a:ext uri="{FF2B5EF4-FFF2-40B4-BE49-F238E27FC236}">
                <a16:creationId xmlns="" xmlns:a16="http://schemas.microsoft.com/office/drawing/2014/main" id="{7031576D-3AF7-4806-946C-315D73BB669A}"/>
              </a:ext>
            </a:extLst>
          </p:cNvPr>
          <p:cNvSpPr txBox="1"/>
          <p:nvPr/>
        </p:nvSpPr>
        <p:spPr>
          <a:xfrm>
            <a:off x="4756601" y="3094691"/>
            <a:ext cx="3009428" cy="461665"/>
          </a:xfrm>
          <a:prstGeom prst="rect">
            <a:avLst/>
          </a:prstGeom>
          <a:noFill/>
        </p:spPr>
        <p:txBody>
          <a:bodyPr wrap="square" rtlCol="0">
            <a:spAutoFit/>
          </a:bodyPr>
          <a:lstStyle/>
          <a:p>
            <a:pPr algn="ctr"/>
            <a:r>
              <a:rPr lang="el-GR" sz="2400" b="1" dirty="0">
                <a:solidFill>
                  <a:srgbClr val="002060"/>
                </a:solidFill>
                <a:latin typeface="Arial" panose="020B0604020202020204" pitchFamily="34" charset="0"/>
                <a:cs typeface="Arial" panose="020B0604020202020204" pitchFamily="34" charset="0"/>
              </a:rPr>
              <a:t>Βέλγιο</a:t>
            </a:r>
            <a:endParaRPr lang="en-GB" sz="2400" b="1" dirty="0">
              <a:solidFill>
                <a:srgbClr val="002060"/>
              </a:solidFill>
              <a:latin typeface="Arial" panose="020B0604020202020204" pitchFamily="34" charset="0"/>
              <a:cs typeface="Arial" panose="020B0604020202020204" pitchFamily="34" charset="0"/>
            </a:endParaRPr>
          </a:p>
        </p:txBody>
      </p:sp>
      <p:sp>
        <p:nvSpPr>
          <p:cNvPr id="45" name="CaixaDeTexto 44">
            <a:extLst>
              <a:ext uri="{FF2B5EF4-FFF2-40B4-BE49-F238E27FC236}">
                <a16:creationId xmlns="" xmlns:a16="http://schemas.microsoft.com/office/drawing/2014/main" id="{4E99C918-91B0-403F-A26B-296C84E9A01A}"/>
              </a:ext>
            </a:extLst>
          </p:cNvPr>
          <p:cNvSpPr txBox="1"/>
          <p:nvPr/>
        </p:nvSpPr>
        <p:spPr>
          <a:xfrm>
            <a:off x="8242811" y="3086816"/>
            <a:ext cx="3009428" cy="461665"/>
          </a:xfrm>
          <a:prstGeom prst="rect">
            <a:avLst/>
          </a:prstGeom>
          <a:noFill/>
        </p:spPr>
        <p:txBody>
          <a:bodyPr wrap="square" rtlCol="0">
            <a:spAutoFit/>
          </a:bodyPr>
          <a:lstStyle/>
          <a:p>
            <a:pPr algn="ctr"/>
            <a:r>
              <a:rPr lang="el-GR" sz="2400" b="1" dirty="0">
                <a:solidFill>
                  <a:srgbClr val="002060"/>
                </a:solidFill>
                <a:latin typeface="Arial" panose="020B0604020202020204" pitchFamily="34" charset="0"/>
                <a:cs typeface="Arial" panose="020B0604020202020204" pitchFamily="34" charset="0"/>
              </a:rPr>
              <a:t>Πορτογαλία</a:t>
            </a:r>
            <a:endParaRPr lang="en-GB" sz="2400" b="1" dirty="0">
              <a:solidFill>
                <a:srgbClr val="002060"/>
              </a:solidFill>
              <a:latin typeface="Arial" panose="020B0604020202020204" pitchFamily="34" charset="0"/>
              <a:cs typeface="Arial" panose="020B0604020202020204" pitchFamily="34" charset="0"/>
            </a:endParaRPr>
          </a:p>
        </p:txBody>
      </p:sp>
      <p:sp>
        <p:nvSpPr>
          <p:cNvPr id="46" name="CaixaDeTexto 45">
            <a:extLst>
              <a:ext uri="{FF2B5EF4-FFF2-40B4-BE49-F238E27FC236}">
                <a16:creationId xmlns="" xmlns:a16="http://schemas.microsoft.com/office/drawing/2014/main" id="{3AB64AC1-F55C-4B58-B516-AC1207527974}"/>
              </a:ext>
            </a:extLst>
          </p:cNvPr>
          <p:cNvSpPr txBox="1"/>
          <p:nvPr/>
        </p:nvSpPr>
        <p:spPr>
          <a:xfrm>
            <a:off x="1388675" y="5043489"/>
            <a:ext cx="3009428" cy="461665"/>
          </a:xfrm>
          <a:prstGeom prst="rect">
            <a:avLst/>
          </a:prstGeom>
          <a:noFill/>
        </p:spPr>
        <p:txBody>
          <a:bodyPr wrap="square" rtlCol="0">
            <a:spAutoFit/>
          </a:bodyPr>
          <a:lstStyle/>
          <a:p>
            <a:pPr algn="ctr"/>
            <a:r>
              <a:rPr lang="el-GR" sz="2400" b="1" dirty="0">
                <a:latin typeface="Arial" panose="020B0604020202020204" pitchFamily="34" charset="0"/>
                <a:cs typeface="Arial" panose="020B0604020202020204" pitchFamily="34" charset="0"/>
              </a:rPr>
              <a:t>Ελλάδα</a:t>
            </a:r>
            <a:endParaRPr lang="en-GB" sz="2400" b="1" dirty="0">
              <a:latin typeface="Arial" panose="020B0604020202020204" pitchFamily="34" charset="0"/>
              <a:cs typeface="Arial" panose="020B0604020202020204" pitchFamily="34" charset="0"/>
            </a:endParaRPr>
          </a:p>
        </p:txBody>
      </p:sp>
      <p:sp>
        <p:nvSpPr>
          <p:cNvPr id="47" name="CaixaDeTexto 46">
            <a:extLst>
              <a:ext uri="{FF2B5EF4-FFF2-40B4-BE49-F238E27FC236}">
                <a16:creationId xmlns="" xmlns:a16="http://schemas.microsoft.com/office/drawing/2014/main" id="{C781364F-6C49-424B-BA25-6C39559D633E}"/>
              </a:ext>
            </a:extLst>
          </p:cNvPr>
          <p:cNvSpPr txBox="1"/>
          <p:nvPr/>
        </p:nvSpPr>
        <p:spPr>
          <a:xfrm>
            <a:off x="4870169" y="5011717"/>
            <a:ext cx="3009428" cy="461665"/>
          </a:xfrm>
          <a:prstGeom prst="rect">
            <a:avLst/>
          </a:prstGeom>
          <a:noFill/>
        </p:spPr>
        <p:txBody>
          <a:bodyPr wrap="square" rtlCol="0">
            <a:spAutoFit/>
          </a:bodyPr>
          <a:lstStyle/>
          <a:p>
            <a:pPr algn="ctr"/>
            <a:r>
              <a:rPr lang="el-GR" sz="2400" b="1" dirty="0">
                <a:latin typeface="Arial" panose="020B0604020202020204" pitchFamily="34" charset="0"/>
                <a:cs typeface="Arial" panose="020B0604020202020204" pitchFamily="34" charset="0"/>
              </a:rPr>
              <a:t>Κύπρος</a:t>
            </a:r>
            <a:endParaRPr lang="en-GB" sz="2400" b="1" dirty="0">
              <a:latin typeface="Arial" panose="020B0604020202020204" pitchFamily="34" charset="0"/>
              <a:cs typeface="Arial" panose="020B0604020202020204" pitchFamily="34" charset="0"/>
            </a:endParaRPr>
          </a:p>
        </p:txBody>
      </p:sp>
      <p:sp>
        <p:nvSpPr>
          <p:cNvPr id="48" name="CaixaDeTexto 47">
            <a:extLst>
              <a:ext uri="{FF2B5EF4-FFF2-40B4-BE49-F238E27FC236}">
                <a16:creationId xmlns="" xmlns:a16="http://schemas.microsoft.com/office/drawing/2014/main" id="{91FF9D06-171F-4FB2-9F34-E989E423808E}"/>
              </a:ext>
            </a:extLst>
          </p:cNvPr>
          <p:cNvSpPr txBox="1"/>
          <p:nvPr/>
        </p:nvSpPr>
        <p:spPr>
          <a:xfrm>
            <a:off x="8545850" y="5010222"/>
            <a:ext cx="3009428" cy="461665"/>
          </a:xfrm>
          <a:prstGeom prst="rect">
            <a:avLst/>
          </a:prstGeom>
          <a:noFill/>
        </p:spPr>
        <p:txBody>
          <a:bodyPr wrap="square" rtlCol="0">
            <a:spAutoFit/>
          </a:bodyPr>
          <a:lstStyle/>
          <a:p>
            <a:pPr algn="ctr"/>
            <a:r>
              <a:rPr lang="el-GR" sz="2400" b="1" dirty="0">
                <a:latin typeface="Arial" panose="020B0604020202020204" pitchFamily="34" charset="0"/>
                <a:cs typeface="Arial" panose="020B0604020202020204" pitchFamily="34" charset="0"/>
              </a:rPr>
              <a:t>Ελλάδα</a:t>
            </a:r>
            <a:endParaRPr lang="en-GB" sz="2400" b="1" dirty="0">
              <a:latin typeface="Arial" panose="020B0604020202020204" pitchFamily="34" charset="0"/>
              <a:cs typeface="Arial" panose="020B0604020202020204" pitchFamily="34" charset="0"/>
            </a:endParaRPr>
          </a:p>
        </p:txBody>
      </p:sp>
      <p:pic>
        <p:nvPicPr>
          <p:cNvPr id="50" name="Imagem 49">
            <a:extLst>
              <a:ext uri="{FF2B5EF4-FFF2-40B4-BE49-F238E27FC236}">
                <a16:creationId xmlns="" xmlns:a16="http://schemas.microsoft.com/office/drawing/2014/main" id="{C7AE83CA-52CF-4F2A-959A-006CDB8CE9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04875" y="6009493"/>
            <a:ext cx="805095" cy="805095"/>
          </a:xfrm>
          <a:prstGeom prst="rect">
            <a:avLst/>
          </a:prstGeom>
        </p:spPr>
      </p:pic>
      <p:pic>
        <p:nvPicPr>
          <p:cNvPr id="6" name="Picture 5" descr="A picture containing text&#10;&#10;Description automatically generated">
            <a:extLst>
              <a:ext uri="{FF2B5EF4-FFF2-40B4-BE49-F238E27FC236}">
                <a16:creationId xmlns="" xmlns:a16="http://schemas.microsoft.com/office/drawing/2014/main" id="{B65BB022-8E2D-BA34-76F0-A399C47F9B3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09970" y="6142423"/>
            <a:ext cx="2624804" cy="544050"/>
          </a:xfrm>
          <a:prstGeom prst="rect">
            <a:avLst/>
          </a:prstGeom>
        </p:spPr>
      </p:pic>
    </p:spTree>
    <p:extLst>
      <p:ext uri="{BB962C8B-B14F-4D97-AF65-F5344CB8AC3E}">
        <p14:creationId xmlns:p14="http://schemas.microsoft.com/office/powerpoint/2010/main" val="2229482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355055" y="1435033"/>
            <a:ext cx="11665309" cy="486811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095500" y="385658"/>
            <a:ext cx="959047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Κοινοποίηση βιβλίου</a:t>
            </a:r>
            <a:endParaRPr kumimoji="0" lang="en-GB"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pic>
        <p:nvPicPr>
          <p:cNvPr id="3" name="Picture 2" descr="A picture containing text&#10;&#10;Description automatically generated">
            <a:extLst>
              <a:ext uri="{FF2B5EF4-FFF2-40B4-BE49-F238E27FC236}">
                <a16:creationId xmlns="" xmlns:a16="http://schemas.microsoft.com/office/drawing/2014/main" id="{4170AFD8-D952-4BDC-A33F-5BAF69194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013" y="6403804"/>
            <a:ext cx="2191294" cy="454196"/>
          </a:xfrm>
          <a:prstGeom prst="rect">
            <a:avLst/>
          </a:prstGeom>
        </p:spPr>
      </p:pic>
      <p:sp>
        <p:nvSpPr>
          <p:cNvPr id="4" name="CaixaDeTexto 3">
            <a:extLst>
              <a:ext uri="{FF2B5EF4-FFF2-40B4-BE49-F238E27FC236}">
                <a16:creationId xmlns="" xmlns:a16="http://schemas.microsoft.com/office/drawing/2014/main" id="{57A77A73-C862-F423-C7E0-06ECB47B4C65}"/>
              </a:ext>
            </a:extLst>
          </p:cNvPr>
          <p:cNvSpPr txBox="1"/>
          <p:nvPr/>
        </p:nvSpPr>
        <p:spPr>
          <a:xfrm>
            <a:off x="1119358" y="1572230"/>
            <a:ext cx="10136701" cy="923330"/>
          </a:xfrm>
          <a:prstGeom prst="rect">
            <a:avLst/>
          </a:prstGeom>
          <a:noFill/>
        </p:spPr>
        <p:txBody>
          <a:bodyPr wrap="square" rtlCol="0">
            <a:spAutoFit/>
          </a:bodyPr>
          <a:lstStyle/>
          <a:p>
            <a:r>
              <a:rPr lang="el-GR" dirty="0"/>
              <a:t>Πατήστε το κουμπί στη μέση κάτω από τον τίτλο (προηγούμενη διαφάνεια κουμπί 2) και επιλέξτε αν θέλετε να κατεβάσετε το </a:t>
            </a:r>
            <a:r>
              <a:rPr lang="el-GR" dirty="0" err="1"/>
              <a:t>ηλ</a:t>
            </a:r>
            <a:r>
              <a:rPr lang="el-GR" dirty="0"/>
              <a:t>. βιβλίο, να το κοινοποιήσετε διαδικτυακά ή να το τυπώσετε.</a:t>
            </a:r>
          </a:p>
          <a:p>
            <a:r>
              <a:rPr lang="el-GR" dirty="0"/>
              <a:t>Αν επιλέξτε κοινοποίηση (</a:t>
            </a:r>
            <a:r>
              <a:rPr lang="en-US" dirty="0"/>
              <a:t>Publish online)</a:t>
            </a:r>
            <a:r>
              <a:rPr lang="el-GR" dirty="0"/>
              <a:t>, εμφανίζεται ένα παράθυρο.</a:t>
            </a:r>
            <a:endParaRPr lang="en-GB" dirty="0"/>
          </a:p>
        </p:txBody>
      </p:sp>
      <p:pic>
        <p:nvPicPr>
          <p:cNvPr id="10" name="Εικόνα 9">
            <a:extLst>
              <a:ext uri="{FF2B5EF4-FFF2-40B4-BE49-F238E27FC236}">
                <a16:creationId xmlns="" xmlns:a16="http://schemas.microsoft.com/office/drawing/2014/main" id="{912D1048-A796-CDAE-FF8F-549FB1AE70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462" y="2575598"/>
            <a:ext cx="6763238" cy="3604420"/>
          </a:xfrm>
          <a:prstGeom prst="rect">
            <a:avLst/>
          </a:prstGeom>
        </p:spPr>
      </p:pic>
      <p:pic>
        <p:nvPicPr>
          <p:cNvPr id="11" name="Picture 15">
            <a:extLst>
              <a:ext uri="{FF2B5EF4-FFF2-40B4-BE49-F238E27FC236}">
                <a16:creationId xmlns="" xmlns:a16="http://schemas.microsoft.com/office/drawing/2014/main" id="{BF31BDD0-5869-F46D-FD4C-3C5278E5A23E}"/>
              </a:ext>
            </a:extLst>
          </p:cNvPr>
          <p:cNvPicPr>
            <a:picLocks noChangeAspect="1"/>
          </p:cNvPicPr>
          <p:nvPr/>
        </p:nvPicPr>
        <p:blipFill>
          <a:blip r:embed="rId7"/>
          <a:stretch>
            <a:fillRect/>
          </a:stretch>
        </p:blipFill>
        <p:spPr>
          <a:xfrm>
            <a:off x="7778026" y="2575597"/>
            <a:ext cx="3309074" cy="3698709"/>
          </a:xfrm>
          <a:prstGeom prst="rect">
            <a:avLst/>
          </a:prstGeom>
        </p:spPr>
      </p:pic>
    </p:spTree>
    <p:extLst>
      <p:ext uri="{BB962C8B-B14F-4D97-AF65-F5344CB8AC3E}">
        <p14:creationId xmlns:p14="http://schemas.microsoft.com/office/powerpoint/2010/main" val="520430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355055" y="1435033"/>
            <a:ext cx="11665309" cy="4868113"/>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095500" y="385658"/>
            <a:ext cx="9590473"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Λήψη βιβλίου</a:t>
            </a:r>
            <a:endParaRPr kumimoji="0" lang="en-GB" sz="32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pic>
        <p:nvPicPr>
          <p:cNvPr id="3" name="Picture 2" descr="A picture containing text&#10;&#10;Description automatically generated">
            <a:extLst>
              <a:ext uri="{FF2B5EF4-FFF2-40B4-BE49-F238E27FC236}">
                <a16:creationId xmlns="" xmlns:a16="http://schemas.microsoft.com/office/drawing/2014/main" id="{4170AFD8-D952-4BDC-A33F-5BAF69194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7013" y="6403804"/>
            <a:ext cx="2191294" cy="454196"/>
          </a:xfrm>
          <a:prstGeom prst="rect">
            <a:avLst/>
          </a:prstGeom>
        </p:spPr>
      </p:pic>
      <p:sp>
        <p:nvSpPr>
          <p:cNvPr id="4" name="CaixaDeTexto 3">
            <a:extLst>
              <a:ext uri="{FF2B5EF4-FFF2-40B4-BE49-F238E27FC236}">
                <a16:creationId xmlns="" xmlns:a16="http://schemas.microsoft.com/office/drawing/2014/main" id="{57A77A73-C862-F423-C7E0-06ECB47B4C65}"/>
              </a:ext>
            </a:extLst>
          </p:cNvPr>
          <p:cNvSpPr txBox="1"/>
          <p:nvPr/>
        </p:nvSpPr>
        <p:spPr>
          <a:xfrm>
            <a:off x="1119358" y="1572230"/>
            <a:ext cx="101367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Αν επιλέξτε </a:t>
            </a: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rPr>
              <a:t>Download as e-book (</a:t>
            </a: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rPr>
              <a:t>ΛΗΨΗ), </a:t>
            </a:r>
            <a:r>
              <a:rPr lang="el-GR" dirty="0">
                <a:solidFill>
                  <a:srgbClr val="002060"/>
                </a:solidFill>
                <a:latin typeface="Arial" panose="020B0604020202020204"/>
              </a:rPr>
              <a:t>θα κατεβάσετε το βιβλίο σας στον υπολογιστή σας με τη μορφή </a:t>
            </a:r>
            <a:r>
              <a:rPr lang="en-US" dirty="0">
                <a:solidFill>
                  <a:srgbClr val="002060"/>
                </a:solidFill>
                <a:latin typeface="Arial" panose="020B0604020202020204"/>
              </a:rPr>
              <a:t>e-pub.</a:t>
            </a:r>
            <a:endParaRPr kumimoji="0" lang="en-GB" sz="1800" b="0" i="0" u="none" strike="noStrike" kern="1200" cap="none" spc="0" normalizeH="0" baseline="0" noProof="0" dirty="0">
              <a:ln>
                <a:noFill/>
              </a:ln>
              <a:solidFill>
                <a:srgbClr val="002060"/>
              </a:solidFill>
              <a:effectLst/>
              <a:uLnTx/>
              <a:uFillTx/>
              <a:latin typeface="Arial" panose="020B0604020202020204"/>
              <a:ea typeface="+mn-ea"/>
              <a:cs typeface="+mn-cs"/>
            </a:endParaRPr>
          </a:p>
        </p:txBody>
      </p:sp>
      <p:pic>
        <p:nvPicPr>
          <p:cNvPr id="10" name="Εικόνα 9">
            <a:extLst>
              <a:ext uri="{FF2B5EF4-FFF2-40B4-BE49-F238E27FC236}">
                <a16:creationId xmlns="" xmlns:a16="http://schemas.microsoft.com/office/drawing/2014/main" id="{912D1048-A796-CDAE-FF8F-549FB1AE70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6089" y="2231261"/>
            <a:ext cx="6763238" cy="3604420"/>
          </a:xfrm>
          <a:prstGeom prst="rect">
            <a:avLst/>
          </a:prstGeom>
        </p:spPr>
      </p:pic>
    </p:spTree>
    <p:extLst>
      <p:ext uri="{BB962C8B-B14F-4D97-AF65-F5344CB8AC3E}">
        <p14:creationId xmlns:p14="http://schemas.microsoft.com/office/powerpoint/2010/main" val="664404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Πώς ανοίγουμε αρχεία </a:t>
            </a:r>
            <a:r>
              <a:rPr kumimoji="0" lang="hr-H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ePub</a:t>
            </a:r>
            <a:r>
              <a:rPr kumimoji="0" lang="el-GR"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en-GB" sz="4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Imagem 6">
            <a:extLst>
              <a:ext uri="{FF2B5EF4-FFF2-40B4-BE49-F238E27FC236}">
                <a16:creationId xmlns="" xmlns:a16="http://schemas.microsoft.com/office/drawing/2014/main" id="{39747797-298D-4FD5-882F-A33813F1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58" y="6311900"/>
            <a:ext cx="2451403" cy="534463"/>
          </a:xfrm>
          <a:prstGeom prst="rect">
            <a:avLst/>
          </a:prstGeom>
        </p:spPr>
      </p:pic>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2" name="CaixaDeTexto 1">
            <a:extLst>
              <a:ext uri="{FF2B5EF4-FFF2-40B4-BE49-F238E27FC236}">
                <a16:creationId xmlns="" xmlns:a16="http://schemas.microsoft.com/office/drawing/2014/main" id="{C28DD6F3-7CAE-4723-A626-BC6E61CC482F}"/>
              </a:ext>
            </a:extLst>
          </p:cNvPr>
          <p:cNvSpPr txBox="1"/>
          <p:nvPr/>
        </p:nvSpPr>
        <p:spPr>
          <a:xfrm>
            <a:off x="1391243" y="1735482"/>
            <a:ext cx="1007188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dirty="0">
                <a:solidFill>
                  <a:srgbClr val="002060"/>
                </a:solidFill>
                <a:latin typeface="Arial" panose="020B0604020202020204"/>
              </a:rPr>
              <a:t>Όπως είπαμε, το </a:t>
            </a:r>
            <a:r>
              <a:rPr lang="en-US" dirty="0">
                <a:solidFill>
                  <a:srgbClr val="002060"/>
                </a:solidFill>
                <a:latin typeface="Arial" panose="020B0604020202020204"/>
              </a:rPr>
              <a:t>e-book</a:t>
            </a:r>
            <a:r>
              <a:rPr lang="el-GR" dirty="0">
                <a:solidFill>
                  <a:srgbClr val="002060"/>
                </a:solidFill>
                <a:latin typeface="Arial" panose="020B0604020202020204"/>
              </a:rPr>
              <a:t> που θα λάβετε θα είναι στη μορφή </a:t>
            </a:r>
            <a:r>
              <a:rPr lang="en-US" dirty="0">
                <a:solidFill>
                  <a:srgbClr val="002060"/>
                </a:solidFill>
                <a:latin typeface="Arial" panose="020B0604020202020204"/>
              </a:rPr>
              <a:t>e</a:t>
            </a:r>
            <a:r>
              <a:rPr kumimoji="0" lang="hr-HR" sz="1800" b="0" i="0" u="none" strike="noStrike" kern="1200" cap="none" spc="0" normalizeH="0" baseline="0" noProof="0" dirty="0">
                <a:ln>
                  <a:noFill/>
                </a:ln>
                <a:solidFill>
                  <a:srgbClr val="002060"/>
                </a:solidFill>
                <a:effectLst/>
                <a:uLnTx/>
                <a:uFillTx/>
                <a:latin typeface="Arial" panose="020B0604020202020204"/>
                <a:ea typeface="+mn-ea"/>
                <a:cs typeface="+mn-cs"/>
              </a:rPr>
              <a:t>Pub </a:t>
            </a:r>
            <a:r>
              <a:rPr kumimoji="0" lang="hr-HR" sz="1800" b="0" i="0" u="none" strike="noStrike" kern="1200" cap="none" spc="0" normalizeH="0" baseline="0" noProof="0" dirty="0">
                <a:ln>
                  <a:noFill/>
                </a:ln>
                <a:solidFill>
                  <a:srgbClr val="002060"/>
                </a:solidFill>
                <a:effectLst/>
                <a:uLnTx/>
                <a:uFillTx/>
                <a:latin typeface="Arial" panose="020B0604020202020204"/>
                <a:ea typeface="+mn-ea"/>
                <a:cs typeface="+mn-cs"/>
                <a:sym typeface="Wingdings" panose="05000000000000000000" pitchFamily="2" charset="2"/>
              </a:rPr>
              <a:t> </a:t>
            </a:r>
            <a:r>
              <a:rPr lang="el-GR" dirty="0">
                <a:solidFill>
                  <a:srgbClr val="002060"/>
                </a:solidFill>
                <a:latin typeface="Arial" panose="020B0604020202020204"/>
                <a:sym typeface="Wingdings" panose="05000000000000000000" pitchFamily="2" charset="2"/>
              </a:rPr>
              <a:t>προκειμένου να το διαβάσετε θα πρέπει να έχετε κατεβάσει στον υπολογιστή σας μια εφαρμογή ανάγνωσης.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sym typeface="Wingdings" panose="05000000000000000000" pitchFamily="2" charset="2"/>
              </a:rPr>
              <a:t>Σας προτείνουμε</a:t>
            </a:r>
            <a:r>
              <a:rPr lang="el-GR" dirty="0">
                <a:solidFill>
                  <a:srgbClr val="002060"/>
                </a:solidFill>
                <a:latin typeface="Arial" panose="020B0604020202020204"/>
                <a:sym typeface="Wingdings" panose="05000000000000000000" pitchFamily="2" charset="2"/>
              </a:rPr>
              <a:t>: </a:t>
            </a:r>
            <a:r>
              <a:rPr kumimoji="0" lang="hr-HR" sz="1800" b="0" i="0" u="none" strike="noStrike" kern="1200" cap="none" spc="0" normalizeH="0" baseline="0" noProof="0" dirty="0">
                <a:ln>
                  <a:noFill/>
                </a:ln>
                <a:solidFill>
                  <a:srgbClr val="002060"/>
                </a:solidFill>
                <a:effectLst/>
                <a:uLnTx/>
                <a:uFillTx/>
                <a:latin typeface="Arial" panose="020B0604020202020204"/>
                <a:ea typeface="+mn-ea"/>
                <a:cs typeface="+mn-cs"/>
                <a:sym typeface="Wingdings" panose="05000000000000000000" pitchFamily="2" charset="2"/>
              </a:rPr>
              <a:t>Apple Books </a:t>
            </a:r>
            <a:r>
              <a:rPr kumimoji="0" lang="el-GR" sz="1800" b="0" i="0" u="none" strike="noStrike" kern="1200" cap="none" spc="0" normalizeH="0" baseline="0" noProof="0" dirty="0">
                <a:ln>
                  <a:noFill/>
                </a:ln>
                <a:solidFill>
                  <a:srgbClr val="002060"/>
                </a:solidFill>
                <a:effectLst/>
                <a:uLnTx/>
                <a:uFillTx/>
                <a:latin typeface="Arial" panose="020B0604020202020204"/>
                <a:ea typeface="+mn-ea"/>
                <a:cs typeface="+mn-cs"/>
                <a:sym typeface="Wingdings" panose="05000000000000000000" pitchFamily="2" charset="2"/>
              </a:rPr>
              <a:t>ή</a:t>
            </a:r>
            <a:r>
              <a:rPr kumimoji="0" lang="hr-HR" sz="1800" b="0" i="0" u="none" strike="noStrike" kern="1200" cap="none" spc="0" normalizeH="0" baseline="0" noProof="0" dirty="0">
                <a:ln>
                  <a:noFill/>
                </a:ln>
                <a:solidFill>
                  <a:srgbClr val="002060"/>
                </a:solidFill>
                <a:effectLst/>
                <a:uLnTx/>
                <a:uFillTx/>
                <a:latin typeface="Arial" panose="020B0604020202020204"/>
                <a:ea typeface="+mn-ea"/>
                <a:cs typeface="+mn-cs"/>
                <a:sym typeface="Wingdings" panose="05000000000000000000" pitchFamily="2" charset="2"/>
              </a:rPr>
              <a:t> Thorium</a:t>
            </a:r>
            <a:r>
              <a:rPr lang="en-US" dirty="0">
                <a:solidFill>
                  <a:srgbClr val="002060"/>
                </a:solidFill>
                <a:latin typeface="Arial" panose="020B0604020202020204"/>
                <a:sym typeface="Wingdings" panose="05000000000000000000" pitchFamily="2" charset="2"/>
              </a:rPr>
              <a:t> (</a:t>
            </a: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sym typeface="Wingdings" panose="05000000000000000000" pitchFamily="2" charset="2"/>
                <a:hlinkClick r:id="rId6"/>
              </a:rPr>
              <a:t>https://www.edrlab.org/software/thorium-reader/</a:t>
            </a:r>
            <a:r>
              <a:rPr kumimoji="0" lang="en-US" sz="1800" b="0" i="0" u="none" strike="noStrike" kern="1200" cap="none" spc="0" normalizeH="0" baseline="0" noProof="0" dirty="0">
                <a:ln>
                  <a:noFill/>
                </a:ln>
                <a:solidFill>
                  <a:srgbClr val="002060"/>
                </a:solidFill>
                <a:effectLst/>
                <a:uLnTx/>
                <a:uFillTx/>
                <a:latin typeface="Arial" panose="020B0604020202020204"/>
                <a:ea typeface="+mn-ea"/>
                <a:cs typeface="+mn-cs"/>
                <a:sym typeface="Wingdings" panose="05000000000000000000" pitchFamily="2" charset="2"/>
              </a:rPr>
              <a:t>) </a:t>
            </a:r>
            <a:r>
              <a:rPr lang="el-GR" dirty="0">
                <a:solidFill>
                  <a:srgbClr val="002060"/>
                </a:solidFill>
                <a:latin typeface="Arial" panose="020B0604020202020204"/>
                <a:sym typeface="Wingdings" panose="05000000000000000000" pitchFamily="2" charset="2"/>
              </a:rPr>
              <a:t> </a:t>
            </a:r>
            <a:endParaRPr kumimoji="0" lang="hr-HR" sz="1800" b="0" i="0" u="none" strike="noStrike" kern="1200" cap="none" spc="0" normalizeH="0" baseline="0" noProof="0" dirty="0">
              <a:ln>
                <a:noFill/>
              </a:ln>
              <a:solidFill>
                <a:srgbClr val="002060"/>
              </a:solidFill>
              <a:effectLst/>
              <a:uLnTx/>
              <a:uFillTx/>
              <a:latin typeface="Arial" panose="020B0604020202020204"/>
              <a:ea typeface="+mn-ea"/>
              <a:cs typeface="+mn-cs"/>
              <a:sym typeface="Wingdings" panose="05000000000000000000" pitchFamily="2" charset="2"/>
            </a:endParaRPr>
          </a:p>
        </p:txBody>
      </p:sp>
      <p:pic>
        <p:nvPicPr>
          <p:cNvPr id="12" name="Picture 11" descr="Icon&#10;&#10;Description automatically generated">
            <a:hlinkClick r:id="rId6"/>
            <a:extLst>
              <a:ext uri="{FF2B5EF4-FFF2-40B4-BE49-F238E27FC236}">
                <a16:creationId xmlns="" xmlns:a16="http://schemas.microsoft.com/office/drawing/2014/main" id="{00E14C4F-F857-7C92-ED78-DEAD36E4BE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3750591"/>
            <a:ext cx="1904066" cy="1904066"/>
          </a:xfrm>
          <a:prstGeom prst="rect">
            <a:avLst/>
          </a:prstGeom>
        </p:spPr>
      </p:pic>
      <p:pic>
        <p:nvPicPr>
          <p:cNvPr id="15" name="Picture 14" descr="Icon&#10;&#10;Description automatically generated">
            <a:hlinkClick r:id="rId8"/>
            <a:extLst>
              <a:ext uri="{FF2B5EF4-FFF2-40B4-BE49-F238E27FC236}">
                <a16:creationId xmlns="" xmlns:a16="http://schemas.microsoft.com/office/drawing/2014/main" id="{0C15DE01-1F93-0255-B31A-34B2490902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43312" y="3750590"/>
            <a:ext cx="1904067" cy="1904067"/>
          </a:xfrm>
          <a:prstGeom prst="rect">
            <a:avLst/>
          </a:prstGeom>
        </p:spPr>
      </p:pic>
    </p:spTree>
    <p:extLst>
      <p:ext uri="{BB962C8B-B14F-4D97-AF65-F5344CB8AC3E}">
        <p14:creationId xmlns:p14="http://schemas.microsoft.com/office/powerpoint/2010/main" val="3968513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6ED77CAD-D0A3-4C36-8DF1-B617387D44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328" y="966958"/>
            <a:ext cx="1976439" cy="1976439"/>
          </a:xfrm>
          <a:prstGeom prst="rect">
            <a:avLst/>
          </a:prstGeom>
        </p:spPr>
      </p:pic>
      <p:sp>
        <p:nvSpPr>
          <p:cNvPr id="6" name="Título 1">
            <a:extLst>
              <a:ext uri="{FF2B5EF4-FFF2-40B4-BE49-F238E27FC236}">
                <a16:creationId xmlns="" xmlns:a16="http://schemas.microsoft.com/office/drawing/2014/main" id="{67E200A8-9390-F704-11BC-9C9A610EF0AD}"/>
              </a:ext>
            </a:extLst>
          </p:cNvPr>
          <p:cNvSpPr>
            <a:spLocks noGrp="1"/>
          </p:cNvSpPr>
          <p:nvPr>
            <p:ph type="ctrTitle"/>
          </p:nvPr>
        </p:nvSpPr>
        <p:spPr>
          <a:xfrm>
            <a:off x="3008242" y="2812250"/>
            <a:ext cx="7752523" cy="1233500"/>
          </a:xfrm>
        </p:spPr>
        <p:txBody>
          <a:bodyPr>
            <a:noAutofit/>
          </a:bodyPr>
          <a:lstStyle/>
          <a:p>
            <a:r>
              <a:rPr lang="el-GR" sz="4400" dirty="0">
                <a:solidFill>
                  <a:srgbClr val="002060"/>
                </a:solidFill>
              </a:rPr>
              <a:t>Ας περιηγηθούμε σε ένα </a:t>
            </a:r>
            <a:r>
              <a:rPr lang="el-GR" sz="4400" dirty="0" smtClean="0">
                <a:solidFill>
                  <a:srgbClr val="002060"/>
                </a:solidFill>
              </a:rPr>
              <a:t/>
            </a:r>
            <a:br>
              <a:rPr lang="el-GR" sz="4400" dirty="0" smtClean="0">
                <a:solidFill>
                  <a:srgbClr val="002060"/>
                </a:solidFill>
              </a:rPr>
            </a:br>
            <a:r>
              <a:rPr lang="en-US" sz="4400" dirty="0" smtClean="0">
                <a:solidFill>
                  <a:srgbClr val="002060"/>
                </a:solidFill>
              </a:rPr>
              <a:t>e-book </a:t>
            </a:r>
            <a:r>
              <a:rPr lang="el-GR" sz="4400" dirty="0">
                <a:solidFill>
                  <a:srgbClr val="002060"/>
                </a:solidFill>
              </a:rPr>
              <a:t>του </a:t>
            </a:r>
            <a:r>
              <a:rPr lang="en-US" sz="4400" dirty="0">
                <a:solidFill>
                  <a:srgbClr val="002060"/>
                </a:solidFill>
              </a:rPr>
              <a:t>POEME</a:t>
            </a:r>
            <a:endParaRPr lang="en-GB" sz="4400" dirty="0">
              <a:solidFill>
                <a:srgbClr val="002060"/>
              </a:solidFill>
            </a:endParaRPr>
          </a:p>
        </p:txBody>
      </p:sp>
    </p:spTree>
    <p:extLst>
      <p:ext uri="{BB962C8B-B14F-4D97-AF65-F5344CB8AC3E}">
        <p14:creationId xmlns:p14="http://schemas.microsoft.com/office/powerpoint/2010/main" val="1190257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6ED77CAD-D0A3-4C36-8DF1-B617387D44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5784" y="966958"/>
            <a:ext cx="1587983" cy="1587983"/>
          </a:xfrm>
          <a:prstGeom prst="rect">
            <a:avLst/>
          </a:prstGeom>
        </p:spPr>
      </p:pic>
      <p:sp>
        <p:nvSpPr>
          <p:cNvPr id="6" name="Título 1">
            <a:extLst>
              <a:ext uri="{FF2B5EF4-FFF2-40B4-BE49-F238E27FC236}">
                <a16:creationId xmlns="" xmlns:a16="http://schemas.microsoft.com/office/drawing/2014/main" id="{67E200A8-9390-F704-11BC-9C9A610EF0AD}"/>
              </a:ext>
            </a:extLst>
          </p:cNvPr>
          <p:cNvSpPr>
            <a:spLocks noGrp="1"/>
          </p:cNvSpPr>
          <p:nvPr>
            <p:ph type="ctrTitle"/>
          </p:nvPr>
        </p:nvSpPr>
        <p:spPr>
          <a:xfrm>
            <a:off x="2894083" y="966958"/>
            <a:ext cx="7752523" cy="1210235"/>
          </a:xfrm>
        </p:spPr>
        <p:txBody>
          <a:bodyPr>
            <a:normAutofit/>
          </a:bodyPr>
          <a:lstStyle/>
          <a:p>
            <a:r>
              <a:rPr lang="el-GR" sz="4400" dirty="0" smtClean="0">
                <a:solidFill>
                  <a:srgbClr val="002060"/>
                </a:solidFill>
              </a:rPr>
              <a:t>Μερικά από τα </a:t>
            </a:r>
            <a:r>
              <a:rPr lang="en-US" sz="4400" dirty="0" smtClean="0">
                <a:solidFill>
                  <a:srgbClr val="002060"/>
                </a:solidFill>
              </a:rPr>
              <a:t>e-book</a:t>
            </a:r>
            <a:r>
              <a:rPr lang="en-US" sz="4400" dirty="0">
                <a:solidFill>
                  <a:srgbClr val="002060"/>
                </a:solidFill>
              </a:rPr>
              <a:t>s</a:t>
            </a:r>
            <a:endParaRPr lang="en-GB" sz="4400" dirty="0">
              <a:solidFill>
                <a:srgbClr val="002060"/>
              </a:solidFill>
            </a:endParaRPr>
          </a:p>
        </p:txBody>
      </p:sp>
      <p:grpSp>
        <p:nvGrpSpPr>
          <p:cNvPr id="9" name="Ομάδα 8"/>
          <p:cNvGrpSpPr/>
          <p:nvPr/>
        </p:nvGrpSpPr>
        <p:grpSpPr>
          <a:xfrm>
            <a:off x="484094" y="2177193"/>
            <a:ext cx="11102788" cy="3514181"/>
            <a:chOff x="0" y="1397914"/>
            <a:chExt cx="12192000" cy="4267796"/>
          </a:xfrm>
        </p:grpSpPr>
        <p:pic>
          <p:nvPicPr>
            <p:cNvPr id="10" name="Εικόνα 9"/>
            <p:cNvPicPr>
              <a:picLocks noChangeAspect="1"/>
            </p:cNvPicPr>
            <p:nvPr/>
          </p:nvPicPr>
          <p:blipFill>
            <a:blip r:embed="rId5"/>
            <a:stretch>
              <a:fillRect/>
            </a:stretch>
          </p:blipFill>
          <p:spPr>
            <a:xfrm>
              <a:off x="0" y="1407441"/>
              <a:ext cx="3982006" cy="4258269"/>
            </a:xfrm>
            <a:prstGeom prst="rect">
              <a:avLst/>
            </a:prstGeom>
          </p:spPr>
        </p:pic>
        <p:pic>
          <p:nvPicPr>
            <p:cNvPr id="11" name="Εικόνα 10"/>
            <p:cNvPicPr>
              <a:picLocks noChangeAspect="1"/>
            </p:cNvPicPr>
            <p:nvPr/>
          </p:nvPicPr>
          <p:blipFill>
            <a:blip r:embed="rId6"/>
            <a:stretch>
              <a:fillRect/>
            </a:stretch>
          </p:blipFill>
          <p:spPr>
            <a:xfrm>
              <a:off x="8076626" y="1397914"/>
              <a:ext cx="4115374" cy="4267796"/>
            </a:xfrm>
            <a:prstGeom prst="rect">
              <a:avLst/>
            </a:prstGeom>
          </p:spPr>
        </p:pic>
        <p:pic>
          <p:nvPicPr>
            <p:cNvPr id="12" name="Εικόνα 11"/>
            <p:cNvPicPr>
              <a:picLocks noChangeAspect="1"/>
            </p:cNvPicPr>
            <p:nvPr/>
          </p:nvPicPr>
          <p:blipFill>
            <a:blip r:embed="rId7"/>
            <a:stretch>
              <a:fillRect/>
            </a:stretch>
          </p:blipFill>
          <p:spPr>
            <a:xfrm>
              <a:off x="4081181" y="2269573"/>
              <a:ext cx="3896269" cy="2524477"/>
            </a:xfrm>
            <a:prstGeom prst="rect">
              <a:avLst/>
            </a:prstGeom>
          </p:spPr>
        </p:pic>
      </p:grpSp>
    </p:spTree>
    <p:extLst>
      <p:ext uri="{BB962C8B-B14F-4D97-AF65-F5344CB8AC3E}">
        <p14:creationId xmlns:p14="http://schemas.microsoft.com/office/powerpoint/2010/main" val="2240577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E223D0F-BD0A-4455-AD56-0B38054F6B23}"/>
              </a:ext>
            </a:extLst>
          </p:cNvPr>
          <p:cNvSpPr>
            <a:spLocks noGrp="1"/>
          </p:cNvSpPr>
          <p:nvPr>
            <p:ph type="ctrTitle"/>
          </p:nvPr>
        </p:nvSpPr>
        <p:spPr>
          <a:xfrm>
            <a:off x="1523999" y="3429000"/>
            <a:ext cx="9144000" cy="1233500"/>
          </a:xfrm>
        </p:spPr>
        <p:txBody>
          <a:bodyPr>
            <a:normAutofit fontScale="90000"/>
          </a:bodyPr>
          <a:lstStyle/>
          <a:p>
            <a:r>
              <a:rPr lang="el-GR" dirty="0">
                <a:solidFill>
                  <a:srgbClr val="002060"/>
                </a:solidFill>
              </a:rPr>
              <a:t>Ερωτήσεις και ανατροφοδότηση</a:t>
            </a:r>
            <a:endParaRPr lang="en-GB" dirty="0">
              <a:solidFill>
                <a:srgbClr val="002060"/>
              </a:solidFill>
            </a:endParaRPr>
          </a:p>
        </p:txBody>
      </p:sp>
      <p:pic>
        <p:nvPicPr>
          <p:cNvPr id="5" name="Imagem 4">
            <a:extLst>
              <a:ext uri="{FF2B5EF4-FFF2-40B4-BE49-F238E27FC236}">
                <a16:creationId xmlns="" xmlns:a16="http://schemas.microsoft.com/office/drawing/2014/main" id="{6ED77CAD-D0A3-4C36-8DF1-B617387D44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7780" y="993462"/>
            <a:ext cx="1976439" cy="1976439"/>
          </a:xfrm>
          <a:prstGeom prst="rect">
            <a:avLst/>
          </a:prstGeom>
        </p:spPr>
      </p:pic>
    </p:spTree>
    <p:extLst>
      <p:ext uri="{BB962C8B-B14F-4D97-AF65-F5344CB8AC3E}">
        <p14:creationId xmlns:p14="http://schemas.microsoft.com/office/powerpoint/2010/main" val="40308835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E223D0F-BD0A-4455-AD56-0B38054F6B23}"/>
              </a:ext>
            </a:extLst>
          </p:cNvPr>
          <p:cNvSpPr>
            <a:spLocks noGrp="1"/>
          </p:cNvSpPr>
          <p:nvPr>
            <p:ph type="ctrTitle"/>
          </p:nvPr>
        </p:nvSpPr>
        <p:spPr>
          <a:xfrm>
            <a:off x="3409869" y="1204562"/>
            <a:ext cx="5423206" cy="956106"/>
          </a:xfrm>
        </p:spPr>
        <p:txBody>
          <a:bodyPr>
            <a:normAutofit/>
          </a:bodyPr>
          <a:lstStyle/>
          <a:p>
            <a:r>
              <a:rPr lang="el-GR" sz="5400" dirty="0">
                <a:solidFill>
                  <a:srgbClr val="002060"/>
                </a:solidFill>
              </a:rPr>
              <a:t>Ευχαριστούμε</a:t>
            </a:r>
            <a:r>
              <a:rPr lang="en-GB" sz="5400" dirty="0">
                <a:solidFill>
                  <a:srgbClr val="002060"/>
                </a:solidFill>
              </a:rPr>
              <a:t>!</a:t>
            </a:r>
          </a:p>
        </p:txBody>
      </p:sp>
      <p:sp>
        <p:nvSpPr>
          <p:cNvPr id="3" name="Subtítulo 2">
            <a:extLst>
              <a:ext uri="{FF2B5EF4-FFF2-40B4-BE49-F238E27FC236}">
                <a16:creationId xmlns="" xmlns:a16="http://schemas.microsoft.com/office/drawing/2014/main" id="{64AF26AD-B2A9-4E30-B74E-86E351FF5163}"/>
              </a:ext>
            </a:extLst>
          </p:cNvPr>
          <p:cNvSpPr>
            <a:spLocks noGrp="1"/>
          </p:cNvSpPr>
          <p:nvPr>
            <p:ph type="subTitle" idx="1"/>
          </p:nvPr>
        </p:nvSpPr>
        <p:spPr>
          <a:xfrm>
            <a:off x="1572321" y="5130639"/>
            <a:ext cx="7032865" cy="692081"/>
          </a:xfrm>
        </p:spPr>
        <p:txBody>
          <a:bodyPr>
            <a:normAutofit/>
          </a:bodyPr>
          <a:lstStyle/>
          <a:p>
            <a:pPr algn="l">
              <a:lnSpc>
                <a:spcPct val="120000"/>
              </a:lnSpc>
            </a:pPr>
            <a:r>
              <a:rPr lang="el-GR" sz="1000" dirty="0"/>
              <a:t>Η υποστήριξη της Ευρωπαϊκής Επιτροπής για την παραγωγή της παρούσας δημοσίευσης δεν συνιστά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n-US" sz="300" dirty="0"/>
          </a:p>
        </p:txBody>
      </p:sp>
      <p:pic>
        <p:nvPicPr>
          <p:cNvPr id="5" name="Imagem 4">
            <a:extLst>
              <a:ext uri="{FF2B5EF4-FFF2-40B4-BE49-F238E27FC236}">
                <a16:creationId xmlns="" xmlns:a16="http://schemas.microsoft.com/office/drawing/2014/main" id="{6ED77CAD-D0A3-4C36-8DF1-B617387D44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800" y="1002174"/>
            <a:ext cx="1105053" cy="1105053"/>
          </a:xfrm>
          <a:prstGeom prst="rect">
            <a:avLst/>
          </a:prstGeom>
        </p:spPr>
      </p:pic>
      <p:pic>
        <p:nvPicPr>
          <p:cNvPr id="12" name="Imagem 11">
            <a:extLst>
              <a:ext uri="{FF2B5EF4-FFF2-40B4-BE49-F238E27FC236}">
                <a16:creationId xmlns="" xmlns:a16="http://schemas.microsoft.com/office/drawing/2014/main" id="{CF975079-4FC3-4EF1-9528-E2E77525B4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8497" y="2701367"/>
            <a:ext cx="1492975" cy="563496"/>
          </a:xfrm>
          <a:prstGeom prst="rect">
            <a:avLst/>
          </a:prstGeom>
        </p:spPr>
      </p:pic>
      <p:pic>
        <p:nvPicPr>
          <p:cNvPr id="13" name="Imagem 12">
            <a:extLst>
              <a:ext uri="{FF2B5EF4-FFF2-40B4-BE49-F238E27FC236}">
                <a16:creationId xmlns="" xmlns:a16="http://schemas.microsoft.com/office/drawing/2014/main" id="{EC182771-93C6-420C-8E40-F3076DF137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8150" y="2823135"/>
            <a:ext cx="897678" cy="351708"/>
          </a:xfrm>
          <a:prstGeom prst="rect">
            <a:avLst/>
          </a:prstGeom>
        </p:spPr>
      </p:pic>
      <p:pic>
        <p:nvPicPr>
          <p:cNvPr id="14" name="Imagem 13">
            <a:extLst>
              <a:ext uri="{FF2B5EF4-FFF2-40B4-BE49-F238E27FC236}">
                <a16:creationId xmlns="" xmlns:a16="http://schemas.microsoft.com/office/drawing/2014/main" id="{B0BBA7EE-05AD-44C6-9671-E5310681DE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8081" y="2422032"/>
            <a:ext cx="1652960" cy="1122167"/>
          </a:xfrm>
          <a:prstGeom prst="rect">
            <a:avLst/>
          </a:prstGeom>
        </p:spPr>
      </p:pic>
      <p:pic>
        <p:nvPicPr>
          <p:cNvPr id="15" name="Imagem 14">
            <a:extLst>
              <a:ext uri="{FF2B5EF4-FFF2-40B4-BE49-F238E27FC236}">
                <a16:creationId xmlns="" xmlns:a16="http://schemas.microsoft.com/office/drawing/2014/main" id="{DD811099-E58E-4EB0-B5E1-E7A0E3979A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7650" y="2342043"/>
            <a:ext cx="1282144" cy="1282144"/>
          </a:xfrm>
          <a:prstGeom prst="rect">
            <a:avLst/>
          </a:prstGeom>
        </p:spPr>
      </p:pic>
      <p:pic>
        <p:nvPicPr>
          <p:cNvPr id="16" name="Imagem 15">
            <a:extLst>
              <a:ext uri="{FF2B5EF4-FFF2-40B4-BE49-F238E27FC236}">
                <a16:creationId xmlns="" xmlns:a16="http://schemas.microsoft.com/office/drawing/2014/main" id="{E6C75457-314E-471B-BA5F-4B3BEE521B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00" y="2823135"/>
            <a:ext cx="1961481" cy="335834"/>
          </a:xfrm>
          <a:prstGeom prst="rect">
            <a:avLst/>
          </a:prstGeom>
        </p:spPr>
      </p:pic>
      <p:pic>
        <p:nvPicPr>
          <p:cNvPr id="17" name="Picture 4" descr="https://poemeproject.eu/wp-content/uploads/2021/09/cropped-logo-dide-changed.png">
            <a:extLst>
              <a:ext uri="{FF2B5EF4-FFF2-40B4-BE49-F238E27FC236}">
                <a16:creationId xmlns="" xmlns:a16="http://schemas.microsoft.com/office/drawing/2014/main" id="{65036018-E830-415F-A5C0-8E362B3471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25431" y="2637135"/>
            <a:ext cx="1772667" cy="627728"/>
          </a:xfrm>
          <a:prstGeom prst="rect">
            <a:avLst/>
          </a:prstGeom>
          <a:noFill/>
          <a:extLst>
            <a:ext uri="{909E8E84-426E-40DD-AFC4-6F175D3DCCD1}">
              <a14:hiddenFill xmlns:a14="http://schemas.microsoft.com/office/drawing/2010/main">
                <a:solidFill>
                  <a:srgbClr val="FFFFFF"/>
                </a:solidFill>
              </a14:hiddenFill>
            </a:ext>
          </a:extLst>
        </p:spPr>
      </p:pic>
      <p:sp>
        <p:nvSpPr>
          <p:cNvPr id="18" name="CaixaDeTexto 17">
            <a:extLst>
              <a:ext uri="{FF2B5EF4-FFF2-40B4-BE49-F238E27FC236}">
                <a16:creationId xmlns="" xmlns:a16="http://schemas.microsoft.com/office/drawing/2014/main" id="{55334FB2-8D62-4C21-9119-59BA8DE4B1A1}"/>
              </a:ext>
            </a:extLst>
          </p:cNvPr>
          <p:cNvSpPr txBox="1"/>
          <p:nvPr/>
        </p:nvSpPr>
        <p:spPr>
          <a:xfrm>
            <a:off x="1524000" y="3472801"/>
            <a:ext cx="6528204" cy="1869743"/>
          </a:xfrm>
          <a:prstGeom prst="rect">
            <a:avLst/>
          </a:prstGeom>
          <a:noFill/>
        </p:spPr>
        <p:txBody>
          <a:bodyPr wrap="square" rtlCol="0">
            <a:spAutoFit/>
          </a:bodyPr>
          <a:lstStyle/>
          <a:p>
            <a:r>
              <a:rPr lang="el-GR" dirty="0"/>
              <a:t>Επισκεφθείτε την ιστοσελίδα του έργου </a:t>
            </a:r>
            <a:r>
              <a:rPr lang="en-GB" dirty="0"/>
              <a:t>POEME</a:t>
            </a:r>
            <a:r>
              <a:rPr lang="el-GR" dirty="0"/>
              <a:t>, καθώς και τα αντίστοιχα κοινωνικά δίκτυα</a:t>
            </a:r>
            <a:r>
              <a:rPr lang="en-GB" dirty="0"/>
              <a:t>:</a:t>
            </a:r>
          </a:p>
          <a:p>
            <a:pPr>
              <a:lnSpc>
                <a:spcPct val="150000"/>
              </a:lnSpc>
            </a:pPr>
            <a:endParaRPr lang="en-GB" sz="500" dirty="0"/>
          </a:p>
          <a:p>
            <a:pPr>
              <a:lnSpc>
                <a:spcPct val="150000"/>
              </a:lnSpc>
            </a:pPr>
            <a:r>
              <a:rPr lang="en-GB" dirty="0">
                <a:latin typeface="Segoe UI Symbol" panose="020B0502040204020203" pitchFamily="34" charset="0"/>
                <a:ea typeface="Segoe UI Symbol" panose="020B0502040204020203" pitchFamily="34" charset="0"/>
              </a:rPr>
              <a:t> </a:t>
            </a:r>
            <a:r>
              <a:rPr lang="en-GB" dirty="0">
                <a:latin typeface="Segoe UI Symbol" panose="020B0502040204020203" pitchFamily="34" charset="0"/>
                <a:ea typeface="Segoe UI Symbol" panose="020B0502040204020203" pitchFamily="34" charset="0"/>
                <a:hlinkClick r:id="rId11"/>
              </a:rPr>
              <a:t>www.poemeproject.eu</a:t>
            </a:r>
            <a:endParaRPr lang="en-GB" dirty="0">
              <a:latin typeface="Segoe UI Symbol" panose="020B0502040204020203" pitchFamily="34" charset="0"/>
              <a:ea typeface="Segoe UI Symbol" panose="020B0502040204020203" pitchFamily="34" charset="0"/>
            </a:endParaRPr>
          </a:p>
          <a:p>
            <a:pPr>
              <a:lnSpc>
                <a:spcPct val="150000"/>
              </a:lnSpc>
            </a:pPr>
            <a:r>
              <a:rPr lang="en-GB" dirty="0">
                <a:latin typeface="Segoe UI Symbol" panose="020B0502040204020203" pitchFamily="34" charset="0"/>
                <a:ea typeface="Segoe UI Symbol" panose="020B0502040204020203" pitchFamily="34" charset="0"/>
              </a:rPr>
              <a:t>      </a:t>
            </a:r>
            <a:r>
              <a:rPr lang="en-GB" dirty="0">
                <a:latin typeface="Segoe UI Symbol" panose="020B0502040204020203" pitchFamily="34" charset="0"/>
                <a:ea typeface="Segoe UI Symbol" panose="020B0502040204020203" pitchFamily="34" charset="0"/>
                <a:hlinkClick r:id="rId12"/>
              </a:rPr>
              <a:t>www.facebook.com/POEMEproject</a:t>
            </a:r>
            <a:r>
              <a:rPr lang="en-GB" dirty="0">
                <a:latin typeface="Segoe UI Symbol" panose="020B0502040204020203" pitchFamily="34" charset="0"/>
                <a:ea typeface="Segoe UI Symbol" panose="020B0502040204020203" pitchFamily="34" charset="0"/>
              </a:rPr>
              <a:t>  </a:t>
            </a:r>
          </a:p>
          <a:p>
            <a:endParaRPr lang="en-GB" dirty="0"/>
          </a:p>
        </p:txBody>
      </p:sp>
      <p:pic>
        <p:nvPicPr>
          <p:cNvPr id="23" name="Picture 8" descr="Facebook Logo PNG Vectors Free Download">
            <a:extLst>
              <a:ext uri="{FF2B5EF4-FFF2-40B4-BE49-F238E27FC236}">
                <a16:creationId xmlns="" xmlns:a16="http://schemas.microsoft.com/office/drawing/2014/main" id="{100B374B-255C-4FC5-864E-494030804C2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72321" y="4642889"/>
            <a:ext cx="289063" cy="2890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ext, application&#10;&#10;Description automatically generated">
            <a:extLst>
              <a:ext uri="{FF2B5EF4-FFF2-40B4-BE49-F238E27FC236}">
                <a16:creationId xmlns="" xmlns:a16="http://schemas.microsoft.com/office/drawing/2014/main" id="{3FD084AF-1274-2FD8-530E-7202462793D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052204" y="3817288"/>
            <a:ext cx="3374460" cy="835344"/>
          </a:xfrm>
          <a:prstGeom prst="rect">
            <a:avLst/>
          </a:prstGeom>
        </p:spPr>
      </p:pic>
    </p:spTree>
    <p:extLst>
      <p:ext uri="{BB962C8B-B14F-4D97-AF65-F5344CB8AC3E}">
        <p14:creationId xmlns:p14="http://schemas.microsoft.com/office/powerpoint/2010/main" val="320060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 xmlns:a16="http://schemas.microsoft.com/office/drawing/2014/main" id="{228D5FC6-0E7F-4589-9A39-3249ED453CAC}"/>
              </a:ext>
            </a:extLst>
          </p:cNvPr>
          <p:cNvSpPr/>
          <p:nvPr/>
        </p:nvSpPr>
        <p:spPr>
          <a:xfrm>
            <a:off x="382711" y="1505031"/>
            <a:ext cx="6362037" cy="448068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l-GR" dirty="0">
                <a:solidFill>
                  <a:srgbClr val="002060"/>
                </a:solidFill>
              </a:rPr>
              <a:t>Ο </a:t>
            </a:r>
            <a:r>
              <a:rPr lang="el-GR" b="1" dirty="0">
                <a:solidFill>
                  <a:srgbClr val="002060"/>
                </a:solidFill>
              </a:rPr>
              <a:t>εκμοντερνισμός της διδασκαλίας δεύτερης γλώσσας</a:t>
            </a:r>
            <a:r>
              <a:rPr lang="el-GR" dirty="0">
                <a:solidFill>
                  <a:srgbClr val="002060"/>
                </a:solidFill>
              </a:rPr>
              <a:t>, τόσο </a:t>
            </a:r>
            <a:r>
              <a:rPr lang="el-GR" b="1" dirty="0">
                <a:solidFill>
                  <a:srgbClr val="002060"/>
                </a:solidFill>
              </a:rPr>
              <a:t>σε περιεχόμενο</a:t>
            </a:r>
            <a:r>
              <a:rPr lang="en-US" b="1" dirty="0">
                <a:solidFill>
                  <a:srgbClr val="002060"/>
                </a:solidFill>
              </a:rPr>
              <a:t> </a:t>
            </a:r>
            <a:r>
              <a:rPr lang="en-US" dirty="0">
                <a:solidFill>
                  <a:srgbClr val="002060"/>
                </a:solidFill>
              </a:rPr>
              <a:t>(</a:t>
            </a:r>
            <a:r>
              <a:rPr lang="el-GR" dirty="0">
                <a:solidFill>
                  <a:srgbClr val="002060"/>
                </a:solidFill>
              </a:rPr>
              <a:t>Ευρωπαϊκή Πολιτιστική Κληρονομιά</a:t>
            </a:r>
            <a:r>
              <a:rPr lang="en-US" dirty="0">
                <a:solidFill>
                  <a:srgbClr val="002060"/>
                </a:solidFill>
              </a:rPr>
              <a:t>)</a:t>
            </a:r>
            <a:r>
              <a:rPr lang="el-GR" dirty="0">
                <a:solidFill>
                  <a:srgbClr val="002060"/>
                </a:solidFill>
              </a:rPr>
              <a:t>,</a:t>
            </a:r>
            <a:r>
              <a:rPr lang="en-US" dirty="0">
                <a:solidFill>
                  <a:srgbClr val="002060"/>
                </a:solidFill>
              </a:rPr>
              <a:t> </a:t>
            </a:r>
            <a:r>
              <a:rPr lang="el-GR" dirty="0">
                <a:solidFill>
                  <a:srgbClr val="002060"/>
                </a:solidFill>
              </a:rPr>
              <a:t>όσο και </a:t>
            </a:r>
            <a:r>
              <a:rPr lang="el-GR" b="1" dirty="0">
                <a:solidFill>
                  <a:srgbClr val="002060"/>
                </a:solidFill>
              </a:rPr>
              <a:t>σε</a:t>
            </a:r>
            <a:r>
              <a:rPr lang="en-US" b="1" dirty="0">
                <a:solidFill>
                  <a:srgbClr val="002060"/>
                </a:solidFill>
              </a:rPr>
              <a:t> </a:t>
            </a:r>
            <a:r>
              <a:rPr lang="el-GR" b="1" dirty="0">
                <a:solidFill>
                  <a:srgbClr val="002060"/>
                </a:solidFill>
              </a:rPr>
              <a:t>μορφή</a:t>
            </a:r>
            <a:r>
              <a:rPr lang="en-US" b="1" dirty="0">
                <a:solidFill>
                  <a:srgbClr val="002060"/>
                </a:solidFill>
              </a:rPr>
              <a:t> </a:t>
            </a:r>
            <a:r>
              <a:rPr lang="en-US" dirty="0">
                <a:solidFill>
                  <a:srgbClr val="002060"/>
                </a:solidFill>
              </a:rPr>
              <a:t>(</a:t>
            </a:r>
            <a:r>
              <a:rPr lang="el-GR" dirty="0">
                <a:solidFill>
                  <a:srgbClr val="002060"/>
                </a:solidFill>
              </a:rPr>
              <a:t>χρήση ψηφιακών εργαλείων</a:t>
            </a:r>
            <a:r>
              <a:rPr lang="en-US" dirty="0">
                <a:solidFill>
                  <a:srgbClr val="002060"/>
                </a:solidFill>
              </a:rPr>
              <a:t>), </a:t>
            </a:r>
          </a:p>
          <a:p>
            <a:pPr marL="285750" indent="-285750">
              <a:lnSpc>
                <a:spcPct val="150000"/>
              </a:lnSpc>
              <a:buFont typeface="Arial" panose="020B0604020202020204" pitchFamily="34" charset="0"/>
              <a:buChar char="•"/>
            </a:pPr>
            <a:r>
              <a:rPr lang="en-US" dirty="0">
                <a:solidFill>
                  <a:srgbClr val="002060"/>
                </a:solidFill>
              </a:rPr>
              <a:t>H </a:t>
            </a:r>
            <a:r>
              <a:rPr lang="el-GR" b="1" dirty="0">
                <a:solidFill>
                  <a:srgbClr val="002060"/>
                </a:solidFill>
              </a:rPr>
              <a:t>δημιουργία εκθέσεων μικτής μάθησης </a:t>
            </a:r>
            <a:r>
              <a:rPr lang="el-GR" dirty="0">
                <a:solidFill>
                  <a:srgbClr val="002060"/>
                </a:solidFill>
              </a:rPr>
              <a:t>από τους μαθητές</a:t>
            </a:r>
            <a:endParaRPr lang="en-US" dirty="0">
              <a:solidFill>
                <a:srgbClr val="002060"/>
              </a:solidFill>
            </a:endParaRPr>
          </a:p>
          <a:p>
            <a:pPr marL="285750" indent="-285750">
              <a:lnSpc>
                <a:spcPct val="150000"/>
              </a:lnSpc>
              <a:buFont typeface="Arial" panose="020B0604020202020204" pitchFamily="34" charset="0"/>
              <a:buChar char="•"/>
            </a:pPr>
            <a:r>
              <a:rPr lang="el-GR" dirty="0">
                <a:solidFill>
                  <a:srgbClr val="002060"/>
                </a:solidFill>
              </a:rPr>
              <a:t>Η </a:t>
            </a:r>
            <a:r>
              <a:rPr lang="el-GR" b="1" dirty="0">
                <a:solidFill>
                  <a:srgbClr val="002060"/>
                </a:solidFill>
              </a:rPr>
              <a:t>ενίσχυση των ψηφιακών και κοινωνικών δεξιοτήτων </a:t>
            </a:r>
            <a:r>
              <a:rPr lang="el-GR" dirty="0">
                <a:solidFill>
                  <a:srgbClr val="002060"/>
                </a:solidFill>
              </a:rPr>
              <a:t>των εκπαιδευτικών και των μαθητών</a:t>
            </a:r>
            <a:endParaRPr lang="en-GB" sz="2800" dirty="0">
              <a:solidFill>
                <a:srgbClr val="002060"/>
              </a:solidFill>
            </a:endParaRPr>
          </a:p>
        </p:txBody>
      </p:sp>
      <p:sp>
        <p:nvSpPr>
          <p:cNvPr id="5" name="Retângulo: Cantos Arredondados 4">
            <a:extLst>
              <a:ext uri="{FF2B5EF4-FFF2-40B4-BE49-F238E27FC236}">
                <a16:creationId xmlns="" xmlns:a16="http://schemas.microsoft.com/office/drawing/2014/main" id="{F4CA7F53-38B2-4B31-8946-791E83016761}"/>
              </a:ext>
            </a:extLst>
          </p:cNvPr>
          <p:cNvSpPr/>
          <p:nvPr/>
        </p:nvSpPr>
        <p:spPr>
          <a:xfrm>
            <a:off x="1908313" y="351583"/>
            <a:ext cx="8825761" cy="949270"/>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rgbClr val="002060"/>
                </a:solidFill>
                <a:latin typeface="Arial" panose="020B0604020202020204" pitchFamily="34" charset="0"/>
                <a:cs typeface="Arial" panose="020B0604020202020204" pitchFamily="34" charset="0"/>
              </a:rPr>
              <a:t>Στόχοι του Έργου </a:t>
            </a:r>
            <a:r>
              <a:rPr lang="en-US" sz="4000" dirty="0">
                <a:solidFill>
                  <a:srgbClr val="002060"/>
                </a:solidFill>
                <a:latin typeface="Arial" panose="020B0604020202020204" pitchFamily="34" charset="0"/>
                <a:cs typeface="Arial" panose="020B0604020202020204" pitchFamily="34" charset="0"/>
              </a:rPr>
              <a:t>POEME</a:t>
            </a:r>
            <a:endParaRPr lang="en-GB" sz="4000" dirty="0">
              <a:solidFill>
                <a:srgbClr val="002060"/>
              </a:solidFill>
              <a:latin typeface="Arial" panose="020B0604020202020204" pitchFamily="34" charset="0"/>
              <a:cs typeface="Arial" panose="020B0604020202020204" pitchFamily="34" charset="0"/>
            </a:endParaRPr>
          </a:p>
        </p:txBody>
      </p:sp>
      <p:pic>
        <p:nvPicPr>
          <p:cNvPr id="7" name="Imagem 6">
            <a:extLst>
              <a:ext uri="{FF2B5EF4-FFF2-40B4-BE49-F238E27FC236}">
                <a16:creationId xmlns="" xmlns:a16="http://schemas.microsoft.com/office/drawing/2014/main" id="{1DF3B647-C2A3-4DC2-9907-64F2A8AC1B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8636" y="5985716"/>
            <a:ext cx="792370" cy="792370"/>
          </a:xfrm>
          <a:prstGeom prst="rect">
            <a:avLst/>
          </a:prstGeom>
        </p:spPr>
      </p:pic>
      <p:sp>
        <p:nvSpPr>
          <p:cNvPr id="8" name="Retângulo: Cantos Arredondados 7">
            <a:extLst>
              <a:ext uri="{FF2B5EF4-FFF2-40B4-BE49-F238E27FC236}">
                <a16:creationId xmlns="" xmlns:a16="http://schemas.microsoft.com/office/drawing/2014/main" id="{333E6A64-F623-44BD-8DED-86756530FCCC}"/>
              </a:ext>
            </a:extLst>
          </p:cNvPr>
          <p:cNvSpPr/>
          <p:nvPr/>
        </p:nvSpPr>
        <p:spPr>
          <a:xfrm>
            <a:off x="7341685" y="1505031"/>
            <a:ext cx="4467603" cy="2535687"/>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dirty="0">
                <a:solidFill>
                  <a:srgbClr val="002060"/>
                </a:solidFill>
              </a:rPr>
              <a:t>Το έργο αυτό στοχεύει να δημιουργήσει γλωσσικό και πολιτισμικό υλικό, συμβάλλοντας παράλληλα στην ένταξη των μαθητών με προσφυγικό/μεταναστευτικό υπόβαθρο στον πολιτισμό της χώρας υποδοχής.</a:t>
            </a:r>
            <a:endParaRPr lang="en-GB" dirty="0">
              <a:solidFill>
                <a:srgbClr val="002060"/>
              </a:solidFill>
            </a:endParaRPr>
          </a:p>
        </p:txBody>
      </p:sp>
      <p:sp>
        <p:nvSpPr>
          <p:cNvPr id="10" name="Retângulo: Cantos Arredondados 9">
            <a:extLst>
              <a:ext uri="{FF2B5EF4-FFF2-40B4-BE49-F238E27FC236}">
                <a16:creationId xmlns="" xmlns:a16="http://schemas.microsoft.com/office/drawing/2014/main" id="{08018B24-6DE6-47A8-BA32-4A656810EB27}"/>
              </a:ext>
            </a:extLst>
          </p:cNvPr>
          <p:cNvSpPr/>
          <p:nvPr/>
        </p:nvSpPr>
        <p:spPr>
          <a:xfrm>
            <a:off x="7341685" y="4134678"/>
            <a:ext cx="4467603" cy="1776045"/>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l-GR" sz="1600" dirty="0">
                <a:solidFill>
                  <a:srgbClr val="002060"/>
                </a:solidFill>
              </a:rPr>
              <a:t>Παροχή γλωσσικής υποστήριξης στους μαθητές, σε οποιαδήποτε από τις τέσσερις γλώσσες των εταίρων</a:t>
            </a:r>
          </a:p>
          <a:p>
            <a:pPr algn="ctr">
              <a:lnSpc>
                <a:spcPct val="150000"/>
              </a:lnSpc>
            </a:pPr>
            <a:r>
              <a:rPr lang="el-GR" sz="1600" dirty="0">
                <a:solidFill>
                  <a:srgbClr val="002060"/>
                </a:solidFill>
              </a:rPr>
              <a:t>(Αγγλικά, Γαλλικά, Πορτογαλικά, Ελληνικά).</a:t>
            </a:r>
            <a:endParaRPr lang="en-GB" sz="1600" dirty="0">
              <a:solidFill>
                <a:srgbClr val="002060"/>
              </a:solidFill>
            </a:endParaRPr>
          </a:p>
        </p:txBody>
      </p:sp>
      <p:pic>
        <p:nvPicPr>
          <p:cNvPr id="3" name="Picture 2" descr="Text&#10;&#10;Description automatically generated with medium confidence">
            <a:extLst>
              <a:ext uri="{FF2B5EF4-FFF2-40B4-BE49-F238E27FC236}">
                <a16:creationId xmlns="" xmlns:a16="http://schemas.microsoft.com/office/drawing/2014/main" id="{41B6DB84-6EAC-9501-2B72-B60720DE95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1006" y="6120132"/>
            <a:ext cx="2598733" cy="523537"/>
          </a:xfrm>
          <a:prstGeom prst="rect">
            <a:avLst/>
          </a:prstGeom>
        </p:spPr>
      </p:pic>
    </p:spTree>
    <p:extLst>
      <p:ext uri="{BB962C8B-B14F-4D97-AF65-F5344CB8AC3E}">
        <p14:creationId xmlns:p14="http://schemas.microsoft.com/office/powerpoint/2010/main" val="108555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 xmlns:a16="http://schemas.microsoft.com/office/drawing/2014/main" id="{A8C05550-D18B-43F2-8E95-4E4EF46CE85B}"/>
              </a:ext>
            </a:extLst>
          </p:cNvPr>
          <p:cNvSpPr/>
          <p:nvPr/>
        </p:nvSpPr>
        <p:spPr>
          <a:xfrm>
            <a:off x="697423" y="1270861"/>
            <a:ext cx="10619477"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Marcador de Posição de Conteúdo 2">
            <a:extLst>
              <a:ext uri="{FF2B5EF4-FFF2-40B4-BE49-F238E27FC236}">
                <a16:creationId xmlns="" xmlns:a16="http://schemas.microsoft.com/office/drawing/2014/main" id="{554A2065-40B9-481E-AFCC-E38AA9B3D38A}"/>
              </a:ext>
            </a:extLst>
          </p:cNvPr>
          <p:cNvSpPr>
            <a:spLocks noGrp="1"/>
          </p:cNvSpPr>
          <p:nvPr>
            <p:ph idx="1"/>
          </p:nvPr>
        </p:nvSpPr>
        <p:spPr>
          <a:xfrm>
            <a:off x="5219090" y="1314479"/>
            <a:ext cx="2079332" cy="546514"/>
          </a:xfrm>
        </p:spPr>
        <p:txBody>
          <a:bodyPr/>
          <a:lstStyle/>
          <a:p>
            <a:pPr marL="0" indent="0" algn="ctr">
              <a:buNone/>
            </a:pPr>
            <a:r>
              <a:rPr lang="el-GR" dirty="0"/>
              <a:t>Εργαλείο 1</a:t>
            </a:r>
            <a:endParaRPr lang="en-GB" dirty="0"/>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Πέντε (5) εργαλεία </a:t>
            </a:r>
            <a:r>
              <a:rPr lang="en-GB" sz="4000" dirty="0">
                <a:solidFill>
                  <a:schemeClr val="tx1"/>
                </a:solidFill>
                <a:latin typeface="Arial" panose="020B0604020202020204" pitchFamily="34" charset="0"/>
                <a:cs typeface="Arial" panose="020B0604020202020204" pitchFamily="34" charset="0"/>
              </a:rPr>
              <a:t>POEME</a:t>
            </a: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0" name="CaixaDeTexto 9">
            <a:extLst>
              <a:ext uri="{FF2B5EF4-FFF2-40B4-BE49-F238E27FC236}">
                <a16:creationId xmlns="" xmlns:a16="http://schemas.microsoft.com/office/drawing/2014/main" id="{CDBD7226-FDF9-4EC7-BE60-8D811122D429}"/>
              </a:ext>
            </a:extLst>
          </p:cNvPr>
          <p:cNvSpPr txBox="1"/>
          <p:nvPr/>
        </p:nvSpPr>
        <p:spPr>
          <a:xfrm>
            <a:off x="-275386" y="1825516"/>
            <a:ext cx="8066836" cy="461665"/>
          </a:xfrm>
          <a:prstGeom prst="rect">
            <a:avLst/>
          </a:prstGeom>
          <a:noFill/>
        </p:spPr>
        <p:txBody>
          <a:bodyPr wrap="square" rtlCol="0">
            <a:spAutoFit/>
          </a:bodyPr>
          <a:lstStyle/>
          <a:p>
            <a:pPr algn="ctr"/>
            <a:r>
              <a:rPr lang="el-GR" sz="2400" b="1" dirty="0"/>
              <a:t>Κείμενο αναφοράς για το έργο</a:t>
            </a:r>
            <a:r>
              <a:rPr lang="en-GB" sz="2400" b="1" dirty="0"/>
              <a:t> POEME</a:t>
            </a:r>
          </a:p>
        </p:txBody>
      </p:sp>
      <p:sp>
        <p:nvSpPr>
          <p:cNvPr id="12" name="CaixaDeTexto 11">
            <a:extLst>
              <a:ext uri="{FF2B5EF4-FFF2-40B4-BE49-F238E27FC236}">
                <a16:creationId xmlns="" xmlns:a16="http://schemas.microsoft.com/office/drawing/2014/main" id="{D79E0B59-2A44-4597-904A-6C869900BED1}"/>
              </a:ext>
            </a:extLst>
          </p:cNvPr>
          <p:cNvSpPr txBox="1"/>
          <p:nvPr/>
        </p:nvSpPr>
        <p:spPr>
          <a:xfrm>
            <a:off x="875099" y="2171726"/>
            <a:ext cx="6616270" cy="3780522"/>
          </a:xfrm>
          <a:prstGeom prst="rect">
            <a:avLst/>
          </a:prstGeom>
          <a:noFill/>
        </p:spPr>
        <p:txBody>
          <a:bodyPr wrap="square" rtlCol="0">
            <a:spAutoFit/>
          </a:bodyPr>
          <a:lstStyle/>
          <a:p>
            <a:pPr>
              <a:lnSpc>
                <a:spcPct val="150000"/>
              </a:lnSpc>
            </a:pPr>
            <a:r>
              <a:rPr lang="el-GR" dirty="0"/>
              <a:t>Θέτει ένα </a:t>
            </a:r>
            <a:r>
              <a:rPr lang="el-GR" b="1" dirty="0"/>
              <a:t>θεωρητικό πλαίσιο </a:t>
            </a:r>
            <a:r>
              <a:rPr lang="el-GR" dirty="0"/>
              <a:t>για όλα τα αποτελέσματα του έργου, τονίζοντας:</a:t>
            </a:r>
          </a:p>
          <a:p>
            <a:pPr marL="285750" indent="-285750">
              <a:lnSpc>
                <a:spcPct val="150000"/>
              </a:lnSpc>
              <a:buFont typeface="Arial" panose="020B0604020202020204" pitchFamily="34" charset="0"/>
              <a:buChar char="•"/>
            </a:pPr>
            <a:r>
              <a:rPr lang="el-GR" dirty="0"/>
              <a:t>την αξία των </a:t>
            </a:r>
            <a:r>
              <a:rPr lang="el-GR" b="1" dirty="0"/>
              <a:t>μη τυπικών μεθόδων διδασκαλίας</a:t>
            </a:r>
          </a:p>
          <a:p>
            <a:pPr marL="285750" indent="-285750">
              <a:lnSpc>
                <a:spcPct val="150000"/>
              </a:lnSpc>
              <a:buFont typeface="Arial" panose="020B0604020202020204" pitchFamily="34" charset="0"/>
              <a:buChar char="•"/>
            </a:pPr>
            <a:r>
              <a:rPr lang="el-GR" dirty="0"/>
              <a:t>τις δυνατότητες που προσφέρει η </a:t>
            </a:r>
            <a:r>
              <a:rPr lang="el-GR" b="1" dirty="0"/>
              <a:t>χρήση ηλεκτρονικών φύλλων εργασίας και ηλεκτρονικών βιβλίων </a:t>
            </a:r>
            <a:r>
              <a:rPr lang="el-GR" dirty="0"/>
              <a:t>στη διδασκαλία της δεύτερης γλώσσας</a:t>
            </a:r>
          </a:p>
          <a:p>
            <a:pPr marL="285750" indent="-285750">
              <a:lnSpc>
                <a:spcPct val="150000"/>
              </a:lnSpc>
              <a:buFont typeface="Arial" panose="020B0604020202020204" pitchFamily="34" charset="0"/>
              <a:buChar char="•"/>
            </a:pPr>
            <a:r>
              <a:rPr lang="el-GR" dirty="0"/>
              <a:t>την αξία της </a:t>
            </a:r>
            <a:r>
              <a:rPr lang="el-GR" b="1" dirty="0"/>
              <a:t>ενσωμάτωσης στοιχείων της Ευρωπαϊκής πολιτιστικής κληρονομιάς και των εκθέσεων</a:t>
            </a:r>
            <a:r>
              <a:rPr lang="el-GR" dirty="0"/>
              <a:t> μικτής μάθησης ως παιδαγωγικά εργαλεία. </a:t>
            </a:r>
            <a:endParaRPr lang="en-GB" dirty="0"/>
          </a:p>
        </p:txBody>
      </p:sp>
      <p:pic>
        <p:nvPicPr>
          <p:cNvPr id="23" name="Imagem 22">
            <a:extLst>
              <a:ext uri="{FF2B5EF4-FFF2-40B4-BE49-F238E27FC236}">
                <a16:creationId xmlns="" xmlns:a16="http://schemas.microsoft.com/office/drawing/2014/main" id="{CE9F6DDC-DC04-42EF-A2E1-0636945EEB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355" y="1587736"/>
            <a:ext cx="2954965" cy="4179846"/>
          </a:xfrm>
          <a:prstGeom prst="rect">
            <a:avLst/>
          </a:prstGeom>
        </p:spPr>
      </p:pic>
      <p:pic>
        <p:nvPicPr>
          <p:cNvPr id="5" name="Picture 4" descr="A picture containing text&#10;&#10;Description automatically generated">
            <a:extLst>
              <a:ext uri="{FF2B5EF4-FFF2-40B4-BE49-F238E27FC236}">
                <a16:creationId xmlns="" xmlns:a16="http://schemas.microsoft.com/office/drawing/2014/main" id="{30B003F8-301C-1C62-0799-C0AA2DE5D5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5099" y="6343042"/>
            <a:ext cx="2331497" cy="483256"/>
          </a:xfrm>
          <a:prstGeom prst="rect">
            <a:avLst/>
          </a:prstGeom>
        </p:spPr>
      </p:pic>
    </p:spTree>
    <p:extLst>
      <p:ext uri="{BB962C8B-B14F-4D97-AF65-F5344CB8AC3E}">
        <p14:creationId xmlns:p14="http://schemas.microsoft.com/office/powerpoint/2010/main" val="115053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tângulo: Cantos Arredondados 4">
            <a:extLst>
              <a:ext uri="{FF2B5EF4-FFF2-40B4-BE49-F238E27FC236}">
                <a16:creationId xmlns="" xmlns:a16="http://schemas.microsoft.com/office/drawing/2014/main" id="{5EE1F6C2-3358-4129-B958-7A86B2379DD4}"/>
              </a:ext>
            </a:extLst>
          </p:cNvPr>
          <p:cNvSpPr/>
          <p:nvPr/>
        </p:nvSpPr>
        <p:spPr>
          <a:xfrm>
            <a:off x="875099"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Εργαλεία </a:t>
            </a:r>
            <a:r>
              <a:rPr lang="en-GB" sz="4000" dirty="0">
                <a:solidFill>
                  <a:schemeClr val="accent1">
                    <a:lumMod val="50000"/>
                  </a:schemeClr>
                </a:solidFill>
                <a:latin typeface="+mj-lt"/>
              </a:rPr>
              <a:t>POEME</a:t>
            </a:r>
            <a:endParaRPr lang="en-GB" sz="4000" dirty="0">
              <a:solidFill>
                <a:schemeClr val="accent1">
                  <a:lumMod val="50000"/>
                </a:schemeClr>
              </a:solidFill>
              <a:latin typeface="+mj-lt"/>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Marcador de Posição de Conteúdo 2">
            <a:extLst>
              <a:ext uri="{FF2B5EF4-FFF2-40B4-BE49-F238E27FC236}">
                <a16:creationId xmlns="" xmlns:a16="http://schemas.microsoft.com/office/drawing/2014/main" id="{A9A31DDC-C95E-4B7C-A2F3-5E042E8FE7EB}"/>
              </a:ext>
            </a:extLst>
          </p:cNvPr>
          <p:cNvSpPr txBox="1">
            <a:spLocks/>
          </p:cNvSpPr>
          <p:nvPr/>
        </p:nvSpPr>
        <p:spPr>
          <a:xfrm>
            <a:off x="5223243" y="1418274"/>
            <a:ext cx="2497275" cy="54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dirty="0"/>
              <a:t>Εργαλείο 2</a:t>
            </a:r>
            <a:endParaRPr lang="en-GB" dirty="0"/>
          </a:p>
          <a:p>
            <a:pPr marL="0" indent="0" algn="ctr">
              <a:buFont typeface="Arial" panose="020B0604020202020204" pitchFamily="34" charset="0"/>
              <a:buNone/>
            </a:pPr>
            <a:endParaRPr lang="en-GB" dirty="0"/>
          </a:p>
        </p:txBody>
      </p:sp>
      <p:sp>
        <p:nvSpPr>
          <p:cNvPr id="11" name="CaixaDeTexto 10">
            <a:extLst>
              <a:ext uri="{FF2B5EF4-FFF2-40B4-BE49-F238E27FC236}">
                <a16:creationId xmlns="" xmlns:a16="http://schemas.microsoft.com/office/drawing/2014/main" id="{5EFDF1C0-F32A-4EC7-AADD-8C75359D6EEB}"/>
              </a:ext>
            </a:extLst>
          </p:cNvPr>
          <p:cNvSpPr txBox="1"/>
          <p:nvPr/>
        </p:nvSpPr>
        <p:spPr>
          <a:xfrm>
            <a:off x="452614" y="2036875"/>
            <a:ext cx="5605433" cy="461665"/>
          </a:xfrm>
          <a:prstGeom prst="rect">
            <a:avLst/>
          </a:prstGeom>
          <a:noFill/>
        </p:spPr>
        <p:txBody>
          <a:bodyPr wrap="square" rtlCol="0">
            <a:spAutoFit/>
          </a:bodyPr>
          <a:lstStyle/>
          <a:p>
            <a:pPr algn="ctr"/>
            <a:r>
              <a:rPr lang="el-GR" sz="2400" b="1" dirty="0"/>
              <a:t>Φύλλα εργασίας </a:t>
            </a:r>
            <a:r>
              <a:rPr lang="en-GB" sz="2400" b="1" dirty="0"/>
              <a:t>POEME</a:t>
            </a:r>
          </a:p>
        </p:txBody>
      </p:sp>
      <p:sp>
        <p:nvSpPr>
          <p:cNvPr id="13" name="CaixaDeTexto 12">
            <a:extLst>
              <a:ext uri="{FF2B5EF4-FFF2-40B4-BE49-F238E27FC236}">
                <a16:creationId xmlns="" xmlns:a16="http://schemas.microsoft.com/office/drawing/2014/main" id="{EAE95782-ACCE-49E1-A469-D58FE4FAF7F3}"/>
              </a:ext>
            </a:extLst>
          </p:cNvPr>
          <p:cNvSpPr txBox="1"/>
          <p:nvPr/>
        </p:nvSpPr>
        <p:spPr>
          <a:xfrm>
            <a:off x="1373710" y="2697716"/>
            <a:ext cx="5785944" cy="2585323"/>
          </a:xfrm>
          <a:prstGeom prst="rect">
            <a:avLst/>
          </a:prstGeom>
          <a:noFill/>
        </p:spPr>
        <p:txBody>
          <a:bodyPr wrap="square" rtlCol="0">
            <a:spAutoFit/>
          </a:bodyPr>
          <a:lstStyle/>
          <a:p>
            <a:r>
              <a:rPr lang="el-GR" dirty="0"/>
              <a:t>Κάθε εταίρος παρήγαγε 3 φύλλα εργασίας στα </a:t>
            </a:r>
            <a:r>
              <a:rPr lang="en-GB" dirty="0"/>
              <a:t>A</a:t>
            </a:r>
            <a:r>
              <a:rPr lang="el-GR" dirty="0" err="1"/>
              <a:t>γγλικά</a:t>
            </a:r>
            <a:r>
              <a:rPr lang="el-GR" dirty="0"/>
              <a:t>, συνολικά 18 φύλλα εργασίας, τα οποία μεταφράστηκαν στις τρεις γλώσσες των εταίρων (ελληνικά, γαλλικά, πορτογαλικά). </a:t>
            </a:r>
          </a:p>
          <a:p>
            <a:endParaRPr lang="el-GR" dirty="0"/>
          </a:p>
          <a:p>
            <a:r>
              <a:rPr lang="el-GR" b="1" dirty="0"/>
              <a:t>Ομάδα στόχος: </a:t>
            </a:r>
            <a:r>
              <a:rPr lang="el-GR" dirty="0"/>
              <a:t>μαθητές από 12</a:t>
            </a:r>
            <a:r>
              <a:rPr lang="en-GB" dirty="0"/>
              <a:t>-</a:t>
            </a:r>
            <a:r>
              <a:rPr lang="el-GR" dirty="0"/>
              <a:t>18 ετών</a:t>
            </a:r>
          </a:p>
          <a:p>
            <a:endParaRPr lang="el-GR" dirty="0"/>
          </a:p>
          <a:p>
            <a:r>
              <a:rPr lang="el-GR" b="1" dirty="0"/>
              <a:t>Θέμα: </a:t>
            </a:r>
            <a:r>
              <a:rPr lang="el-GR" dirty="0"/>
              <a:t>Μνημεία της υλικής, άυλης, φυσικής και ψηφιακής πολιτιστικής κληρονομιάς της </a:t>
            </a:r>
            <a:r>
              <a:rPr lang="en-US" dirty="0"/>
              <a:t>UNESCO</a:t>
            </a:r>
            <a:r>
              <a:rPr lang="el-GR" dirty="0"/>
              <a:t>.</a:t>
            </a:r>
            <a:endParaRPr lang="en-GB" dirty="0"/>
          </a:p>
        </p:txBody>
      </p:sp>
      <p:pic>
        <p:nvPicPr>
          <p:cNvPr id="17" name="Imagem 16">
            <a:extLst>
              <a:ext uri="{FF2B5EF4-FFF2-40B4-BE49-F238E27FC236}">
                <a16:creationId xmlns="" xmlns:a16="http://schemas.microsoft.com/office/drawing/2014/main" id="{CE1C3D5B-01F1-48F8-9A7E-74DA96F5AA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77607">
            <a:off x="7350865" y="2199481"/>
            <a:ext cx="2493744" cy="3526609"/>
          </a:xfrm>
          <a:prstGeom prst="rect">
            <a:avLst/>
          </a:prstGeom>
        </p:spPr>
      </p:pic>
      <p:pic>
        <p:nvPicPr>
          <p:cNvPr id="19" name="Imagem 18">
            <a:extLst>
              <a:ext uri="{FF2B5EF4-FFF2-40B4-BE49-F238E27FC236}">
                <a16:creationId xmlns="" xmlns:a16="http://schemas.microsoft.com/office/drawing/2014/main" id="{35288E48-079F-40DE-9389-9E492F1524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28316">
            <a:off x="8759650" y="2204067"/>
            <a:ext cx="2411322" cy="3412800"/>
          </a:xfrm>
          <a:prstGeom prst="rect">
            <a:avLst/>
          </a:prstGeom>
        </p:spPr>
      </p:pic>
      <p:pic>
        <p:nvPicPr>
          <p:cNvPr id="3" name="Picture 2" descr="A picture containing text&#10;&#10;Description automatically generated">
            <a:extLst>
              <a:ext uri="{FF2B5EF4-FFF2-40B4-BE49-F238E27FC236}">
                <a16:creationId xmlns="" xmlns:a16="http://schemas.microsoft.com/office/drawing/2014/main" id="{286EA479-AF0A-53D9-A59F-60F3E3A69A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5099" y="6290221"/>
            <a:ext cx="2636690" cy="546514"/>
          </a:xfrm>
          <a:prstGeom prst="rect">
            <a:avLst/>
          </a:prstGeom>
        </p:spPr>
      </p:pic>
    </p:spTree>
    <p:extLst>
      <p:ext uri="{BB962C8B-B14F-4D97-AF65-F5344CB8AC3E}">
        <p14:creationId xmlns:p14="http://schemas.microsoft.com/office/powerpoint/2010/main" val="3562025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 xmlns:a16="http://schemas.microsoft.com/office/drawing/2014/main" id="{A8C05550-D18B-43F2-8E95-4E4EF46CE85B}"/>
              </a:ext>
            </a:extLst>
          </p:cNvPr>
          <p:cNvSpPr/>
          <p:nvPr/>
        </p:nvSpPr>
        <p:spPr>
          <a:xfrm>
            <a:off x="726272" y="1270861"/>
            <a:ext cx="6119703"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Posição de Conteúdo 2">
            <a:extLst>
              <a:ext uri="{FF2B5EF4-FFF2-40B4-BE49-F238E27FC236}">
                <a16:creationId xmlns="" xmlns:a16="http://schemas.microsoft.com/office/drawing/2014/main" id="{554A2065-40B9-481E-AFCC-E38AA9B3D38A}"/>
              </a:ext>
            </a:extLst>
          </p:cNvPr>
          <p:cNvSpPr>
            <a:spLocks noGrp="1"/>
          </p:cNvSpPr>
          <p:nvPr>
            <p:ph idx="1"/>
          </p:nvPr>
        </p:nvSpPr>
        <p:spPr>
          <a:xfrm>
            <a:off x="2807532" y="1402788"/>
            <a:ext cx="1928331" cy="546514"/>
          </a:xfrm>
        </p:spPr>
        <p:txBody>
          <a:bodyPr/>
          <a:lstStyle/>
          <a:p>
            <a:pPr marL="0" indent="0" algn="ctr">
              <a:buNone/>
            </a:pPr>
            <a:r>
              <a:rPr lang="el-GR" dirty="0">
                <a:solidFill>
                  <a:srgbClr val="002060"/>
                </a:solidFill>
              </a:rPr>
              <a:t>Εργαλείο 3</a:t>
            </a:r>
            <a:endParaRPr lang="en-GB" dirty="0">
              <a:solidFill>
                <a:srgbClr val="002060"/>
              </a:solidFill>
            </a:endParaRPr>
          </a:p>
        </p:txBody>
      </p:sp>
      <p:sp>
        <p:nvSpPr>
          <p:cNvPr id="5" name="Retângulo: Cantos Arredondados 4">
            <a:extLst>
              <a:ext uri="{FF2B5EF4-FFF2-40B4-BE49-F238E27FC236}">
                <a16:creationId xmlns="" xmlns:a16="http://schemas.microsoft.com/office/drawing/2014/main" id="{5EE1F6C2-3358-4129-B958-7A86B2379DD4}"/>
              </a:ext>
            </a:extLst>
          </p:cNvPr>
          <p:cNvSpPr/>
          <p:nvPr/>
        </p:nvSpPr>
        <p:spPr>
          <a:xfrm>
            <a:off x="7023651" y="1270861"/>
            <a:ext cx="4648599"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Εργαλεία </a:t>
            </a:r>
            <a:r>
              <a:rPr lang="en-GB" sz="4000" dirty="0">
                <a:solidFill>
                  <a:schemeClr val="accent1">
                    <a:lumMod val="50000"/>
                  </a:schemeClr>
                </a:solidFill>
                <a:latin typeface="+mj-lt"/>
              </a:rPr>
              <a:t>POEME</a:t>
            </a:r>
            <a:endParaRPr lang="en-GB" sz="4000" dirty="0">
              <a:solidFill>
                <a:schemeClr val="accent1">
                  <a:lumMod val="50000"/>
                </a:schemeClr>
              </a:solidFill>
              <a:latin typeface="+mj-lt"/>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9" name="Marcador de Posição de Conteúdo 2">
            <a:extLst>
              <a:ext uri="{FF2B5EF4-FFF2-40B4-BE49-F238E27FC236}">
                <a16:creationId xmlns="" xmlns:a16="http://schemas.microsoft.com/office/drawing/2014/main" id="{A9A31DDC-C95E-4B7C-A2F3-5E042E8FE7EB}"/>
              </a:ext>
            </a:extLst>
          </p:cNvPr>
          <p:cNvSpPr txBox="1">
            <a:spLocks/>
          </p:cNvSpPr>
          <p:nvPr/>
        </p:nvSpPr>
        <p:spPr>
          <a:xfrm>
            <a:off x="8303359" y="1398608"/>
            <a:ext cx="2187461" cy="546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dirty="0"/>
              <a:t>Εργαλείο </a:t>
            </a:r>
            <a:r>
              <a:rPr lang="en-GB" dirty="0"/>
              <a:t>4</a:t>
            </a:r>
          </a:p>
        </p:txBody>
      </p:sp>
      <p:sp>
        <p:nvSpPr>
          <p:cNvPr id="10" name="CaixaDeTexto 9">
            <a:extLst>
              <a:ext uri="{FF2B5EF4-FFF2-40B4-BE49-F238E27FC236}">
                <a16:creationId xmlns="" xmlns:a16="http://schemas.microsoft.com/office/drawing/2014/main" id="{01902D36-F867-4305-BB27-12E388DA9776}"/>
              </a:ext>
            </a:extLst>
          </p:cNvPr>
          <p:cNvSpPr txBox="1"/>
          <p:nvPr/>
        </p:nvSpPr>
        <p:spPr>
          <a:xfrm>
            <a:off x="2186746" y="1939418"/>
            <a:ext cx="3318704" cy="523220"/>
          </a:xfrm>
          <a:prstGeom prst="rect">
            <a:avLst/>
          </a:prstGeom>
          <a:noFill/>
        </p:spPr>
        <p:txBody>
          <a:bodyPr wrap="square" rtlCol="0">
            <a:spAutoFit/>
          </a:bodyPr>
          <a:lstStyle/>
          <a:p>
            <a:pPr algn="ctr"/>
            <a:r>
              <a:rPr lang="en-GB" sz="2800" b="1" dirty="0">
                <a:solidFill>
                  <a:srgbClr val="002060"/>
                </a:solidFill>
              </a:rPr>
              <a:t>POEME E-Books</a:t>
            </a:r>
          </a:p>
        </p:txBody>
      </p:sp>
      <p:sp>
        <p:nvSpPr>
          <p:cNvPr id="11" name="CaixaDeTexto 10">
            <a:extLst>
              <a:ext uri="{FF2B5EF4-FFF2-40B4-BE49-F238E27FC236}">
                <a16:creationId xmlns="" xmlns:a16="http://schemas.microsoft.com/office/drawing/2014/main" id="{1A65C6D1-2E81-4650-A923-E897DBD24451}"/>
              </a:ext>
            </a:extLst>
          </p:cNvPr>
          <p:cNvSpPr txBox="1"/>
          <p:nvPr/>
        </p:nvSpPr>
        <p:spPr>
          <a:xfrm>
            <a:off x="7257710" y="1868922"/>
            <a:ext cx="4256679" cy="830997"/>
          </a:xfrm>
          <a:prstGeom prst="rect">
            <a:avLst/>
          </a:prstGeom>
          <a:noFill/>
        </p:spPr>
        <p:txBody>
          <a:bodyPr wrap="square" rtlCol="0">
            <a:spAutoFit/>
          </a:bodyPr>
          <a:lstStyle/>
          <a:p>
            <a:pPr algn="ctr"/>
            <a:r>
              <a:rPr lang="el-GR" sz="2400" b="1" dirty="0"/>
              <a:t>Κατευθυντήριες οδηγίες για τις εκθέσεις</a:t>
            </a:r>
            <a:r>
              <a:rPr lang="en-GB" sz="2400" b="1" dirty="0"/>
              <a:t> POEME</a:t>
            </a:r>
          </a:p>
        </p:txBody>
      </p:sp>
      <p:sp>
        <p:nvSpPr>
          <p:cNvPr id="2" name="CaixaDeTexto 1">
            <a:extLst>
              <a:ext uri="{FF2B5EF4-FFF2-40B4-BE49-F238E27FC236}">
                <a16:creationId xmlns="" xmlns:a16="http://schemas.microsoft.com/office/drawing/2014/main" id="{A5FBD7F2-29FB-46D1-89D0-1878D6A6F787}"/>
              </a:ext>
            </a:extLst>
          </p:cNvPr>
          <p:cNvSpPr txBox="1"/>
          <p:nvPr/>
        </p:nvSpPr>
        <p:spPr>
          <a:xfrm>
            <a:off x="873256" y="2283043"/>
            <a:ext cx="5972719" cy="33650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b="1" dirty="0">
                <a:solidFill>
                  <a:srgbClr val="002060"/>
                </a:solidFill>
              </a:rPr>
              <a:t>10 ηλεκτρονικά βιβλία </a:t>
            </a:r>
            <a:r>
              <a:rPr lang="el-GR" dirty="0">
                <a:solidFill>
                  <a:srgbClr val="002060"/>
                </a:solidFill>
              </a:rPr>
              <a:t>βασισμένα σε θέματα της Ευρωπαϊκής Πολιτιστικής Κληρονομιάς.</a:t>
            </a:r>
          </a:p>
          <a:p>
            <a:pPr marL="285750" indent="-285750">
              <a:lnSpc>
                <a:spcPct val="150000"/>
              </a:lnSpc>
              <a:buFont typeface="Arial" panose="020B0604020202020204" pitchFamily="34" charset="0"/>
              <a:buChar char="•"/>
            </a:pPr>
            <a:r>
              <a:rPr lang="el-GR" dirty="0">
                <a:solidFill>
                  <a:srgbClr val="002060"/>
                </a:solidFill>
              </a:rPr>
              <a:t>Κάθε βιβλίο σε </a:t>
            </a:r>
            <a:r>
              <a:rPr lang="el-GR" b="1" dirty="0">
                <a:solidFill>
                  <a:srgbClr val="002060"/>
                </a:solidFill>
              </a:rPr>
              <a:t>τρία γλωσσικά επίπεδα </a:t>
            </a:r>
            <a:r>
              <a:rPr lang="el-GR" dirty="0">
                <a:solidFill>
                  <a:srgbClr val="002060"/>
                </a:solidFill>
              </a:rPr>
              <a:t>(Α1, Α2, Β1).</a:t>
            </a:r>
          </a:p>
          <a:p>
            <a:pPr marL="285750" indent="-285750">
              <a:lnSpc>
                <a:spcPct val="150000"/>
              </a:lnSpc>
              <a:buFont typeface="Arial" panose="020B0604020202020204" pitchFamily="34" charset="0"/>
              <a:buChar char="•"/>
            </a:pPr>
            <a:r>
              <a:rPr lang="el-GR" dirty="0">
                <a:solidFill>
                  <a:srgbClr val="002060"/>
                </a:solidFill>
              </a:rPr>
              <a:t>Ελκυστικά και </a:t>
            </a:r>
            <a:r>
              <a:rPr lang="el-GR" dirty="0" err="1">
                <a:solidFill>
                  <a:srgbClr val="002060"/>
                </a:solidFill>
              </a:rPr>
              <a:t>διαδραστικά</a:t>
            </a:r>
            <a:r>
              <a:rPr lang="el-GR" dirty="0">
                <a:solidFill>
                  <a:srgbClr val="002060"/>
                </a:solidFill>
              </a:rPr>
              <a:t> με </a:t>
            </a:r>
            <a:r>
              <a:rPr lang="el-GR" b="1" dirty="0">
                <a:solidFill>
                  <a:srgbClr val="002060"/>
                </a:solidFill>
              </a:rPr>
              <a:t>φωνητικές περιγραφές </a:t>
            </a:r>
            <a:r>
              <a:rPr lang="el-GR" dirty="0">
                <a:solidFill>
                  <a:srgbClr val="002060"/>
                </a:solidFill>
              </a:rPr>
              <a:t>των ιστοριών και γλωσσάρι.</a:t>
            </a:r>
          </a:p>
          <a:p>
            <a:pPr marL="285750" indent="-285750">
              <a:lnSpc>
                <a:spcPct val="150000"/>
              </a:lnSpc>
              <a:buFont typeface="Arial" panose="020B0604020202020204" pitchFamily="34" charset="0"/>
              <a:buChar char="•"/>
            </a:pPr>
            <a:r>
              <a:rPr lang="el-GR" b="1" dirty="0">
                <a:solidFill>
                  <a:srgbClr val="002060"/>
                </a:solidFill>
              </a:rPr>
              <a:t>Διαδικτυακό σεμινάριο κατάρτισης </a:t>
            </a:r>
            <a:r>
              <a:rPr lang="el-GR" dirty="0">
                <a:solidFill>
                  <a:srgbClr val="002060"/>
                </a:solidFill>
              </a:rPr>
              <a:t>των εκπαιδευτικών για το πώς να χρησιμοποιήσουν ένα λογισμικό για τη δημιουργία ηλεκτρονικών βιβλίων.</a:t>
            </a:r>
            <a:endParaRPr lang="en-GB" dirty="0">
              <a:solidFill>
                <a:srgbClr val="002060"/>
              </a:solidFill>
            </a:endParaRPr>
          </a:p>
        </p:txBody>
      </p:sp>
      <p:sp>
        <p:nvSpPr>
          <p:cNvPr id="12" name="CaixaDeTexto 11">
            <a:extLst>
              <a:ext uri="{FF2B5EF4-FFF2-40B4-BE49-F238E27FC236}">
                <a16:creationId xmlns="" xmlns:a16="http://schemas.microsoft.com/office/drawing/2014/main" id="{339A0098-D5BC-41AD-BDF0-D601318F6B76}"/>
              </a:ext>
            </a:extLst>
          </p:cNvPr>
          <p:cNvSpPr txBox="1"/>
          <p:nvPr/>
        </p:nvSpPr>
        <p:spPr>
          <a:xfrm>
            <a:off x="7328453" y="2600873"/>
            <a:ext cx="4256679" cy="3365024"/>
          </a:xfrm>
          <a:prstGeom prst="rect">
            <a:avLst/>
          </a:prstGeom>
          <a:noFill/>
        </p:spPr>
        <p:txBody>
          <a:bodyPr wrap="square" rtlCol="0">
            <a:spAutoFit/>
          </a:bodyPr>
          <a:lstStyle/>
          <a:p>
            <a:pPr>
              <a:lnSpc>
                <a:spcPct val="150000"/>
              </a:lnSpc>
            </a:pPr>
            <a:r>
              <a:rPr lang="el-GR" dirty="0">
                <a:solidFill>
                  <a:srgbClr val="002060"/>
                </a:solidFill>
                <a:sym typeface="Raleway"/>
              </a:rPr>
              <a:t>Θεωρητικό πλαίσιο για τη δημιουργία εκθέσεων, το οποίο βασίζεται στα προηγούμενα παραδοτέα. Καλεί τους μαθητές, με την καθοδήγηση των εκπαιδευτικών, να συνεργαστούν για την επιμέλεια μιας μικτής έκθεσης σχετικής με την πολιτιστική κληρονομιά, παρουσιάζοντάς τους εργαλεία.</a:t>
            </a:r>
            <a:endParaRPr lang="en-GB" dirty="0"/>
          </a:p>
        </p:txBody>
      </p:sp>
      <p:pic>
        <p:nvPicPr>
          <p:cNvPr id="14" name="Picture 13" descr="A picture containing text&#10;&#10;Description automatically generated">
            <a:extLst>
              <a:ext uri="{FF2B5EF4-FFF2-40B4-BE49-F238E27FC236}">
                <a16:creationId xmlns="" xmlns:a16="http://schemas.microsoft.com/office/drawing/2014/main" id="{C4076EFF-B97C-970E-D77C-E18956510C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422" y="6254268"/>
            <a:ext cx="2878013" cy="596533"/>
          </a:xfrm>
          <a:prstGeom prst="rect">
            <a:avLst/>
          </a:prstGeom>
        </p:spPr>
      </p:pic>
    </p:spTree>
    <p:extLst>
      <p:ext uri="{BB962C8B-B14F-4D97-AF65-F5344CB8AC3E}">
        <p14:creationId xmlns:p14="http://schemas.microsoft.com/office/powerpoint/2010/main" val="382279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tângulo: Cantos Arredondados 3">
            <a:extLst>
              <a:ext uri="{FF2B5EF4-FFF2-40B4-BE49-F238E27FC236}">
                <a16:creationId xmlns="" xmlns:a16="http://schemas.microsoft.com/office/drawing/2014/main" id="{A8C05550-D18B-43F2-8E95-4E4EF46CE85B}"/>
              </a:ext>
            </a:extLst>
          </p:cNvPr>
          <p:cNvSpPr/>
          <p:nvPr/>
        </p:nvSpPr>
        <p:spPr>
          <a:xfrm>
            <a:off x="697424" y="1270861"/>
            <a:ext cx="10797152" cy="4959458"/>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Posição de Conteúdo 2">
            <a:extLst>
              <a:ext uri="{FF2B5EF4-FFF2-40B4-BE49-F238E27FC236}">
                <a16:creationId xmlns="" xmlns:a16="http://schemas.microsoft.com/office/drawing/2014/main" id="{554A2065-40B9-481E-AFCC-E38AA9B3D38A}"/>
              </a:ext>
            </a:extLst>
          </p:cNvPr>
          <p:cNvSpPr>
            <a:spLocks noGrp="1"/>
          </p:cNvSpPr>
          <p:nvPr>
            <p:ph idx="1"/>
          </p:nvPr>
        </p:nvSpPr>
        <p:spPr>
          <a:xfrm>
            <a:off x="5034533" y="1301719"/>
            <a:ext cx="2322613" cy="546514"/>
          </a:xfrm>
        </p:spPr>
        <p:txBody>
          <a:bodyPr/>
          <a:lstStyle/>
          <a:p>
            <a:pPr marL="0" indent="0" algn="ctr">
              <a:buNone/>
            </a:pPr>
            <a:r>
              <a:rPr lang="el-GR" dirty="0">
                <a:solidFill>
                  <a:srgbClr val="002060"/>
                </a:solidFill>
              </a:rPr>
              <a:t>Εργαλείο </a:t>
            </a:r>
            <a:r>
              <a:rPr lang="en-GB" dirty="0">
                <a:solidFill>
                  <a:srgbClr val="002060"/>
                </a:solidFill>
              </a:rPr>
              <a:t>5</a:t>
            </a:r>
          </a:p>
        </p:txBody>
      </p:sp>
      <p:sp>
        <p:nvSpPr>
          <p:cNvPr id="6" name="Retângulo: Cantos Arredondados 5">
            <a:extLst>
              <a:ext uri="{FF2B5EF4-FFF2-40B4-BE49-F238E27FC236}">
                <a16:creationId xmlns="" xmlns:a16="http://schemas.microsoft.com/office/drawing/2014/main" id="{C816ABD5-D3A1-473D-84DB-FC7026794CB2}"/>
              </a:ext>
            </a:extLst>
          </p:cNvPr>
          <p:cNvSpPr/>
          <p:nvPr/>
        </p:nvSpPr>
        <p:spPr>
          <a:xfrm>
            <a:off x="2199859" y="174813"/>
            <a:ext cx="8865705" cy="905736"/>
          </a:xfrm>
          <a:prstGeom prst="roundRect">
            <a:avLst/>
          </a:prstGeom>
          <a:solidFill>
            <a:srgbClr val="DDF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dirty="0">
                <a:solidFill>
                  <a:schemeClr val="tx1"/>
                </a:solidFill>
                <a:latin typeface="Arial" panose="020B0604020202020204" pitchFamily="34" charset="0"/>
                <a:cs typeface="Arial" panose="020B0604020202020204" pitchFamily="34" charset="0"/>
              </a:rPr>
              <a:t>Εργαλεία </a:t>
            </a:r>
            <a:r>
              <a:rPr lang="en-GB" sz="4000" dirty="0">
                <a:solidFill>
                  <a:schemeClr val="accent1">
                    <a:lumMod val="50000"/>
                  </a:schemeClr>
                </a:solidFill>
                <a:latin typeface="+mj-lt"/>
              </a:rPr>
              <a:t>POEME</a:t>
            </a:r>
            <a:endParaRPr lang="en-GB" sz="4000" dirty="0">
              <a:solidFill>
                <a:schemeClr val="accent1">
                  <a:lumMod val="50000"/>
                </a:schemeClr>
              </a:solidFill>
              <a:latin typeface="+mj-lt"/>
              <a:cs typeface="Arial" panose="020B0604020202020204" pitchFamily="34" charset="0"/>
            </a:endParaRPr>
          </a:p>
        </p:txBody>
      </p:sp>
      <p:pic>
        <p:nvPicPr>
          <p:cNvPr id="8" name="Imagem 7">
            <a:extLst>
              <a:ext uri="{FF2B5EF4-FFF2-40B4-BE49-F238E27FC236}">
                <a16:creationId xmlns="" xmlns:a16="http://schemas.microsoft.com/office/drawing/2014/main" id="{FF18D059-5E81-447F-88B3-B30C5D319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29" y="6058431"/>
            <a:ext cx="792370" cy="792370"/>
          </a:xfrm>
          <a:prstGeom prst="rect">
            <a:avLst/>
          </a:prstGeom>
        </p:spPr>
      </p:pic>
      <p:sp>
        <p:nvSpPr>
          <p:cNvPr id="10" name="CaixaDeTexto 9">
            <a:extLst>
              <a:ext uri="{FF2B5EF4-FFF2-40B4-BE49-F238E27FC236}">
                <a16:creationId xmlns="" xmlns:a16="http://schemas.microsoft.com/office/drawing/2014/main" id="{E33F3ECC-8ECA-4C9B-9851-DA32A71A9FC6}"/>
              </a:ext>
            </a:extLst>
          </p:cNvPr>
          <p:cNvSpPr txBox="1"/>
          <p:nvPr/>
        </p:nvSpPr>
        <p:spPr>
          <a:xfrm>
            <a:off x="726577" y="1730854"/>
            <a:ext cx="9986913" cy="523220"/>
          </a:xfrm>
          <a:prstGeom prst="rect">
            <a:avLst/>
          </a:prstGeom>
          <a:noFill/>
        </p:spPr>
        <p:txBody>
          <a:bodyPr wrap="square" rtlCol="0">
            <a:spAutoFit/>
          </a:bodyPr>
          <a:lstStyle/>
          <a:p>
            <a:pPr algn="ctr"/>
            <a:r>
              <a:rPr lang="el-GR" sz="2800" b="1" dirty="0">
                <a:solidFill>
                  <a:srgbClr val="002060"/>
                </a:solidFill>
              </a:rPr>
              <a:t>Πρότυπα-Δείγματα Εκθέσεων Μικτής Μάθησης</a:t>
            </a:r>
            <a:r>
              <a:rPr lang="en-GB" sz="2800" b="1" dirty="0">
                <a:solidFill>
                  <a:srgbClr val="002060"/>
                </a:solidFill>
              </a:rPr>
              <a:t> POEME</a:t>
            </a:r>
          </a:p>
        </p:txBody>
      </p:sp>
      <p:sp>
        <p:nvSpPr>
          <p:cNvPr id="2" name="CaixaDeTexto 1">
            <a:extLst>
              <a:ext uri="{FF2B5EF4-FFF2-40B4-BE49-F238E27FC236}">
                <a16:creationId xmlns="" xmlns:a16="http://schemas.microsoft.com/office/drawing/2014/main" id="{CF3495D9-2CE9-4947-87E5-F81D449E838F}"/>
              </a:ext>
            </a:extLst>
          </p:cNvPr>
          <p:cNvSpPr txBox="1"/>
          <p:nvPr/>
        </p:nvSpPr>
        <p:spPr>
          <a:xfrm>
            <a:off x="988872" y="2125905"/>
            <a:ext cx="6866913" cy="3693319"/>
          </a:xfrm>
          <a:prstGeom prst="rect">
            <a:avLst/>
          </a:prstGeom>
          <a:noFill/>
        </p:spPr>
        <p:txBody>
          <a:bodyPr wrap="square" rtlCol="0">
            <a:spAutoFit/>
          </a:bodyPr>
          <a:lstStyle/>
          <a:p>
            <a:r>
              <a:rPr lang="el-GR" dirty="0"/>
              <a:t>Το εργαλείο αυτό αξιοποιεί τις δεξιότητες που αποκτήθηκαν στα προηγούμενα Εργαλεία. Οι μαθητές θα ενεργήσουν ως επιμελητές, σχεδιάζοντας και δημιουργώντας τις εκθέσεις. </a:t>
            </a:r>
          </a:p>
          <a:p>
            <a:r>
              <a:rPr lang="el-GR" dirty="0"/>
              <a:t>Προκειμένου να γίνει αυτό, κάθε εταίρος θα δημιουργήσει από ένα </a:t>
            </a:r>
            <a:r>
              <a:rPr lang="el-GR" b="1" dirty="0"/>
              <a:t>πρότυπο μιας προσαρμοσμένης ψηφιακής ή/και δια ζώσης έκθεσης</a:t>
            </a:r>
            <a:r>
              <a:rPr lang="el-GR" dirty="0"/>
              <a:t>, ακολουθώντας τις οδηγίες που παρουσιάζονται στο διαδραστικό ηλεκτρονικό εγχειρίδιο (ΕΡΓΑΛΕΙΟ 4). </a:t>
            </a:r>
          </a:p>
          <a:p>
            <a:endParaRPr lang="el-GR" dirty="0"/>
          </a:p>
          <a:p>
            <a:r>
              <a:rPr lang="el-GR" dirty="0"/>
              <a:t>Θα λειτουργούν ως έτοιμα δείγματα (με οδηγίες βήμα-βήμα και σχέδια) για την υλοποίηση μιας ψηφιακής ή δια ζώσης έκθεσης, η οποία θα προβάλλει ένα ευρωπαϊκό πολιτιστικό μνημείο, και θα είναι διαθέσιμα στην  "Ψηφιακή Πινακοθήκη POEME«, στα Αγγλικά, Γαλλικά, Ελληνικά και Πορτογαλικά.</a:t>
            </a:r>
          </a:p>
        </p:txBody>
      </p:sp>
      <p:pic>
        <p:nvPicPr>
          <p:cNvPr id="14" name="Imagem 13">
            <a:extLst>
              <a:ext uri="{FF2B5EF4-FFF2-40B4-BE49-F238E27FC236}">
                <a16:creationId xmlns="" xmlns:a16="http://schemas.microsoft.com/office/drawing/2014/main" id="{1D33C580-6F72-4A77-92F0-296D826706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4111" y="2125905"/>
            <a:ext cx="3638791" cy="3638791"/>
          </a:xfrm>
          <a:prstGeom prst="rect">
            <a:avLst/>
          </a:prstGeom>
        </p:spPr>
      </p:pic>
      <p:sp>
        <p:nvSpPr>
          <p:cNvPr id="15" name="CaixaDeTexto 14">
            <a:extLst>
              <a:ext uri="{FF2B5EF4-FFF2-40B4-BE49-F238E27FC236}">
                <a16:creationId xmlns="" xmlns:a16="http://schemas.microsoft.com/office/drawing/2014/main" id="{7B9D34DE-021D-47E9-98CD-6283CE9120E3}"/>
              </a:ext>
            </a:extLst>
          </p:cNvPr>
          <p:cNvSpPr txBox="1"/>
          <p:nvPr/>
        </p:nvSpPr>
        <p:spPr>
          <a:xfrm>
            <a:off x="9364048" y="5434503"/>
            <a:ext cx="1839080" cy="230832"/>
          </a:xfrm>
          <a:prstGeom prst="rect">
            <a:avLst/>
          </a:prstGeom>
          <a:noFill/>
        </p:spPr>
        <p:txBody>
          <a:bodyPr wrap="square" rtlCol="0">
            <a:spAutoFit/>
          </a:bodyPr>
          <a:lstStyle/>
          <a:p>
            <a:r>
              <a:rPr lang="el-GR" sz="900" dirty="0"/>
              <a:t>Πηγή της εικόνας</a:t>
            </a:r>
            <a:r>
              <a:rPr lang="en-GB" sz="900" dirty="0"/>
              <a:t>: freepik.com</a:t>
            </a:r>
          </a:p>
        </p:txBody>
      </p:sp>
      <p:pic>
        <p:nvPicPr>
          <p:cNvPr id="9" name="Picture 8" descr="A picture containing text&#10;&#10;Description automatically generated">
            <a:extLst>
              <a:ext uri="{FF2B5EF4-FFF2-40B4-BE49-F238E27FC236}">
                <a16:creationId xmlns="" xmlns:a16="http://schemas.microsoft.com/office/drawing/2014/main" id="{E5F5246A-443A-71B1-FD74-666223C08B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5099" y="6266803"/>
            <a:ext cx="2641512" cy="547513"/>
          </a:xfrm>
          <a:prstGeom prst="rect">
            <a:avLst/>
          </a:prstGeom>
        </p:spPr>
      </p:pic>
    </p:spTree>
    <p:extLst>
      <p:ext uri="{BB962C8B-B14F-4D97-AF65-F5344CB8AC3E}">
        <p14:creationId xmlns:p14="http://schemas.microsoft.com/office/powerpoint/2010/main" val="1026321244"/>
      </p:ext>
    </p:extLst>
  </p:cSld>
  <p:clrMapOvr>
    <a:masterClrMapping/>
  </p:clrMapOvr>
</p:sld>
</file>

<file path=ppt/theme/theme1.xml><?xml version="1.0" encoding="utf-8"?>
<a:theme xmlns:a="http://schemas.openxmlformats.org/drawingml/2006/main" name="Tema do Office">
  <a:themeElements>
    <a:clrScheme name="Personalizado 5">
      <a:dk1>
        <a:srgbClr val="00206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2599</TotalTime>
  <Words>2432</Words>
  <Application>Microsoft Office PowerPoint</Application>
  <PresentationFormat>Ευρεία οθόνη</PresentationFormat>
  <Paragraphs>254</Paragraphs>
  <Slides>46</Slides>
  <Notes>46</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46</vt:i4>
      </vt:variant>
    </vt:vector>
  </HeadingPairs>
  <TitlesOfParts>
    <vt:vector size="53" baseType="lpstr">
      <vt:lpstr>Arial</vt:lpstr>
      <vt:lpstr>Calibri</vt:lpstr>
      <vt:lpstr>Raleway</vt:lpstr>
      <vt:lpstr>Segoe UI Symbol</vt:lpstr>
      <vt:lpstr>Times New Roman</vt:lpstr>
      <vt:lpstr>Wingdings</vt:lpstr>
      <vt:lpstr>Tema do Office</vt:lpstr>
      <vt:lpstr>Παρουσίαση του PowerPoint</vt:lpstr>
      <vt:lpstr>Παρουσίαση του PowerPoint</vt:lpstr>
      <vt:lpstr>Τι είναι το POEME;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Δημιουργία E-book  Παιδαγωγικό Μέρος </vt:lpstr>
      <vt:lpstr>Παρουσίαση του PowerPoint</vt:lpstr>
      <vt:lpstr>Παρουσίαση του PowerPoint</vt:lpstr>
      <vt:lpstr>Παρουσίαση του PowerPoint</vt:lpstr>
      <vt:lpstr>Παρουσίαση του PowerPoint</vt:lpstr>
      <vt:lpstr>Δημιουργία E-book  Τεχνικό μέρος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Ας περιηγηθούμε σε ένα  e-book του POEME</vt:lpstr>
      <vt:lpstr>Μερικά από τα e-books</vt:lpstr>
      <vt:lpstr>Ερωτήσεις και ανατροφοδότηση</vt:lpstr>
      <vt:lpstr>Ευχαριστούμε!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Utilizador</dc:creator>
  <cp:lastModifiedBy> Sophia Fourlari</cp:lastModifiedBy>
  <cp:revision>159</cp:revision>
  <dcterms:created xsi:type="dcterms:W3CDTF">2022-08-22T10:39:11Z</dcterms:created>
  <dcterms:modified xsi:type="dcterms:W3CDTF">2023-01-11T08:28:58Z</dcterms:modified>
</cp:coreProperties>
</file>