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9" r:id="rId2"/>
    <p:sldId id="256" r:id="rId3"/>
    <p:sldId id="262" r:id="rId4"/>
    <p:sldId id="269" r:id="rId5"/>
    <p:sldId id="257" r:id="rId6"/>
    <p:sldId id="258" r:id="rId7"/>
    <p:sldId id="259" r:id="rId8"/>
    <p:sldId id="268" r:id="rId9"/>
    <p:sldId id="266" r:id="rId10"/>
    <p:sldId id="267" r:id="rId11"/>
    <p:sldId id="261" r:id="rId12"/>
    <p:sldId id="270" r:id="rId13"/>
    <p:sldId id="272" r:id="rId14"/>
    <p:sldId id="277" r:id="rId15"/>
    <p:sldId id="278" r:id="rId16"/>
    <p:sldId id="271" r:id="rId17"/>
    <p:sldId id="273" r:id="rId18"/>
    <p:sldId id="274" r:id="rId19"/>
    <p:sldId id="294" r:id="rId20"/>
    <p:sldId id="297" r:id="rId21"/>
    <p:sldId id="298" r:id="rId22"/>
    <p:sldId id="299" r:id="rId23"/>
    <p:sldId id="301" r:id="rId24"/>
    <p:sldId id="302" r:id="rId25"/>
    <p:sldId id="303" r:id="rId26"/>
    <p:sldId id="305" r:id="rId27"/>
    <p:sldId id="292" r:id="rId28"/>
    <p:sldId id="265" r:id="rId29"/>
    <p:sldId id="307" r:id="rId30"/>
    <p:sldId id="281" r:id="rId3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3D794-F6B4-4EEE-97D9-A95146088A49}" v="3" dt="2022-09-22T05:44:07.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94660"/>
  </p:normalViewPr>
  <p:slideViewPr>
    <p:cSldViewPr snapToGrid="0">
      <p:cViewPr varScale="1">
        <p:scale>
          <a:sx n="73" d="100"/>
          <a:sy n="73" d="100"/>
        </p:scale>
        <p:origin x="4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B1BA4-E4DE-4607-933B-51E2F5D2A478}"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CBF7AFA7-E5DB-4A34-9192-EE90DA741EC9}">
      <dgm:prSet/>
      <dgm:spPr/>
      <dgm:t>
        <a:bodyPr/>
        <a:lstStyle/>
        <a:p>
          <a:r>
            <a:rPr lang="en-US" b="1" i="0" baseline="0" dirty="0"/>
            <a:t>HEART</a:t>
          </a:r>
          <a:r>
            <a:rPr lang="en-US" b="0" i="0" baseline="0" dirty="0"/>
            <a:t>:</a:t>
          </a:r>
          <a:r>
            <a:rPr lang="el-GR" b="0" i="0" baseline="0" dirty="0"/>
            <a:t> Σκεφτείτε και μοιραστείτε κάτι από την επαγγελματική σας ζωή που σας «γεμίζει», σας δίνει χαρά και ικανοποίηση.</a:t>
          </a:r>
          <a:endParaRPr lang="en-US" dirty="0"/>
        </a:p>
      </dgm:t>
    </dgm:pt>
    <dgm:pt modelId="{4D30D5CF-251D-438D-A2E7-6AA07913A0D9}" type="parTrans" cxnId="{3123E7D7-7801-48E9-96CC-507DEB81D0B6}">
      <dgm:prSet/>
      <dgm:spPr/>
      <dgm:t>
        <a:bodyPr/>
        <a:lstStyle/>
        <a:p>
          <a:endParaRPr lang="en-US"/>
        </a:p>
      </dgm:t>
    </dgm:pt>
    <dgm:pt modelId="{2ED9EE2A-AEAB-4770-A297-AC4099380604}" type="sibTrans" cxnId="{3123E7D7-7801-48E9-96CC-507DEB81D0B6}">
      <dgm:prSet/>
      <dgm:spPr/>
      <dgm:t>
        <a:bodyPr/>
        <a:lstStyle/>
        <a:p>
          <a:endParaRPr lang="en-US"/>
        </a:p>
      </dgm:t>
    </dgm:pt>
    <dgm:pt modelId="{85E632D8-B916-4BE1-A92B-21ECF0A16A5D}">
      <dgm:prSet/>
      <dgm:spPr/>
      <dgm:t>
        <a:bodyPr/>
        <a:lstStyle/>
        <a:p>
          <a:r>
            <a:rPr lang="en-US" b="1" i="0" baseline="0" dirty="0"/>
            <a:t>SPADE</a:t>
          </a:r>
          <a:r>
            <a:rPr lang="en-US" b="0" i="0" baseline="0" dirty="0"/>
            <a:t>:</a:t>
          </a:r>
          <a:r>
            <a:rPr lang="el-GR" b="0" i="0" baseline="0" dirty="0"/>
            <a:t> Σκεφτείτε και μοιραστείτε κάτι το οποίο σας δυσκολεύει ως επαγγελματία.</a:t>
          </a:r>
          <a:endParaRPr lang="en-US" dirty="0"/>
        </a:p>
      </dgm:t>
    </dgm:pt>
    <dgm:pt modelId="{4C27085C-AE4A-4297-8205-9AEBC4031B84}" type="parTrans" cxnId="{5F48C5A1-3EDE-433D-AAC8-0E8F5FC7AA69}">
      <dgm:prSet/>
      <dgm:spPr/>
      <dgm:t>
        <a:bodyPr/>
        <a:lstStyle/>
        <a:p>
          <a:endParaRPr lang="en-US"/>
        </a:p>
      </dgm:t>
    </dgm:pt>
    <dgm:pt modelId="{5860E2CE-3CE3-456C-A04C-AF18B580E2F4}" type="sibTrans" cxnId="{5F48C5A1-3EDE-433D-AAC8-0E8F5FC7AA69}">
      <dgm:prSet/>
      <dgm:spPr/>
      <dgm:t>
        <a:bodyPr/>
        <a:lstStyle/>
        <a:p>
          <a:endParaRPr lang="en-US"/>
        </a:p>
      </dgm:t>
    </dgm:pt>
    <dgm:pt modelId="{860F4760-498F-4C26-B77B-3BCF181F4697}">
      <dgm:prSet/>
      <dgm:spPr/>
      <dgm:t>
        <a:bodyPr/>
        <a:lstStyle/>
        <a:p>
          <a:r>
            <a:rPr lang="en-US" b="1" i="0" baseline="0" dirty="0"/>
            <a:t>DIAMOND</a:t>
          </a:r>
          <a:r>
            <a:rPr lang="en-US" b="0" i="0" baseline="0" dirty="0"/>
            <a:t>:</a:t>
          </a:r>
          <a:r>
            <a:rPr lang="el-GR" b="0" i="0" baseline="0" dirty="0"/>
            <a:t> Σκεφτείτε και μοιραστείτε κάτι  από την επαγγελματική σας ζωή το οποίο θεωρείτε πολύτιμο. </a:t>
          </a:r>
          <a:endParaRPr lang="en-US" dirty="0"/>
        </a:p>
      </dgm:t>
    </dgm:pt>
    <dgm:pt modelId="{B74EBAB0-F5C0-4E94-927E-C7817BC53C00}" type="parTrans" cxnId="{964F8F30-3EDC-4ED7-8335-6E3560F4803C}">
      <dgm:prSet/>
      <dgm:spPr/>
      <dgm:t>
        <a:bodyPr/>
        <a:lstStyle/>
        <a:p>
          <a:endParaRPr lang="en-US"/>
        </a:p>
      </dgm:t>
    </dgm:pt>
    <dgm:pt modelId="{4D03E0B0-6645-4105-83B7-7AC41151A090}" type="sibTrans" cxnId="{964F8F30-3EDC-4ED7-8335-6E3560F4803C}">
      <dgm:prSet/>
      <dgm:spPr/>
      <dgm:t>
        <a:bodyPr/>
        <a:lstStyle/>
        <a:p>
          <a:endParaRPr lang="en-US"/>
        </a:p>
      </dgm:t>
    </dgm:pt>
    <dgm:pt modelId="{0701B9F0-6EB1-4C2E-9BCC-2C01E9381F51}">
      <dgm:prSet/>
      <dgm:spPr/>
      <dgm:t>
        <a:bodyPr/>
        <a:lstStyle/>
        <a:p>
          <a:r>
            <a:rPr lang="en-US" b="1" i="0" baseline="0" dirty="0"/>
            <a:t>CLUB</a:t>
          </a:r>
          <a:r>
            <a:rPr lang="en-US" b="0" i="0" baseline="0" dirty="0"/>
            <a:t>:</a:t>
          </a:r>
          <a:r>
            <a:rPr lang="el-GR" b="0" i="0" baseline="0" dirty="0"/>
            <a:t> Σκεφτείτε και μοιραστείτε κάτι από την επαγγελματική σας ζωή το οποίο νιώθετε ότι χρειάζεται να «καλλιεργήσετε»</a:t>
          </a:r>
          <a:endParaRPr lang="en-US" dirty="0"/>
        </a:p>
      </dgm:t>
    </dgm:pt>
    <dgm:pt modelId="{AEB3AA4B-AA4C-4F77-B166-53BE0BAD08C1}" type="parTrans" cxnId="{8FBC5F54-B778-4860-A42B-CB33808B4B72}">
      <dgm:prSet/>
      <dgm:spPr/>
      <dgm:t>
        <a:bodyPr/>
        <a:lstStyle/>
        <a:p>
          <a:endParaRPr lang="en-US"/>
        </a:p>
      </dgm:t>
    </dgm:pt>
    <dgm:pt modelId="{E022425C-B4F4-43DC-8DCF-BC33A7A46805}" type="sibTrans" cxnId="{8FBC5F54-B778-4860-A42B-CB33808B4B72}">
      <dgm:prSet/>
      <dgm:spPr/>
      <dgm:t>
        <a:bodyPr/>
        <a:lstStyle/>
        <a:p>
          <a:endParaRPr lang="en-US"/>
        </a:p>
      </dgm:t>
    </dgm:pt>
    <dgm:pt modelId="{26EF46F0-5C9C-4290-A945-BADF1011398E}" type="pres">
      <dgm:prSet presAssocID="{57FB1BA4-E4DE-4607-933B-51E2F5D2A478}" presName="vert0" presStyleCnt="0">
        <dgm:presLayoutVars>
          <dgm:dir/>
          <dgm:animOne val="branch"/>
          <dgm:animLvl val="lvl"/>
        </dgm:presLayoutVars>
      </dgm:prSet>
      <dgm:spPr/>
    </dgm:pt>
    <dgm:pt modelId="{F3F7D5B5-9B6B-48C0-93D8-46B84772C33B}" type="pres">
      <dgm:prSet presAssocID="{CBF7AFA7-E5DB-4A34-9192-EE90DA741EC9}" presName="thickLine" presStyleLbl="alignNode1" presStyleIdx="0" presStyleCnt="4"/>
      <dgm:spPr/>
    </dgm:pt>
    <dgm:pt modelId="{02ADEBC4-0F97-446D-84AF-89C0753BABF2}" type="pres">
      <dgm:prSet presAssocID="{CBF7AFA7-E5DB-4A34-9192-EE90DA741EC9}" presName="horz1" presStyleCnt="0"/>
      <dgm:spPr/>
    </dgm:pt>
    <dgm:pt modelId="{5E47BFAF-77BA-4D7E-8F04-19CED32B65E4}" type="pres">
      <dgm:prSet presAssocID="{CBF7AFA7-E5DB-4A34-9192-EE90DA741EC9}" presName="tx1" presStyleLbl="revTx" presStyleIdx="0" presStyleCnt="4"/>
      <dgm:spPr/>
    </dgm:pt>
    <dgm:pt modelId="{09CD636C-9CCA-46EE-8004-DA0A57A8CB52}" type="pres">
      <dgm:prSet presAssocID="{CBF7AFA7-E5DB-4A34-9192-EE90DA741EC9}" presName="vert1" presStyleCnt="0"/>
      <dgm:spPr/>
    </dgm:pt>
    <dgm:pt modelId="{7FD314CE-0B65-4EEF-8A2A-25C7D10F26E7}" type="pres">
      <dgm:prSet presAssocID="{85E632D8-B916-4BE1-A92B-21ECF0A16A5D}" presName="thickLine" presStyleLbl="alignNode1" presStyleIdx="1" presStyleCnt="4"/>
      <dgm:spPr/>
    </dgm:pt>
    <dgm:pt modelId="{EF62DBA1-8881-4E76-A12A-6AAE9B79947F}" type="pres">
      <dgm:prSet presAssocID="{85E632D8-B916-4BE1-A92B-21ECF0A16A5D}" presName="horz1" presStyleCnt="0"/>
      <dgm:spPr/>
    </dgm:pt>
    <dgm:pt modelId="{2629984A-ECA4-41DD-A15E-622F192DD75E}" type="pres">
      <dgm:prSet presAssocID="{85E632D8-B916-4BE1-A92B-21ECF0A16A5D}" presName="tx1" presStyleLbl="revTx" presStyleIdx="1" presStyleCnt="4"/>
      <dgm:spPr/>
    </dgm:pt>
    <dgm:pt modelId="{C0B997B3-0B11-4C03-B081-3575101A9642}" type="pres">
      <dgm:prSet presAssocID="{85E632D8-B916-4BE1-A92B-21ECF0A16A5D}" presName="vert1" presStyleCnt="0"/>
      <dgm:spPr/>
    </dgm:pt>
    <dgm:pt modelId="{C5F98D71-05D1-462B-95BC-6F35BC56EDC4}" type="pres">
      <dgm:prSet presAssocID="{860F4760-498F-4C26-B77B-3BCF181F4697}" presName="thickLine" presStyleLbl="alignNode1" presStyleIdx="2" presStyleCnt="4"/>
      <dgm:spPr/>
    </dgm:pt>
    <dgm:pt modelId="{F83203BF-481E-4547-8697-5C0F55D276D6}" type="pres">
      <dgm:prSet presAssocID="{860F4760-498F-4C26-B77B-3BCF181F4697}" presName="horz1" presStyleCnt="0"/>
      <dgm:spPr/>
    </dgm:pt>
    <dgm:pt modelId="{2D20F2A7-3AD3-4840-BB44-E5AE70D4FC0A}" type="pres">
      <dgm:prSet presAssocID="{860F4760-498F-4C26-B77B-3BCF181F4697}" presName="tx1" presStyleLbl="revTx" presStyleIdx="2" presStyleCnt="4"/>
      <dgm:spPr/>
    </dgm:pt>
    <dgm:pt modelId="{938532F9-7AFC-4CB1-9523-FD3DFD2F9BA1}" type="pres">
      <dgm:prSet presAssocID="{860F4760-498F-4C26-B77B-3BCF181F4697}" presName="vert1" presStyleCnt="0"/>
      <dgm:spPr/>
    </dgm:pt>
    <dgm:pt modelId="{3DEBFCFD-9E36-4690-AE44-84FC9D5AFD24}" type="pres">
      <dgm:prSet presAssocID="{0701B9F0-6EB1-4C2E-9BCC-2C01E9381F51}" presName="thickLine" presStyleLbl="alignNode1" presStyleIdx="3" presStyleCnt="4"/>
      <dgm:spPr/>
    </dgm:pt>
    <dgm:pt modelId="{4F31D6A8-00C2-4811-8BEE-78C381D5F016}" type="pres">
      <dgm:prSet presAssocID="{0701B9F0-6EB1-4C2E-9BCC-2C01E9381F51}" presName="horz1" presStyleCnt="0"/>
      <dgm:spPr/>
    </dgm:pt>
    <dgm:pt modelId="{14791CE9-A824-45CC-960D-267C159647E1}" type="pres">
      <dgm:prSet presAssocID="{0701B9F0-6EB1-4C2E-9BCC-2C01E9381F51}" presName="tx1" presStyleLbl="revTx" presStyleIdx="3" presStyleCnt="4"/>
      <dgm:spPr/>
    </dgm:pt>
    <dgm:pt modelId="{8ADD10DB-B1F7-4CBA-B0A0-4289FE7AEE0E}" type="pres">
      <dgm:prSet presAssocID="{0701B9F0-6EB1-4C2E-9BCC-2C01E9381F51}" presName="vert1" presStyleCnt="0"/>
      <dgm:spPr/>
    </dgm:pt>
  </dgm:ptLst>
  <dgm:cxnLst>
    <dgm:cxn modelId="{D4485417-9824-4B2E-8CD2-7C55572210A5}" type="presOf" srcId="{57FB1BA4-E4DE-4607-933B-51E2F5D2A478}" destId="{26EF46F0-5C9C-4290-A945-BADF1011398E}" srcOrd="0" destOrd="0" presId="urn:microsoft.com/office/officeart/2008/layout/LinedList"/>
    <dgm:cxn modelId="{5BA50F1D-D1A4-4C01-B104-F550EC1A097D}" type="presOf" srcId="{85E632D8-B916-4BE1-A92B-21ECF0A16A5D}" destId="{2629984A-ECA4-41DD-A15E-622F192DD75E}" srcOrd="0" destOrd="0" presId="urn:microsoft.com/office/officeart/2008/layout/LinedList"/>
    <dgm:cxn modelId="{964F8F30-3EDC-4ED7-8335-6E3560F4803C}" srcId="{57FB1BA4-E4DE-4607-933B-51E2F5D2A478}" destId="{860F4760-498F-4C26-B77B-3BCF181F4697}" srcOrd="2" destOrd="0" parTransId="{B74EBAB0-F5C0-4E94-927E-C7817BC53C00}" sibTransId="{4D03E0B0-6645-4105-83B7-7AC41151A090}"/>
    <dgm:cxn modelId="{DDA5FA6F-52DD-4F49-BF0A-84A5C303E167}" type="presOf" srcId="{CBF7AFA7-E5DB-4A34-9192-EE90DA741EC9}" destId="{5E47BFAF-77BA-4D7E-8F04-19CED32B65E4}" srcOrd="0" destOrd="0" presId="urn:microsoft.com/office/officeart/2008/layout/LinedList"/>
    <dgm:cxn modelId="{8FBC5F54-B778-4860-A42B-CB33808B4B72}" srcId="{57FB1BA4-E4DE-4607-933B-51E2F5D2A478}" destId="{0701B9F0-6EB1-4C2E-9BCC-2C01E9381F51}" srcOrd="3" destOrd="0" parTransId="{AEB3AA4B-AA4C-4F77-B166-53BE0BAD08C1}" sibTransId="{E022425C-B4F4-43DC-8DCF-BC33A7A46805}"/>
    <dgm:cxn modelId="{5F48C5A1-3EDE-433D-AAC8-0E8F5FC7AA69}" srcId="{57FB1BA4-E4DE-4607-933B-51E2F5D2A478}" destId="{85E632D8-B916-4BE1-A92B-21ECF0A16A5D}" srcOrd="1" destOrd="0" parTransId="{4C27085C-AE4A-4297-8205-9AEBC4031B84}" sibTransId="{5860E2CE-3CE3-456C-A04C-AF18B580E2F4}"/>
    <dgm:cxn modelId="{C32E7FA7-A936-43E3-B857-7EE132A60B83}" type="presOf" srcId="{860F4760-498F-4C26-B77B-3BCF181F4697}" destId="{2D20F2A7-3AD3-4840-BB44-E5AE70D4FC0A}" srcOrd="0" destOrd="0" presId="urn:microsoft.com/office/officeart/2008/layout/LinedList"/>
    <dgm:cxn modelId="{3123E7D7-7801-48E9-96CC-507DEB81D0B6}" srcId="{57FB1BA4-E4DE-4607-933B-51E2F5D2A478}" destId="{CBF7AFA7-E5DB-4A34-9192-EE90DA741EC9}" srcOrd="0" destOrd="0" parTransId="{4D30D5CF-251D-438D-A2E7-6AA07913A0D9}" sibTransId="{2ED9EE2A-AEAB-4770-A297-AC4099380604}"/>
    <dgm:cxn modelId="{658BC6E7-06F7-477D-A829-52D5810FACE0}" type="presOf" srcId="{0701B9F0-6EB1-4C2E-9BCC-2C01E9381F51}" destId="{14791CE9-A824-45CC-960D-267C159647E1}" srcOrd="0" destOrd="0" presId="urn:microsoft.com/office/officeart/2008/layout/LinedList"/>
    <dgm:cxn modelId="{C84EA543-FB6D-4977-99FF-F6BB2799545F}" type="presParOf" srcId="{26EF46F0-5C9C-4290-A945-BADF1011398E}" destId="{F3F7D5B5-9B6B-48C0-93D8-46B84772C33B}" srcOrd="0" destOrd="0" presId="urn:microsoft.com/office/officeart/2008/layout/LinedList"/>
    <dgm:cxn modelId="{D7521D99-1931-464E-AD41-7B320C736044}" type="presParOf" srcId="{26EF46F0-5C9C-4290-A945-BADF1011398E}" destId="{02ADEBC4-0F97-446D-84AF-89C0753BABF2}" srcOrd="1" destOrd="0" presId="urn:microsoft.com/office/officeart/2008/layout/LinedList"/>
    <dgm:cxn modelId="{92C5E1AA-EF63-44EE-94BF-A3F60EE9F7BB}" type="presParOf" srcId="{02ADEBC4-0F97-446D-84AF-89C0753BABF2}" destId="{5E47BFAF-77BA-4D7E-8F04-19CED32B65E4}" srcOrd="0" destOrd="0" presId="urn:microsoft.com/office/officeart/2008/layout/LinedList"/>
    <dgm:cxn modelId="{AE31CF9F-89D9-4BD2-B542-8D8B07CFB2C0}" type="presParOf" srcId="{02ADEBC4-0F97-446D-84AF-89C0753BABF2}" destId="{09CD636C-9CCA-46EE-8004-DA0A57A8CB52}" srcOrd="1" destOrd="0" presId="urn:microsoft.com/office/officeart/2008/layout/LinedList"/>
    <dgm:cxn modelId="{4EA16099-223D-4521-A6C7-FC4086A55DB1}" type="presParOf" srcId="{26EF46F0-5C9C-4290-A945-BADF1011398E}" destId="{7FD314CE-0B65-4EEF-8A2A-25C7D10F26E7}" srcOrd="2" destOrd="0" presId="urn:microsoft.com/office/officeart/2008/layout/LinedList"/>
    <dgm:cxn modelId="{F45F0728-896C-49BF-A7ED-C41CCDE82FAA}" type="presParOf" srcId="{26EF46F0-5C9C-4290-A945-BADF1011398E}" destId="{EF62DBA1-8881-4E76-A12A-6AAE9B79947F}" srcOrd="3" destOrd="0" presId="urn:microsoft.com/office/officeart/2008/layout/LinedList"/>
    <dgm:cxn modelId="{22FAA275-68B3-4D4F-A72B-455148E09C2E}" type="presParOf" srcId="{EF62DBA1-8881-4E76-A12A-6AAE9B79947F}" destId="{2629984A-ECA4-41DD-A15E-622F192DD75E}" srcOrd="0" destOrd="0" presId="urn:microsoft.com/office/officeart/2008/layout/LinedList"/>
    <dgm:cxn modelId="{410FD717-A643-4707-AFC2-88CF8C6A7039}" type="presParOf" srcId="{EF62DBA1-8881-4E76-A12A-6AAE9B79947F}" destId="{C0B997B3-0B11-4C03-B081-3575101A9642}" srcOrd="1" destOrd="0" presId="urn:microsoft.com/office/officeart/2008/layout/LinedList"/>
    <dgm:cxn modelId="{8769DD8A-EF81-4044-8802-0293F74B0888}" type="presParOf" srcId="{26EF46F0-5C9C-4290-A945-BADF1011398E}" destId="{C5F98D71-05D1-462B-95BC-6F35BC56EDC4}" srcOrd="4" destOrd="0" presId="urn:microsoft.com/office/officeart/2008/layout/LinedList"/>
    <dgm:cxn modelId="{FFE5BEFA-315B-4268-8447-5DD87C95686C}" type="presParOf" srcId="{26EF46F0-5C9C-4290-A945-BADF1011398E}" destId="{F83203BF-481E-4547-8697-5C0F55D276D6}" srcOrd="5" destOrd="0" presId="urn:microsoft.com/office/officeart/2008/layout/LinedList"/>
    <dgm:cxn modelId="{5DA8F02A-FA5C-4233-A36D-05F6D3FED71E}" type="presParOf" srcId="{F83203BF-481E-4547-8697-5C0F55D276D6}" destId="{2D20F2A7-3AD3-4840-BB44-E5AE70D4FC0A}" srcOrd="0" destOrd="0" presId="urn:microsoft.com/office/officeart/2008/layout/LinedList"/>
    <dgm:cxn modelId="{8F66A8AE-69AA-4612-8319-173FE314EC8F}" type="presParOf" srcId="{F83203BF-481E-4547-8697-5C0F55D276D6}" destId="{938532F9-7AFC-4CB1-9523-FD3DFD2F9BA1}" srcOrd="1" destOrd="0" presId="urn:microsoft.com/office/officeart/2008/layout/LinedList"/>
    <dgm:cxn modelId="{FBBE80DA-BF6A-46D6-B4B8-6211EEFBFF9F}" type="presParOf" srcId="{26EF46F0-5C9C-4290-A945-BADF1011398E}" destId="{3DEBFCFD-9E36-4690-AE44-84FC9D5AFD24}" srcOrd="6" destOrd="0" presId="urn:microsoft.com/office/officeart/2008/layout/LinedList"/>
    <dgm:cxn modelId="{A1B38275-5B31-4C4A-AD18-2FB838C181D8}" type="presParOf" srcId="{26EF46F0-5C9C-4290-A945-BADF1011398E}" destId="{4F31D6A8-00C2-4811-8BEE-78C381D5F016}" srcOrd="7" destOrd="0" presId="urn:microsoft.com/office/officeart/2008/layout/LinedList"/>
    <dgm:cxn modelId="{832570BB-1DF2-4758-AD0E-6F0CB6109342}" type="presParOf" srcId="{4F31D6A8-00C2-4811-8BEE-78C381D5F016}" destId="{14791CE9-A824-45CC-960D-267C159647E1}" srcOrd="0" destOrd="0" presId="urn:microsoft.com/office/officeart/2008/layout/LinedList"/>
    <dgm:cxn modelId="{489FEDBB-A1BA-4C79-8347-B1E1B921805A}" type="presParOf" srcId="{4F31D6A8-00C2-4811-8BEE-78C381D5F016}" destId="{8ADD10DB-B1F7-4CBA-B0A0-4289FE7AEE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7D5B5-9B6B-48C0-93D8-46B84772C33B}">
      <dsp:nvSpPr>
        <dsp:cNvPr id="0" name=""/>
        <dsp:cNvSpPr/>
      </dsp:nvSpPr>
      <dsp:spPr>
        <a:xfrm>
          <a:off x="0" y="0"/>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E47BFAF-77BA-4D7E-8F04-19CED32B65E4}">
      <dsp:nvSpPr>
        <dsp:cNvPr id="0" name=""/>
        <dsp:cNvSpPr/>
      </dsp:nvSpPr>
      <dsp:spPr>
        <a:xfrm>
          <a:off x="0" y="0"/>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dirty="0"/>
            <a:t>HEART</a:t>
          </a:r>
          <a:r>
            <a:rPr lang="en-US" sz="2100" b="0" i="0" kern="1200" baseline="0" dirty="0"/>
            <a:t>:</a:t>
          </a:r>
          <a:r>
            <a:rPr lang="el-GR" sz="2100" b="0" i="0" kern="1200" baseline="0" dirty="0"/>
            <a:t> Σκεφτείτε και μοιραστείτε κάτι από την επαγγελματική σας ζωή που σας «γεμίζει», σας δίνει χαρά και ικανοποίηση.</a:t>
          </a:r>
          <a:endParaRPr lang="en-US" sz="2100" kern="1200" dirty="0"/>
        </a:p>
      </dsp:txBody>
      <dsp:txXfrm>
        <a:off x="0" y="0"/>
        <a:ext cx="6713552" cy="1029793"/>
      </dsp:txXfrm>
    </dsp:sp>
    <dsp:sp modelId="{7FD314CE-0B65-4EEF-8A2A-25C7D10F26E7}">
      <dsp:nvSpPr>
        <dsp:cNvPr id="0" name=""/>
        <dsp:cNvSpPr/>
      </dsp:nvSpPr>
      <dsp:spPr>
        <a:xfrm>
          <a:off x="0" y="1029792"/>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29984A-ECA4-41DD-A15E-622F192DD75E}">
      <dsp:nvSpPr>
        <dsp:cNvPr id="0" name=""/>
        <dsp:cNvSpPr/>
      </dsp:nvSpPr>
      <dsp:spPr>
        <a:xfrm>
          <a:off x="0" y="1029793"/>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dirty="0"/>
            <a:t>SPADE</a:t>
          </a:r>
          <a:r>
            <a:rPr lang="en-US" sz="2100" b="0" i="0" kern="1200" baseline="0" dirty="0"/>
            <a:t>:</a:t>
          </a:r>
          <a:r>
            <a:rPr lang="el-GR" sz="2100" b="0" i="0" kern="1200" baseline="0" dirty="0"/>
            <a:t> Σκεφτείτε και μοιραστείτε κάτι το οποίο σας δυσκολεύει ως επαγγελματία.</a:t>
          </a:r>
          <a:endParaRPr lang="en-US" sz="2100" kern="1200" dirty="0"/>
        </a:p>
      </dsp:txBody>
      <dsp:txXfrm>
        <a:off x="0" y="1029793"/>
        <a:ext cx="6713552" cy="1029793"/>
      </dsp:txXfrm>
    </dsp:sp>
    <dsp:sp modelId="{C5F98D71-05D1-462B-95BC-6F35BC56EDC4}">
      <dsp:nvSpPr>
        <dsp:cNvPr id="0" name=""/>
        <dsp:cNvSpPr/>
      </dsp:nvSpPr>
      <dsp:spPr>
        <a:xfrm>
          <a:off x="0" y="2059585"/>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D20F2A7-3AD3-4840-BB44-E5AE70D4FC0A}">
      <dsp:nvSpPr>
        <dsp:cNvPr id="0" name=""/>
        <dsp:cNvSpPr/>
      </dsp:nvSpPr>
      <dsp:spPr>
        <a:xfrm>
          <a:off x="0" y="2059586"/>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dirty="0"/>
            <a:t>DIAMOND</a:t>
          </a:r>
          <a:r>
            <a:rPr lang="en-US" sz="2100" b="0" i="0" kern="1200" baseline="0" dirty="0"/>
            <a:t>:</a:t>
          </a:r>
          <a:r>
            <a:rPr lang="el-GR" sz="2100" b="0" i="0" kern="1200" baseline="0" dirty="0"/>
            <a:t> Σκεφτείτε και μοιραστείτε κάτι  από την επαγγελματική σας ζωή το οποίο θεωρείτε πολύτιμο. </a:t>
          </a:r>
          <a:endParaRPr lang="en-US" sz="2100" kern="1200" dirty="0"/>
        </a:p>
      </dsp:txBody>
      <dsp:txXfrm>
        <a:off x="0" y="2059586"/>
        <a:ext cx="6713552" cy="1029793"/>
      </dsp:txXfrm>
    </dsp:sp>
    <dsp:sp modelId="{3DEBFCFD-9E36-4690-AE44-84FC9D5AFD24}">
      <dsp:nvSpPr>
        <dsp:cNvPr id="0" name=""/>
        <dsp:cNvSpPr/>
      </dsp:nvSpPr>
      <dsp:spPr>
        <a:xfrm>
          <a:off x="0" y="3089378"/>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791CE9-A824-45CC-960D-267C159647E1}">
      <dsp:nvSpPr>
        <dsp:cNvPr id="0" name=""/>
        <dsp:cNvSpPr/>
      </dsp:nvSpPr>
      <dsp:spPr>
        <a:xfrm>
          <a:off x="0" y="3089379"/>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dirty="0"/>
            <a:t>CLUB</a:t>
          </a:r>
          <a:r>
            <a:rPr lang="en-US" sz="2100" b="0" i="0" kern="1200" baseline="0" dirty="0"/>
            <a:t>:</a:t>
          </a:r>
          <a:r>
            <a:rPr lang="el-GR" sz="2100" b="0" i="0" kern="1200" baseline="0" dirty="0"/>
            <a:t> Σκεφτείτε και μοιραστείτε κάτι από την επαγγελματική σας ζωή το οποίο νιώθετε ότι χρειάζεται να «καλλιεργήσετε»</a:t>
          </a:r>
          <a:endParaRPr lang="en-US" sz="2100" kern="1200" dirty="0"/>
        </a:p>
      </dsp:txBody>
      <dsp:txXfrm>
        <a:off x="0" y="3089379"/>
        <a:ext cx="6713552" cy="10297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26522-C88E-4135-B174-93AD8C57822C}" type="datetimeFigureOut">
              <a:rPr lang="el-GR" smtClean="0"/>
              <a:t>25/10/2022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695A9-3F92-4843-ADEA-2AF8543B894C}" type="slidenum">
              <a:rPr lang="el-GR" smtClean="0"/>
              <a:t>‹#›</a:t>
            </a:fld>
            <a:endParaRPr lang="el-GR"/>
          </a:p>
        </p:txBody>
      </p:sp>
    </p:spTree>
    <p:extLst>
      <p:ext uri="{BB962C8B-B14F-4D97-AF65-F5344CB8AC3E}">
        <p14:creationId xmlns:p14="http://schemas.microsoft.com/office/powerpoint/2010/main" val="66498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hr-HR" dirty="0"/>
              <a:t>The dashboard</a:t>
            </a:r>
          </a:p>
          <a:p>
            <a:pPr marL="228600" indent="-228600">
              <a:buAutoNum type="arabicPeriod"/>
            </a:pPr>
            <a:r>
              <a:rPr lang="hr-HR" dirty="0"/>
              <a:t>Click on create new library</a:t>
            </a:r>
          </a:p>
          <a:p>
            <a:pPr marL="228600" indent="-228600">
              <a:buAutoNum type="arabicPeriod"/>
            </a:pPr>
            <a:r>
              <a:rPr lang="hr-HR" dirty="0"/>
              <a:t>Add name</a:t>
            </a:r>
          </a:p>
          <a:p>
            <a:pPr marL="228600" indent="-228600">
              <a:buAutoNum type="arabicPeriod"/>
            </a:pPr>
            <a:r>
              <a:rPr lang="hr-HR" dirty="0"/>
              <a:t>Click on „create”</a:t>
            </a:r>
          </a:p>
          <a:p>
            <a:pPr marL="228600" indent="-228600">
              <a:buAutoNum type="arabicPeriod"/>
            </a:pPr>
            <a:r>
              <a:rPr lang="hr-HR" dirty="0"/>
              <a:t>Library appears on the dashboard</a:t>
            </a:r>
          </a:p>
          <a:p>
            <a:pPr marL="228600" indent="-228600">
              <a:buAutoNum type="arabicPeriod"/>
            </a:pPr>
            <a:endParaRPr lang="hr-HR" dirty="0"/>
          </a:p>
          <a:p>
            <a:pPr marL="228600" indent="-228600">
              <a:buAutoNum type="arabicPeriod"/>
            </a:pPr>
            <a:r>
              <a:rPr lang="hr-HR" dirty="0"/>
              <a:t>You can invite others to join you in your library and create their books </a:t>
            </a:r>
          </a:p>
          <a:p>
            <a:pPr marL="228600" indent="-228600">
              <a:buAutoNum type="arabicPeriod"/>
            </a:pPr>
            <a:r>
              <a:rPr lang="hr-HR" dirty="0"/>
              <a:t>You can only have one library – but you can create 40 books in that one library</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20</a:t>
            </a:fld>
            <a:endParaRPr lang="en-BE"/>
          </a:p>
        </p:txBody>
      </p:sp>
    </p:spTree>
    <p:extLst>
      <p:ext uri="{BB962C8B-B14F-4D97-AF65-F5344CB8AC3E}">
        <p14:creationId xmlns:p14="http://schemas.microsoft.com/office/powerpoint/2010/main" val="71589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 create a cover page you can add shapes, images, or just simple text by clicking on the + sign in the right corner</a:t>
            </a:r>
          </a:p>
          <a:p>
            <a:r>
              <a:rPr lang="hr-HR" dirty="0"/>
              <a:t>When you choose a shape, for example, and you want to change the color of it/change the font of the text– you will have to click on the little i in the corner</a:t>
            </a:r>
          </a:p>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22</a:t>
            </a:fld>
            <a:endParaRPr lang="en-BE"/>
          </a:p>
        </p:txBody>
      </p:sp>
    </p:spTree>
    <p:extLst>
      <p:ext uri="{BB962C8B-B14F-4D97-AF65-F5344CB8AC3E}">
        <p14:creationId xmlns:p14="http://schemas.microsoft.com/office/powerpoint/2010/main" val="747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Once you are done with the cover page, simply click on the right arrow to move on the next page</a:t>
            </a:r>
          </a:p>
          <a:p>
            <a:r>
              <a:rPr lang="hr-HR" dirty="0"/>
              <a:t>Then, the new page will appear on the screen and you can edit it as you wish</a:t>
            </a:r>
          </a:p>
          <a:p>
            <a:r>
              <a:rPr lang="hr-HR" dirty="0"/>
              <a:t>You can also add the sound – the recording of your voice, for example, to the ebook</a:t>
            </a:r>
          </a:p>
          <a:p>
            <a:r>
              <a:rPr lang="hr-HR" dirty="0"/>
              <a:t>Add as many pages as you need, and decorate them as you want</a:t>
            </a:r>
          </a:p>
          <a:p>
            <a:endParaRPr lang="hr-HR" dirty="0"/>
          </a:p>
        </p:txBody>
      </p:sp>
      <p:sp>
        <p:nvSpPr>
          <p:cNvPr id="4" name="Slide Number Placeholder 3"/>
          <p:cNvSpPr>
            <a:spLocks noGrp="1"/>
          </p:cNvSpPr>
          <p:nvPr>
            <p:ph type="sldNum" sz="quarter" idx="5"/>
          </p:nvPr>
        </p:nvSpPr>
        <p:spPr/>
        <p:txBody>
          <a:bodyPr/>
          <a:lstStyle/>
          <a:p>
            <a:fld id="{C4054588-56DC-44AE-B5E3-343278A6FF97}" type="slidenum">
              <a:rPr lang="en-BE" smtClean="0"/>
              <a:t>23</a:t>
            </a:fld>
            <a:endParaRPr lang="en-BE"/>
          </a:p>
        </p:txBody>
      </p:sp>
    </p:spTree>
    <p:extLst>
      <p:ext uri="{BB962C8B-B14F-4D97-AF65-F5344CB8AC3E}">
        <p14:creationId xmlns:p14="http://schemas.microsoft.com/office/powerpoint/2010/main" val="101983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 see all the pages click on „pages”</a:t>
            </a:r>
          </a:p>
          <a:p>
            <a:r>
              <a:rPr lang="hr-HR" dirty="0"/>
              <a:t>Here you can see all the pages, change the order, delete the pages or copy them</a:t>
            </a:r>
          </a:p>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24</a:t>
            </a:fld>
            <a:endParaRPr lang="en-BE"/>
          </a:p>
        </p:txBody>
      </p:sp>
    </p:spTree>
    <p:extLst>
      <p:ext uri="{BB962C8B-B14F-4D97-AF65-F5344CB8AC3E}">
        <p14:creationId xmlns:p14="http://schemas.microsoft.com/office/powerpoint/2010/main" val="183939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a:t>
            </a:r>
            <a:r>
              <a:rPr lang="hr-HR" dirty="0"/>
              <a:t>download your file by clicking on „Download as ebook” and</a:t>
            </a:r>
            <a:r>
              <a:rPr lang="en-US" dirty="0"/>
              <a:t>, it is automatically saved in the </a:t>
            </a:r>
            <a:r>
              <a:rPr lang="en-US" dirty="0" err="1"/>
              <a:t>ePub</a:t>
            </a:r>
            <a:r>
              <a:rPr lang="en-US" dirty="0"/>
              <a:t> format. </a:t>
            </a:r>
          </a:p>
          <a:p>
            <a:r>
              <a:rPr lang="en-US" dirty="0"/>
              <a:t>You can open your </a:t>
            </a:r>
            <a:r>
              <a:rPr lang="en-US" dirty="0" err="1"/>
              <a:t>ePub</a:t>
            </a:r>
            <a:r>
              <a:rPr lang="en-US" dirty="0"/>
              <a:t> with a reading application (eBook Reader, Apple Books for example).</a:t>
            </a:r>
            <a:endParaRPr lang="hr-HR" dirty="0"/>
          </a:p>
          <a:p>
            <a:r>
              <a:rPr lang="hr-HR" dirty="0"/>
              <a:t>You can also publish it online – on the book creator, or just simply use it and read it as it is by clicking on the „play” button</a:t>
            </a:r>
            <a:endParaRPr lang="en-US" dirty="0"/>
          </a:p>
          <a:p>
            <a:r>
              <a:rPr lang="hr-HR" dirty="0"/>
              <a:t>If you decide to play the book, you can also choose the „read to me” option for read aloud, even if you didn’t record your voice previously</a:t>
            </a:r>
          </a:p>
          <a:p>
            <a:endParaRPr lang="hr-HR" dirty="0"/>
          </a:p>
          <a:p>
            <a:r>
              <a:rPr lang="hr-HR" dirty="0"/>
              <a:t>And, that’s it, enjoy your ebook!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25</a:t>
            </a:fld>
            <a:endParaRPr lang="en-BE"/>
          </a:p>
        </p:txBody>
      </p:sp>
    </p:spTree>
    <p:extLst>
      <p:ext uri="{BB962C8B-B14F-4D97-AF65-F5344CB8AC3E}">
        <p14:creationId xmlns:p14="http://schemas.microsoft.com/office/powerpoint/2010/main" val="348811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a:t>
            </a:r>
            <a:r>
              <a:rPr lang="hr-HR" dirty="0"/>
              <a:t>download your file by clicking on „Download as ebook” and</a:t>
            </a:r>
            <a:r>
              <a:rPr lang="en-US" dirty="0"/>
              <a:t>, it is automatically saved in the </a:t>
            </a:r>
            <a:r>
              <a:rPr lang="en-US" dirty="0" err="1"/>
              <a:t>ePub</a:t>
            </a:r>
            <a:r>
              <a:rPr lang="en-US" dirty="0"/>
              <a:t> format. </a:t>
            </a:r>
          </a:p>
          <a:p>
            <a:r>
              <a:rPr lang="en-US" dirty="0"/>
              <a:t>You can open your </a:t>
            </a:r>
            <a:r>
              <a:rPr lang="en-US" dirty="0" err="1"/>
              <a:t>ePub</a:t>
            </a:r>
            <a:r>
              <a:rPr lang="en-US" dirty="0"/>
              <a:t> with a reading application (eBook Reader, Apple Books for example).</a:t>
            </a:r>
            <a:endParaRPr lang="hr-HR" dirty="0"/>
          </a:p>
          <a:p>
            <a:r>
              <a:rPr lang="hr-HR" dirty="0"/>
              <a:t>You can also publish it online – on the book creator, or just simply use it and read it as it is by clicking on the „play” button</a:t>
            </a:r>
            <a:endParaRPr lang="en-US" dirty="0"/>
          </a:p>
          <a:p>
            <a:r>
              <a:rPr lang="hr-HR" dirty="0"/>
              <a:t>If you decide to play the book, you can also choose the „read to me” option for read aloud, even if you didn’t record your voice previously</a:t>
            </a:r>
          </a:p>
          <a:p>
            <a:endParaRPr lang="hr-HR" dirty="0"/>
          </a:p>
          <a:p>
            <a:r>
              <a:rPr lang="hr-HR" dirty="0"/>
              <a:t>And, that’s it, enjoy your ebook!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26</a:t>
            </a:fld>
            <a:endParaRPr lang="en-BE"/>
          </a:p>
        </p:txBody>
      </p:sp>
    </p:spTree>
    <p:extLst>
      <p:ext uri="{BB962C8B-B14F-4D97-AF65-F5344CB8AC3E}">
        <p14:creationId xmlns:p14="http://schemas.microsoft.com/office/powerpoint/2010/main" val="218097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9E56B-2683-49E7-93BB-A862461C196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D95CB8BB-BCF4-455E-B1EF-06B2E80D9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4EBDAC4E-2BB0-4534-9BF0-26B0660107D7}"/>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5" name="Marcador de Posição do Rodapé 4">
            <a:extLst>
              <a:ext uri="{FF2B5EF4-FFF2-40B4-BE49-F238E27FC236}">
                <a16:creationId xmlns:a16="http://schemas.microsoft.com/office/drawing/2014/main" id="{AEA1A64B-D55C-4C7B-A6DB-885702414983}"/>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A081E2-C739-4AD7-988A-07362EE4513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10843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3A3E3-5084-4511-8E2B-6A0EDA3E126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B1A65E8F-78B2-4615-A5EE-1CB965DFDEE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FF7AF967-858C-41E8-A33F-D438BA300F7C}"/>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5" name="Marcador de Posição do Rodapé 4">
            <a:extLst>
              <a:ext uri="{FF2B5EF4-FFF2-40B4-BE49-F238E27FC236}">
                <a16:creationId xmlns:a16="http://schemas.microsoft.com/office/drawing/2014/main" id="{99BBAD2E-ABBD-4D32-BE07-B5A774990BD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556DDB0C-8F1D-4222-982C-0457439B3EC5}"/>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416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DA135-01ED-42FC-8FEE-9FA68C5813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DA4A2E5E-D690-4468-B1C2-A55A1EDA0F3D}"/>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9908DCA0-A225-4BA1-9BC3-491116E43979}"/>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5" name="Marcador de Posição do Rodapé 4">
            <a:extLst>
              <a:ext uri="{FF2B5EF4-FFF2-40B4-BE49-F238E27FC236}">
                <a16:creationId xmlns:a16="http://schemas.microsoft.com/office/drawing/2014/main" id="{4BEF1340-2E40-4982-B0C8-23B7D3945DA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06BD2F8-F950-4E13-BF01-B55DF336A5F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2310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2C89F-D59C-4D62-86BE-1E6F967677AC}"/>
              </a:ext>
            </a:extLst>
          </p:cNvPr>
          <p:cNvSpPr>
            <a:spLocks noGrp="1"/>
          </p:cNvSpPr>
          <p:nvPr>
            <p:ph type="title"/>
          </p:nvPr>
        </p:nvSpPr>
        <p:spPr/>
        <p:txBody>
          <a:bodyPr/>
          <a:lstStyle/>
          <a:p>
            <a:r>
              <a:rPr lang="pt-PT" dirty="0"/>
              <a:t>Clique para editar o estilo de título do Modelo Global</a:t>
            </a:r>
            <a:endParaRPr lang="en-GB" dirty="0"/>
          </a:p>
        </p:txBody>
      </p:sp>
      <p:sp>
        <p:nvSpPr>
          <p:cNvPr id="3" name="Marcador de Posição de Conteúdo 2">
            <a:extLst>
              <a:ext uri="{FF2B5EF4-FFF2-40B4-BE49-F238E27FC236}">
                <a16:creationId xmlns:a16="http://schemas.microsoft.com/office/drawing/2014/main" id="{56E53119-0329-40A7-BAD9-D17054FCA49D}"/>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Marcador de Posição da Data 3">
            <a:extLst>
              <a:ext uri="{FF2B5EF4-FFF2-40B4-BE49-F238E27FC236}">
                <a16:creationId xmlns:a16="http://schemas.microsoft.com/office/drawing/2014/main" id="{6C73875A-2BE1-4019-88AD-507004555F0F}"/>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5" name="Marcador de Posição do Rodapé 4">
            <a:extLst>
              <a:ext uri="{FF2B5EF4-FFF2-40B4-BE49-F238E27FC236}">
                <a16:creationId xmlns:a16="http://schemas.microsoft.com/office/drawing/2014/main" id="{B3E29AD6-AF0C-496C-8DA3-8946FD10840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FFF8FB2-27A1-4566-A063-AA4EC72DC8ED}"/>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0653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8056D-A70A-4FEB-9FA5-8E85B2CAA6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66793D8-62EC-4DE1-90C0-ACA548991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F09735AE-6857-4EA7-BC03-2D1CD1B727C2}"/>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5" name="Marcador de Posição do Rodapé 4">
            <a:extLst>
              <a:ext uri="{FF2B5EF4-FFF2-40B4-BE49-F238E27FC236}">
                <a16:creationId xmlns:a16="http://schemas.microsoft.com/office/drawing/2014/main" id="{0B8E5C93-3D54-4F21-BB48-E728727F46B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F0721BA9-B5F4-4453-BECF-5B32206E8EF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91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B9C58-10B3-41C3-AC94-A58AABCC06B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675E5BEF-4006-4716-8143-A8FA7A3DA1B7}"/>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6D388C59-6AB6-4174-B273-5FB9C372A225}"/>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C46C4049-F2A2-4CF4-9676-7CBB912B10BE}"/>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6" name="Marcador de Posição do Rodapé 5">
            <a:extLst>
              <a:ext uri="{FF2B5EF4-FFF2-40B4-BE49-F238E27FC236}">
                <a16:creationId xmlns:a16="http://schemas.microsoft.com/office/drawing/2014/main" id="{ED061EBE-F4A4-4EA0-BC66-016E9BE16DFF}"/>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F36AD6F-EF1F-423E-9119-B890C1BC711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0570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14469-05BC-4D8B-B0FE-E15420752D0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AC3B20E-5525-48D4-8064-9AA31CFF1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37CEA245-47A5-4211-A1EA-7E0416FFC35C}"/>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A3298E56-913D-4B54-A4F4-FA73C155A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5970E9FF-76E8-4CED-BB54-C59829EDFC0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188556FF-A30F-43D7-84D0-68D13FD3FE7C}"/>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8" name="Marcador de Posição do Rodapé 7">
            <a:extLst>
              <a:ext uri="{FF2B5EF4-FFF2-40B4-BE49-F238E27FC236}">
                <a16:creationId xmlns:a16="http://schemas.microsoft.com/office/drawing/2014/main" id="{2959BF3D-4C4D-4C62-9418-6DE0AAC51D13}"/>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7C010A5D-D86A-4EC7-921A-945FF2231C2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9732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F951-B002-49D5-8BDD-2A422EC3C71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477DCFFB-14BC-4EBC-AE41-A59939D4B19B}"/>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4" name="Marcador de Posição do Rodapé 3">
            <a:extLst>
              <a:ext uri="{FF2B5EF4-FFF2-40B4-BE49-F238E27FC236}">
                <a16:creationId xmlns:a16="http://schemas.microsoft.com/office/drawing/2014/main" id="{FDF344D9-87C3-4D2E-BC2E-5442A46C9DA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7A19B719-2C06-4B02-AA11-14B64C594749}"/>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245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3D656F02-F39A-48F6-90B4-5D6D9A56A139}"/>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3" name="Marcador de Posição do Rodapé 2">
            <a:extLst>
              <a:ext uri="{FF2B5EF4-FFF2-40B4-BE49-F238E27FC236}">
                <a16:creationId xmlns:a16="http://schemas.microsoft.com/office/drawing/2014/main" id="{5A9C968E-B737-44A4-9017-4293EE1C3653}"/>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B0EE7CF5-20D5-4CD1-B930-65818C7B2D90}"/>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52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D7B30-A655-4300-81D2-B44F0F51ABD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8E03A88-CF30-4DA1-9589-0F2B1EFA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5E5241A1-5B95-4E3F-84F9-FA5196F1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3BA3D80-65D0-4294-A587-FBC7DFFC33D2}"/>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6" name="Marcador de Posição do Rodapé 5">
            <a:extLst>
              <a:ext uri="{FF2B5EF4-FFF2-40B4-BE49-F238E27FC236}">
                <a16:creationId xmlns:a16="http://schemas.microsoft.com/office/drawing/2014/main" id="{D83EF1F2-CDA6-4C24-BFAB-219A19E3A86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28E262E-B608-40D8-A8EE-10D65969DE12}"/>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98549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C5E47-00E0-4F2E-B16C-F7D22B954D3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4AA4CC55-8892-4CD2-A361-5C5C6CE7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44B0C7DF-0CAE-48B1-8E82-AB59BE5F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466663A-8D47-4538-9B2C-BF73C408A0F7}"/>
              </a:ext>
            </a:extLst>
          </p:cNvPr>
          <p:cNvSpPr>
            <a:spLocks noGrp="1"/>
          </p:cNvSpPr>
          <p:nvPr>
            <p:ph type="dt" sz="half" idx="10"/>
          </p:nvPr>
        </p:nvSpPr>
        <p:spPr/>
        <p:txBody>
          <a:bodyPr/>
          <a:lstStyle/>
          <a:p>
            <a:fld id="{08F86942-194F-40EA-9219-4931E9B8B45C}" type="datetimeFigureOut">
              <a:rPr lang="en-GB" smtClean="0"/>
              <a:t>25/10/2022</a:t>
            </a:fld>
            <a:endParaRPr lang="en-GB"/>
          </a:p>
        </p:txBody>
      </p:sp>
      <p:sp>
        <p:nvSpPr>
          <p:cNvPr id="6" name="Marcador de Posição do Rodapé 5">
            <a:extLst>
              <a:ext uri="{FF2B5EF4-FFF2-40B4-BE49-F238E27FC236}">
                <a16:creationId xmlns:a16="http://schemas.microsoft.com/office/drawing/2014/main" id="{C6A5DE98-A553-4A40-8742-742E7C5307B0}"/>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A1A1DA0E-A858-4CF5-B9BE-17642C03205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6833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330FF49-A7B1-4CF7-80DB-8FA7CA9BF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B1167AC-6D32-4CB4-95B0-531FAAA73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C33BE8A-ED26-4215-BCD8-FDD50CF10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6942-194F-40EA-9219-4931E9B8B45C}" type="datetimeFigureOut">
              <a:rPr lang="en-GB" smtClean="0"/>
              <a:t>25/10/2022</a:t>
            </a:fld>
            <a:endParaRPr lang="en-GB"/>
          </a:p>
        </p:txBody>
      </p:sp>
      <p:sp>
        <p:nvSpPr>
          <p:cNvPr id="5" name="Marcador de Posição do Rodapé 4">
            <a:extLst>
              <a:ext uri="{FF2B5EF4-FFF2-40B4-BE49-F238E27FC236}">
                <a16:creationId xmlns:a16="http://schemas.microsoft.com/office/drawing/2014/main" id="{2366146A-C908-481C-BAD5-3847C3CF0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45E0744-CCF0-4D6F-95A5-B57CBFF2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957C-9A47-4E07-B319-4D963D9C05D1}" type="slidenum">
              <a:rPr lang="en-GB" smtClean="0"/>
              <a:t>‹#›</a:t>
            </a:fld>
            <a:endParaRPr lang="en-GB"/>
          </a:p>
        </p:txBody>
      </p:sp>
    </p:spTree>
    <p:extLst>
      <p:ext uri="{BB962C8B-B14F-4D97-AF65-F5344CB8AC3E}">
        <p14:creationId xmlns:p14="http://schemas.microsoft.com/office/powerpoint/2010/main" val="411740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lyglotclub.com/help/language-learning-tips/language-levels-cefr"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hyperlink" Target="https://europa.eu/europass/system/files/2020-05/CEFR%20self-assessment%20grid%20EN.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bookcreator.com/" TargetMode="External"/><Relationship Id="rId4" Type="http://schemas.openxmlformats.org/officeDocument/2006/relationships/hyperlink" Target="https://www.dimpaproject.eu/wp-content/uploads/2021/01/ePub-SIGIL_Model-1.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png"/><Relationship Id="rId7" Type="http://schemas.openxmlformats.org/officeDocument/2006/relationships/hyperlink" Target="https://www.apple.com/apple-book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www.edrlab.org/software/thorium-reader/"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dimpaproject.eu/wp-content/uploads/2021/01/ePub-SIGIL_Model-1.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surveylegend.com/s/4i6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6.png"/><Relationship Id="rId10" Type="http://schemas.openxmlformats.org/officeDocument/2006/relationships/hyperlink" Target="http://www.facebook.com/POEMEproject" TargetMode="External"/><Relationship Id="rId4" Type="http://schemas.openxmlformats.org/officeDocument/2006/relationships/image" Target="../media/image5.png"/><Relationship Id="rId9" Type="http://schemas.openxmlformats.org/officeDocument/2006/relationships/hyperlink" Target="http://www.poemeproject.e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58AC2B4-CF4D-6643-39D0-FA67FD824337}"/>
              </a:ext>
            </a:extLst>
          </p:cNvPr>
          <p:cNvSpPr>
            <a:spLocks noGrp="1"/>
          </p:cNvSpPr>
          <p:nvPr>
            <p:ph type="title"/>
          </p:nvPr>
        </p:nvSpPr>
        <p:spPr>
          <a:xfrm>
            <a:off x="572493" y="238539"/>
            <a:ext cx="11018520" cy="1434415"/>
          </a:xfrm>
        </p:spPr>
        <p:txBody>
          <a:bodyPr anchor="b">
            <a:normAutofit/>
          </a:bodyPr>
          <a:lstStyle/>
          <a:p>
            <a:r>
              <a:rPr lang="el-GR" sz="5400"/>
              <a:t>Ας το πούνε τα χαρτιά</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4477AAEB-C942-564D-0ED4-0C5A84EBB173}"/>
              </a:ext>
            </a:extLst>
          </p:cNvPr>
          <p:cNvGraphicFramePr>
            <a:graphicFrameLocks noGrp="1"/>
          </p:cNvGraphicFramePr>
          <p:nvPr>
            <p:ph idx="1"/>
            <p:extLst>
              <p:ext uri="{D42A27DB-BD31-4B8C-83A1-F6EECF244321}">
                <p14:modId xmlns:p14="http://schemas.microsoft.com/office/powerpoint/2010/main" val="2131077974"/>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31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5034533" y="1301719"/>
            <a:ext cx="2322613" cy="546514"/>
          </a:xfrm>
        </p:spPr>
        <p:txBody>
          <a:bodyPr/>
          <a:lstStyle/>
          <a:p>
            <a:pPr marL="0" indent="0" algn="ctr">
              <a:buNone/>
            </a:pPr>
            <a:r>
              <a:rPr lang="el-GR" dirty="0">
                <a:solidFill>
                  <a:srgbClr val="002060"/>
                </a:solidFill>
              </a:rPr>
              <a:t>Εργαλείο </a:t>
            </a:r>
            <a:r>
              <a:rPr lang="en-GB" dirty="0">
                <a:solidFill>
                  <a:srgbClr val="002060"/>
                </a:solidFill>
              </a:rPr>
              <a:t>5</a:t>
            </a: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accent1">
                    <a:lumMod val="50000"/>
                  </a:schemeClr>
                </a:solidFill>
                <a:latin typeface="+mj-lt"/>
              </a:rPr>
              <a:t>POEME</a:t>
            </a:r>
            <a:endParaRPr lang="en-GB" sz="4000" dirty="0">
              <a:solidFill>
                <a:schemeClr val="accent1">
                  <a:lumMod val="50000"/>
                </a:schemeClr>
              </a:solidFill>
              <a:latin typeface="+mj-lt"/>
              <a:cs typeface="Arial" panose="020B0604020202020204" pitchFamily="34" charset="0"/>
            </a:endParaRP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CaixaDeTexto 9">
            <a:extLst>
              <a:ext uri="{FF2B5EF4-FFF2-40B4-BE49-F238E27FC236}">
                <a16:creationId xmlns:a16="http://schemas.microsoft.com/office/drawing/2014/main" id="{E33F3ECC-8ECA-4C9B-9851-DA32A71A9FC6}"/>
              </a:ext>
            </a:extLst>
          </p:cNvPr>
          <p:cNvSpPr txBox="1"/>
          <p:nvPr/>
        </p:nvSpPr>
        <p:spPr>
          <a:xfrm>
            <a:off x="988872" y="1657212"/>
            <a:ext cx="3958466" cy="369332"/>
          </a:xfrm>
          <a:prstGeom prst="rect">
            <a:avLst/>
          </a:prstGeom>
          <a:noFill/>
        </p:spPr>
        <p:txBody>
          <a:bodyPr wrap="square" rtlCol="0">
            <a:spAutoFit/>
          </a:bodyPr>
          <a:lstStyle/>
          <a:p>
            <a:pPr algn="ctr"/>
            <a:r>
              <a:rPr lang="el-GR" b="1" dirty="0">
                <a:solidFill>
                  <a:srgbClr val="002060"/>
                </a:solidFill>
              </a:rPr>
              <a:t>Εκθέσεις Μικτής Μάθησης</a:t>
            </a:r>
            <a:r>
              <a:rPr lang="en-GB" b="1" dirty="0">
                <a:solidFill>
                  <a:srgbClr val="002060"/>
                </a:solidFill>
              </a:rPr>
              <a:t> POEME</a:t>
            </a:r>
          </a:p>
        </p:txBody>
      </p:sp>
      <p:sp>
        <p:nvSpPr>
          <p:cNvPr id="2" name="CaixaDeTexto 1">
            <a:extLst>
              <a:ext uri="{FF2B5EF4-FFF2-40B4-BE49-F238E27FC236}">
                <a16:creationId xmlns:a16="http://schemas.microsoft.com/office/drawing/2014/main" id="{CF3495D9-2CE9-4947-87E5-F81D449E838F}"/>
              </a:ext>
            </a:extLst>
          </p:cNvPr>
          <p:cNvSpPr txBox="1"/>
          <p:nvPr/>
        </p:nvSpPr>
        <p:spPr>
          <a:xfrm>
            <a:off x="988872" y="2125905"/>
            <a:ext cx="7386502" cy="3539430"/>
          </a:xfrm>
          <a:prstGeom prst="rect">
            <a:avLst/>
          </a:prstGeom>
          <a:noFill/>
        </p:spPr>
        <p:txBody>
          <a:bodyPr wrap="square" rtlCol="0">
            <a:spAutoFit/>
          </a:bodyPr>
          <a:lstStyle/>
          <a:p>
            <a:r>
              <a:rPr lang="el-GR" sz="1400" dirty="0"/>
              <a:t>Οι μικτές εκθέσεις POEME (ψηφιακές ή φυσικές) για την πολιτιστική κληρονομιά θα θέσουν σε εφαρμογή τις δεξιότητες που αποκτήθηκαν στα προηγούμενα Παραδοτέα. </a:t>
            </a:r>
          </a:p>
          <a:p>
            <a:endParaRPr lang="el-GR" sz="1400" dirty="0"/>
          </a:p>
          <a:p>
            <a:r>
              <a:rPr lang="el-GR" sz="1400" dirty="0"/>
              <a:t>Οι μαθητές θα ενεργήσουν ως επιμελητές, σχεδιάζοντας και δημιουργώντας τις εκθέσεις. </a:t>
            </a:r>
          </a:p>
          <a:p>
            <a:endParaRPr lang="el-GR" sz="1400" dirty="0"/>
          </a:p>
          <a:p>
            <a:r>
              <a:rPr lang="el-GR" sz="1400" dirty="0"/>
              <a:t>Κάθε εταίρος θα είναι υπεύθυνος για τη δημιουργία μιας προσαρμοσμένης ψηφιακής ή φυσικής έκθεσης, ακολουθώντας κάθε ένα από τα μέρη που παρουσιάζονται στο διαδραστικό ηλεκτρονικό εγχειρίδιο (ΕΡΓΑΛΕΙΟ 4). </a:t>
            </a:r>
          </a:p>
          <a:p>
            <a:endParaRPr lang="el-GR" sz="1400" dirty="0"/>
          </a:p>
          <a:p>
            <a:r>
              <a:rPr lang="el-GR" sz="1400" dirty="0"/>
              <a:t>Οι εκθέσεις μικτής μάθησης θα δημιουργηθούν αρχικά στα Αγγλικά, και σε μεταγενέστερο στάδιο θα μεταφραστούν στα Γαλλικά, Ελληνικά και Πορτογαλικά.</a:t>
            </a:r>
          </a:p>
          <a:p>
            <a:endParaRPr lang="el-GR" sz="1400" dirty="0"/>
          </a:p>
          <a:p>
            <a:r>
              <a:rPr lang="el-GR" sz="1400" dirty="0"/>
              <a:t>Θα λειτουργούν ως έτοιμα δείγματα που θα μπορούν να προβληθούν και να εξερευνηθούν (στην περίπτωση των ψηφιακών εκθέσεων), καθώς και να μεταφορτωθούν και να εκτυπωθούν (στην περίπτωση των φυσικών εκθέσεων), μέσω της "Ψηφιακής Πινακοθήκης POEME".</a:t>
            </a:r>
          </a:p>
        </p:txBody>
      </p:sp>
      <p:pic>
        <p:nvPicPr>
          <p:cNvPr id="14" name="Imagem 13">
            <a:extLst>
              <a:ext uri="{FF2B5EF4-FFF2-40B4-BE49-F238E27FC236}">
                <a16:creationId xmlns:a16="http://schemas.microsoft.com/office/drawing/2014/main" id="{1D33C580-6F72-4A77-92F0-296D82670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111" y="2125905"/>
            <a:ext cx="3638791" cy="3638791"/>
          </a:xfrm>
          <a:prstGeom prst="rect">
            <a:avLst/>
          </a:prstGeom>
        </p:spPr>
      </p:pic>
      <p:sp>
        <p:nvSpPr>
          <p:cNvPr id="15" name="CaixaDeTexto 14">
            <a:extLst>
              <a:ext uri="{FF2B5EF4-FFF2-40B4-BE49-F238E27FC236}">
                <a16:creationId xmlns:a16="http://schemas.microsoft.com/office/drawing/2014/main" id="{7B9D34DE-021D-47E9-98CD-6283CE9120E3}"/>
              </a:ext>
            </a:extLst>
          </p:cNvPr>
          <p:cNvSpPr txBox="1"/>
          <p:nvPr/>
        </p:nvSpPr>
        <p:spPr>
          <a:xfrm>
            <a:off x="9364048" y="5434503"/>
            <a:ext cx="1839080" cy="230832"/>
          </a:xfrm>
          <a:prstGeom prst="rect">
            <a:avLst/>
          </a:prstGeom>
          <a:noFill/>
        </p:spPr>
        <p:txBody>
          <a:bodyPr wrap="square" rtlCol="0">
            <a:spAutoFit/>
          </a:bodyPr>
          <a:lstStyle/>
          <a:p>
            <a:r>
              <a:rPr lang="el-GR" sz="900" dirty="0"/>
              <a:t>Πηγή της εικόνας</a:t>
            </a:r>
            <a:r>
              <a:rPr lang="en-GB" sz="900" dirty="0"/>
              <a:t>: freepik.com</a:t>
            </a:r>
          </a:p>
        </p:txBody>
      </p:sp>
      <p:pic>
        <p:nvPicPr>
          <p:cNvPr id="9" name="Picture 8" descr="A picture containing text&#10;&#10;Description automatically generated">
            <a:extLst>
              <a:ext uri="{FF2B5EF4-FFF2-40B4-BE49-F238E27FC236}">
                <a16:creationId xmlns:a16="http://schemas.microsoft.com/office/drawing/2014/main" id="{E5F5246A-443A-71B1-FD74-666223C08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99" y="6266803"/>
            <a:ext cx="2641512" cy="547513"/>
          </a:xfrm>
          <a:prstGeom prst="rect">
            <a:avLst/>
          </a:prstGeom>
        </p:spPr>
      </p:pic>
    </p:spTree>
    <p:extLst>
      <p:ext uri="{BB962C8B-B14F-4D97-AF65-F5344CB8AC3E}">
        <p14:creationId xmlns:p14="http://schemas.microsoft.com/office/powerpoint/2010/main" val="102632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ção de Conteúdo 7">
            <a:extLst>
              <a:ext uri="{FF2B5EF4-FFF2-40B4-BE49-F238E27FC236}">
                <a16:creationId xmlns:a16="http://schemas.microsoft.com/office/drawing/2014/main" id="{C3536037-8966-4F57-9CE1-C7708DCA65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557" y="0"/>
            <a:ext cx="4757530" cy="1308321"/>
          </a:xfrm>
        </p:spPr>
      </p:pic>
      <p:sp>
        <p:nvSpPr>
          <p:cNvPr id="4" name="Retângulo: Cantos Arredondados 3">
            <a:extLst>
              <a:ext uri="{FF2B5EF4-FFF2-40B4-BE49-F238E27FC236}">
                <a16:creationId xmlns:a16="http://schemas.microsoft.com/office/drawing/2014/main" id="{F5074208-AFDF-4578-81A4-14F04C4FB4BE}"/>
              </a:ext>
            </a:extLst>
          </p:cNvPr>
          <p:cNvSpPr/>
          <p:nvPr/>
        </p:nvSpPr>
        <p:spPr>
          <a:xfrm>
            <a:off x="622851" y="1308321"/>
            <a:ext cx="4757529" cy="79877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ixaDeTexto 8">
            <a:extLst>
              <a:ext uri="{FF2B5EF4-FFF2-40B4-BE49-F238E27FC236}">
                <a16:creationId xmlns:a16="http://schemas.microsoft.com/office/drawing/2014/main" id="{786744E7-0AEE-40CF-B4D1-C34D45AD1A1A}"/>
              </a:ext>
            </a:extLst>
          </p:cNvPr>
          <p:cNvSpPr txBox="1"/>
          <p:nvPr/>
        </p:nvSpPr>
        <p:spPr>
          <a:xfrm>
            <a:off x="800538" y="1476876"/>
            <a:ext cx="4402154" cy="461665"/>
          </a:xfrm>
          <a:prstGeom prst="rect">
            <a:avLst/>
          </a:prstGeom>
          <a:noFill/>
        </p:spPr>
        <p:txBody>
          <a:bodyPr wrap="square" rtlCol="0">
            <a:spAutoFit/>
          </a:bodyPr>
          <a:lstStyle/>
          <a:p>
            <a:r>
              <a:rPr lang="el-GR" sz="2400" dirty="0"/>
              <a:t>Το έργο </a:t>
            </a:r>
            <a:r>
              <a:rPr lang="en-GB" sz="2400" dirty="0"/>
              <a:t>POEME </a:t>
            </a:r>
            <a:r>
              <a:rPr lang="el-GR" sz="2400" dirty="0"/>
              <a:t>σε νούμερα:</a:t>
            </a:r>
            <a:endParaRPr lang="en-GB" sz="2400" dirty="0"/>
          </a:p>
        </p:txBody>
      </p:sp>
      <p:sp>
        <p:nvSpPr>
          <p:cNvPr id="11" name="Retângulo: Cantos Arredondados 10">
            <a:extLst>
              <a:ext uri="{FF2B5EF4-FFF2-40B4-BE49-F238E27FC236}">
                <a16:creationId xmlns:a16="http://schemas.microsoft.com/office/drawing/2014/main" id="{BF047738-4BC9-4367-BD73-084ECDB31C54}"/>
              </a:ext>
            </a:extLst>
          </p:cNvPr>
          <p:cNvSpPr/>
          <p:nvPr/>
        </p:nvSpPr>
        <p:spPr>
          <a:xfrm>
            <a:off x="612913" y="2392153"/>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 </a:t>
            </a:r>
            <a:r>
              <a:rPr lang="el-GR" dirty="0">
                <a:solidFill>
                  <a:srgbClr val="002060"/>
                </a:solidFill>
              </a:rPr>
              <a:t>Ηλεκτρονική Έκθεση (Αγγλικά, μετάφραση στα Ελληνικά, Γαλλικά, Πορτογαλικά)</a:t>
            </a:r>
            <a:endParaRPr lang="en-GB" dirty="0">
              <a:solidFill>
                <a:srgbClr val="002060"/>
              </a:solidFill>
            </a:endParaRPr>
          </a:p>
        </p:txBody>
      </p:sp>
      <p:sp>
        <p:nvSpPr>
          <p:cNvPr id="13" name="Retângulo: Cantos Arredondados 12">
            <a:extLst>
              <a:ext uri="{FF2B5EF4-FFF2-40B4-BE49-F238E27FC236}">
                <a16:creationId xmlns:a16="http://schemas.microsoft.com/office/drawing/2014/main" id="{5A223A41-CFBD-4DC8-9663-DBBEABBF76C1}"/>
              </a:ext>
            </a:extLst>
          </p:cNvPr>
          <p:cNvSpPr/>
          <p:nvPr/>
        </p:nvSpPr>
        <p:spPr>
          <a:xfrm>
            <a:off x="4436165" y="2368299"/>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18 </a:t>
            </a:r>
            <a:r>
              <a:rPr lang="el-GR" dirty="0">
                <a:solidFill>
                  <a:srgbClr val="002060"/>
                </a:solidFill>
              </a:rPr>
              <a:t>Ηλεκτρονικά Φύλλα Εργασίας</a:t>
            </a:r>
            <a:r>
              <a:rPr lang="en-GB" dirty="0">
                <a:solidFill>
                  <a:srgbClr val="002060"/>
                </a:solidFill>
              </a:rPr>
              <a:t> </a:t>
            </a:r>
            <a:r>
              <a:rPr lang="el-GR" dirty="0">
                <a:solidFill>
                  <a:srgbClr val="002060"/>
                </a:solidFill>
              </a:rPr>
              <a:t>στα</a:t>
            </a:r>
            <a:r>
              <a:rPr lang="en-GB" dirty="0">
                <a:solidFill>
                  <a:srgbClr val="002060"/>
                </a:solidFill>
              </a:rPr>
              <a:t> </a:t>
            </a:r>
            <a:r>
              <a:rPr lang="el-GR" dirty="0">
                <a:solidFill>
                  <a:srgbClr val="002060"/>
                </a:solidFill>
              </a:rPr>
              <a:t>με θέμα την Ευρωπαϊκή Πολιτιστική Κληρονομιά</a:t>
            </a:r>
            <a:r>
              <a:rPr lang="en-GB" dirty="0">
                <a:solidFill>
                  <a:srgbClr val="002060"/>
                </a:solidFill>
              </a:rPr>
              <a:t>, </a:t>
            </a:r>
            <a:r>
              <a:rPr lang="el-GR" dirty="0">
                <a:solidFill>
                  <a:srgbClr val="002060"/>
                </a:solidFill>
              </a:rPr>
              <a:t>μεταφρασμένα</a:t>
            </a:r>
            <a:r>
              <a:rPr lang="en-GB" dirty="0">
                <a:solidFill>
                  <a:srgbClr val="002060"/>
                </a:solidFill>
              </a:rPr>
              <a:t> </a:t>
            </a:r>
            <a:r>
              <a:rPr lang="el-GR" dirty="0">
                <a:solidFill>
                  <a:srgbClr val="002060"/>
                </a:solidFill>
              </a:rPr>
              <a:t>στα</a:t>
            </a:r>
            <a:r>
              <a:rPr lang="en-GB" dirty="0">
                <a:solidFill>
                  <a:srgbClr val="002060"/>
                </a:solidFill>
              </a:rPr>
              <a:t> </a:t>
            </a:r>
            <a:r>
              <a:rPr lang="el-GR" dirty="0">
                <a:solidFill>
                  <a:srgbClr val="002060"/>
                </a:solidFill>
              </a:rPr>
              <a:t>ΕΛ, ΓΛ, ΠΓ</a:t>
            </a:r>
            <a:endParaRPr lang="en-GB" dirty="0">
              <a:solidFill>
                <a:srgbClr val="002060"/>
              </a:solidFill>
            </a:endParaRPr>
          </a:p>
        </p:txBody>
      </p:sp>
      <p:sp>
        <p:nvSpPr>
          <p:cNvPr id="15" name="Retângulo: Cantos Arredondados 14">
            <a:extLst>
              <a:ext uri="{FF2B5EF4-FFF2-40B4-BE49-F238E27FC236}">
                <a16:creationId xmlns:a16="http://schemas.microsoft.com/office/drawing/2014/main" id="{BDD0F160-BA94-46B7-8F1C-09F81D918144}"/>
              </a:ext>
            </a:extLst>
          </p:cNvPr>
          <p:cNvSpPr/>
          <p:nvPr/>
        </p:nvSpPr>
        <p:spPr>
          <a:xfrm>
            <a:off x="8314082" y="2344777"/>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10 </a:t>
            </a:r>
            <a:r>
              <a:rPr lang="el-GR" dirty="0">
                <a:solidFill>
                  <a:srgbClr val="002060"/>
                </a:solidFill>
              </a:rPr>
              <a:t>Διαδραστικά</a:t>
            </a:r>
            <a:r>
              <a:rPr lang="en-GB" dirty="0">
                <a:solidFill>
                  <a:srgbClr val="002060"/>
                </a:solidFill>
              </a:rPr>
              <a:t> e-books, </a:t>
            </a:r>
            <a:r>
              <a:rPr lang="el-GR" dirty="0">
                <a:solidFill>
                  <a:srgbClr val="002060"/>
                </a:solidFill>
              </a:rPr>
              <a:t>μεταφρασμένα</a:t>
            </a:r>
            <a:r>
              <a:rPr lang="en-GB" dirty="0">
                <a:solidFill>
                  <a:srgbClr val="002060"/>
                </a:solidFill>
              </a:rPr>
              <a:t> </a:t>
            </a:r>
            <a:r>
              <a:rPr lang="el-GR" dirty="0">
                <a:solidFill>
                  <a:srgbClr val="002060"/>
                </a:solidFill>
              </a:rPr>
              <a:t>στα</a:t>
            </a:r>
            <a:r>
              <a:rPr lang="en-GB" dirty="0">
                <a:solidFill>
                  <a:srgbClr val="002060"/>
                </a:solidFill>
              </a:rPr>
              <a:t> </a:t>
            </a:r>
            <a:r>
              <a:rPr lang="el-GR" dirty="0">
                <a:solidFill>
                  <a:srgbClr val="002060"/>
                </a:solidFill>
              </a:rPr>
              <a:t>ΕΛ, ΓΛ, ΠΓ</a:t>
            </a:r>
            <a:endParaRPr lang="en-GB" dirty="0">
              <a:solidFill>
                <a:srgbClr val="002060"/>
              </a:solidFill>
            </a:endParaRPr>
          </a:p>
        </p:txBody>
      </p:sp>
      <p:sp>
        <p:nvSpPr>
          <p:cNvPr id="16" name="Retângulo: Cantos Arredondados 15">
            <a:extLst>
              <a:ext uri="{FF2B5EF4-FFF2-40B4-BE49-F238E27FC236}">
                <a16:creationId xmlns:a16="http://schemas.microsoft.com/office/drawing/2014/main" id="{346D648F-32F8-4338-B032-B819645552D6}"/>
              </a:ext>
            </a:extLst>
          </p:cNvPr>
          <p:cNvSpPr/>
          <p:nvPr/>
        </p:nvSpPr>
        <p:spPr>
          <a:xfrm>
            <a:off x="4436164" y="4121426"/>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2060"/>
                </a:solidFill>
              </a:rPr>
              <a:t>Συμμετοχή </a:t>
            </a:r>
            <a:r>
              <a:rPr lang="en-GB" dirty="0">
                <a:solidFill>
                  <a:srgbClr val="002060"/>
                </a:solidFill>
              </a:rPr>
              <a:t>200 </a:t>
            </a:r>
            <a:r>
              <a:rPr lang="el-GR" dirty="0">
                <a:solidFill>
                  <a:srgbClr val="002060"/>
                </a:solidFill>
              </a:rPr>
              <a:t>μαθητών στη δημιουργία μικτών εκθέσεων </a:t>
            </a:r>
            <a:r>
              <a:rPr lang="en-GB" dirty="0">
                <a:solidFill>
                  <a:srgbClr val="002060"/>
                </a:solidFill>
              </a:rPr>
              <a:t>POEME</a:t>
            </a:r>
          </a:p>
        </p:txBody>
      </p:sp>
      <p:sp>
        <p:nvSpPr>
          <p:cNvPr id="17" name="Retângulo: Cantos Arredondados 16">
            <a:extLst>
              <a:ext uri="{FF2B5EF4-FFF2-40B4-BE49-F238E27FC236}">
                <a16:creationId xmlns:a16="http://schemas.microsoft.com/office/drawing/2014/main" id="{AFF9887F-E4C7-40A3-A8EE-D5873D37D2D1}"/>
              </a:ext>
            </a:extLst>
          </p:cNvPr>
          <p:cNvSpPr/>
          <p:nvPr/>
        </p:nvSpPr>
        <p:spPr>
          <a:xfrm>
            <a:off x="8314082" y="4121426"/>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2060"/>
                </a:solidFill>
              </a:rPr>
              <a:t>Συμμετοχή 90 Ευρωπαίων εκπαιδευτικών στη δημιουργία εκθέσεων</a:t>
            </a:r>
            <a:endParaRPr lang="en-GB" dirty="0">
              <a:solidFill>
                <a:srgbClr val="002060"/>
              </a:solidFill>
            </a:endParaRPr>
          </a:p>
        </p:txBody>
      </p:sp>
      <p:sp>
        <p:nvSpPr>
          <p:cNvPr id="18" name="Retângulo: Cantos Arredondados 17">
            <a:extLst>
              <a:ext uri="{FF2B5EF4-FFF2-40B4-BE49-F238E27FC236}">
                <a16:creationId xmlns:a16="http://schemas.microsoft.com/office/drawing/2014/main" id="{C805F5D3-C8B5-4C89-915D-D0C73CA4239C}"/>
              </a:ext>
            </a:extLst>
          </p:cNvPr>
          <p:cNvSpPr/>
          <p:nvPr/>
        </p:nvSpPr>
        <p:spPr>
          <a:xfrm>
            <a:off x="558246" y="4121426"/>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6 </a:t>
            </a:r>
            <a:r>
              <a:rPr lang="el-GR" dirty="0">
                <a:solidFill>
                  <a:srgbClr val="002060"/>
                </a:solidFill>
              </a:rPr>
              <a:t>Μικτές Εκθέσεις</a:t>
            </a:r>
            <a:r>
              <a:rPr lang="en-GB" dirty="0">
                <a:solidFill>
                  <a:srgbClr val="002060"/>
                </a:solidFill>
              </a:rPr>
              <a:t> </a:t>
            </a:r>
            <a:r>
              <a:rPr lang="el-GR" dirty="0">
                <a:solidFill>
                  <a:srgbClr val="002060"/>
                </a:solidFill>
              </a:rPr>
              <a:t>που αποτελούν την "Ψηφιακή Πινακοθήκη </a:t>
            </a:r>
            <a:r>
              <a:rPr lang="en-GB" dirty="0">
                <a:solidFill>
                  <a:srgbClr val="002060"/>
                </a:solidFill>
              </a:rPr>
              <a:t>POEME", </a:t>
            </a:r>
            <a:r>
              <a:rPr lang="el-GR" dirty="0">
                <a:solidFill>
                  <a:srgbClr val="002060"/>
                </a:solidFill>
              </a:rPr>
              <a:t>μεταφρασμένες στα ΕΛ, ΓΛ, ΠΓ</a:t>
            </a:r>
            <a:endParaRPr lang="en-GB" dirty="0">
              <a:solidFill>
                <a:srgbClr val="002060"/>
              </a:solidFill>
            </a:endParaRPr>
          </a:p>
        </p:txBody>
      </p:sp>
    </p:spTree>
    <p:extLst>
      <p:ext uri="{BB962C8B-B14F-4D97-AF65-F5344CB8AC3E}">
        <p14:creationId xmlns:p14="http://schemas.microsoft.com/office/powerpoint/2010/main" val="401937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7041856" y="3113415"/>
            <a:ext cx="4036334" cy="2387600"/>
          </a:xfrm>
        </p:spPr>
        <p:txBody>
          <a:bodyPr anchor="t">
            <a:normAutofit/>
          </a:bodyPr>
          <a:lstStyle/>
          <a:p>
            <a:pPr algn="l"/>
            <a:r>
              <a:rPr lang="el-GR" sz="3400"/>
              <a:t>Δημιουργία </a:t>
            </a:r>
            <a:r>
              <a:rPr lang="en-GB" sz="3400"/>
              <a:t>E-book</a:t>
            </a:r>
            <a:br>
              <a:rPr lang="el-GR" sz="3400"/>
            </a:br>
            <a:br>
              <a:rPr lang="en-GB" sz="3400"/>
            </a:br>
            <a:r>
              <a:rPr lang="el-GR" sz="3400"/>
              <a:t>Παιδαγωγικό Μέρος</a:t>
            </a:r>
            <a:br>
              <a:rPr lang="en-GB" sz="3400"/>
            </a:br>
            <a:endParaRPr lang="en-GB" sz="3400"/>
          </a:p>
        </p:txBody>
      </p:sp>
      <p:sp>
        <p:nvSpPr>
          <p:cNvPr id="14" name="Rectangle 1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rotWithShape="1">
          <a:blip r:embed="rId2">
            <a:extLst>
              <a:ext uri="{28A0092B-C50C-407E-A947-70E740481C1C}">
                <a14:useLocalDpi xmlns:a14="http://schemas.microsoft.com/office/drawing/2010/main" val="0"/>
              </a:ext>
            </a:extLst>
          </a:blip>
          <a:srcRect t="1268"/>
          <a:stretch/>
        </p:blipFill>
        <p:spPr>
          <a:xfrm>
            <a:off x="733507" y="666728"/>
            <a:ext cx="5536001" cy="5465791"/>
          </a:xfrm>
          <a:prstGeom prst="rect">
            <a:avLst/>
          </a:prstGeom>
        </p:spPr>
      </p:pic>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71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583096" y="1192696"/>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l-GR" sz="1600" dirty="0">
                <a:solidFill>
                  <a:srgbClr val="002060"/>
                </a:solidFill>
              </a:rPr>
              <a:t>Σε αντίθεση με τα έντυπα βιβλία, τα ηλεκτρονικά βιβλία έχουν μεγάλες δυνατότητες διαδραστικότητας, με στοιχεία όπως: ήχος, βίντεο, κινούμενα σχέδια, παιχνίδια γνώσεων, γραφικά στοιχεία, διαδραστικές ερωτήσεις και δημοσκοπήσεις.</a:t>
            </a:r>
          </a:p>
          <a:p>
            <a:pPr>
              <a:lnSpc>
                <a:spcPct val="150000"/>
              </a:lnSpc>
            </a:pPr>
            <a:endParaRPr lang="el-GR" sz="1600" dirty="0">
              <a:solidFill>
                <a:srgbClr val="002060"/>
              </a:solidFill>
            </a:endParaRPr>
          </a:p>
          <a:p>
            <a:pPr>
              <a:lnSpc>
                <a:spcPct val="150000"/>
              </a:lnSpc>
            </a:pPr>
            <a:r>
              <a:rPr lang="el-GR" sz="1600" dirty="0">
                <a:solidFill>
                  <a:srgbClr val="002060"/>
                </a:solidFill>
              </a:rPr>
              <a:t>Τείνουν επίσης να περιλαμβάνουν τις ακόλουθες λειτουργίες:</a:t>
            </a:r>
          </a:p>
          <a:p>
            <a:pPr marL="285750" indent="-285750">
              <a:lnSpc>
                <a:spcPct val="150000"/>
              </a:lnSpc>
              <a:buFont typeface="Arial" panose="020B0604020202020204" pitchFamily="34" charset="0"/>
              <a:buChar char="•"/>
            </a:pPr>
            <a:r>
              <a:rPr lang="el-GR" sz="1600" b="1" dirty="0">
                <a:solidFill>
                  <a:srgbClr val="002060"/>
                </a:solidFill>
              </a:rPr>
              <a:t>Λειτουργία "πρόσφατα προβληθέντα" </a:t>
            </a:r>
            <a:r>
              <a:rPr lang="el-GR" sz="1600" dirty="0">
                <a:solidFill>
                  <a:srgbClr val="002060"/>
                </a:solidFill>
              </a:rPr>
              <a:t>- βοηθά τους αναγνώστες να παρακολουθούν τις ενέργειές τους και να επισκέπτονται ξανά το περιεχόμενο που έχουν διαβάσει προηγουμένως. </a:t>
            </a:r>
          </a:p>
          <a:p>
            <a:pPr marL="285750" indent="-285750">
              <a:lnSpc>
                <a:spcPct val="150000"/>
              </a:lnSpc>
              <a:buFont typeface="Arial" panose="020B0604020202020204" pitchFamily="34" charset="0"/>
              <a:buChar char="•"/>
            </a:pPr>
            <a:r>
              <a:rPr lang="el-GR" sz="1600" b="1" dirty="0">
                <a:solidFill>
                  <a:srgbClr val="002060"/>
                </a:solidFill>
              </a:rPr>
              <a:t>Λειτουργία "καθολικής αναζήτησης" </a:t>
            </a:r>
            <a:r>
              <a:rPr lang="el-GR" sz="1600" dirty="0">
                <a:solidFill>
                  <a:srgbClr val="002060"/>
                </a:solidFill>
              </a:rPr>
              <a:t>- επιτρέπει στους χρήστες να αναζητήσουν οποιοδήποτε τμήμα του ηλεκτρονικού βιβλίου πατώντας τη λέξη-κλειδί στη γραμμή αναζήτησης. </a:t>
            </a:r>
          </a:p>
          <a:p>
            <a:pPr marL="285750" indent="-285750">
              <a:lnSpc>
                <a:spcPct val="150000"/>
              </a:lnSpc>
              <a:buFont typeface="Arial" panose="020B0604020202020204" pitchFamily="34" charset="0"/>
              <a:buChar char="•"/>
            </a:pPr>
            <a:r>
              <a:rPr lang="el-GR" sz="1600" b="1" dirty="0">
                <a:solidFill>
                  <a:srgbClr val="002060"/>
                </a:solidFill>
              </a:rPr>
              <a:t>Λειτουργία "σελιδοδείκτης" </a:t>
            </a:r>
            <a:r>
              <a:rPr lang="el-GR" sz="1600" dirty="0">
                <a:solidFill>
                  <a:srgbClr val="002060"/>
                </a:solidFill>
              </a:rPr>
              <a:t>- οι χρήστες μπορούν να επισημάνουν τα αποσπάσματα που είναι πιο σημαντικά γι' αυτούς. </a:t>
            </a:r>
          </a:p>
          <a:p>
            <a:pPr marL="285750" indent="-285750">
              <a:lnSpc>
                <a:spcPct val="150000"/>
              </a:lnSpc>
              <a:buFont typeface="Arial" panose="020B0604020202020204" pitchFamily="34" charset="0"/>
              <a:buChar char="•"/>
            </a:pPr>
            <a:r>
              <a:rPr lang="el-GR" sz="1600" b="1" dirty="0">
                <a:solidFill>
                  <a:srgbClr val="002060"/>
                </a:solidFill>
              </a:rPr>
              <a:t>Λειτουργία "σημειώσεις" </a:t>
            </a:r>
            <a:r>
              <a:rPr lang="el-GR" sz="1600" dirty="0">
                <a:solidFill>
                  <a:srgbClr val="002060"/>
                </a:solidFill>
              </a:rPr>
              <a:t>- οι χρήστες μπορούν να προσθέσουν σημειώσεις σχετικά με το περιεχόμενο.</a:t>
            </a:r>
            <a:endParaRPr lang="en-GB" sz="14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Γιατί να χρησιμοποιήσω </a:t>
            </a:r>
            <a:r>
              <a:rPr lang="en-GB" sz="4000" dirty="0">
                <a:solidFill>
                  <a:schemeClr val="tx1"/>
                </a:solidFill>
                <a:latin typeface="Arial" panose="020B0604020202020204" pitchFamily="34" charset="0"/>
                <a:cs typeface="Arial" panose="020B0604020202020204" pitchFamily="34" charset="0"/>
              </a:rPr>
              <a:t>E-books</a:t>
            </a:r>
            <a:r>
              <a:rPr lang="el-GR" sz="4000" dirty="0">
                <a:solidFill>
                  <a:schemeClr val="tx1"/>
                </a:solidFill>
                <a:latin typeface="Arial" panose="020B0604020202020204" pitchFamily="34" charset="0"/>
                <a:cs typeface="Arial" panose="020B0604020202020204" pitchFamily="34" charset="0"/>
              </a:rPr>
              <a:t>;</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E64BF43-1DA8-F4A1-7C4C-5B200E0A5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00" y="6248224"/>
            <a:ext cx="2941892" cy="609775"/>
          </a:xfrm>
          <a:prstGeom prst="rect">
            <a:avLst/>
          </a:prstGeom>
        </p:spPr>
      </p:pic>
    </p:spTree>
    <p:extLst>
      <p:ext uri="{BB962C8B-B14F-4D97-AF65-F5344CB8AC3E}">
        <p14:creationId xmlns:p14="http://schemas.microsoft.com/office/powerpoint/2010/main" val="370814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3" y="1270861"/>
            <a:ext cx="1073920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Ορίζοντας το γλωσσικό επίπεδο</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CaixaDeTexto 8">
            <a:extLst>
              <a:ext uri="{FF2B5EF4-FFF2-40B4-BE49-F238E27FC236}">
                <a16:creationId xmlns:a16="http://schemas.microsoft.com/office/drawing/2014/main" id="{FC0E9F52-9B9A-4935-BA70-42CA2CCE0AB9}"/>
              </a:ext>
            </a:extLst>
          </p:cNvPr>
          <p:cNvSpPr txBox="1"/>
          <p:nvPr/>
        </p:nvSpPr>
        <p:spPr>
          <a:xfrm>
            <a:off x="993770" y="1397675"/>
            <a:ext cx="10271261" cy="2308324"/>
          </a:xfrm>
          <a:prstGeom prst="rect">
            <a:avLst/>
          </a:prstGeom>
          <a:noFill/>
        </p:spPr>
        <p:txBody>
          <a:bodyPr wrap="square" rtlCol="0">
            <a:spAutoFit/>
          </a:bodyPr>
          <a:lstStyle/>
          <a:p>
            <a:pPr>
              <a:lnSpc>
                <a:spcPct val="150000"/>
              </a:lnSpc>
            </a:pPr>
            <a:r>
              <a:rPr lang="el-GR" dirty="0">
                <a:solidFill>
                  <a:srgbClr val="002060"/>
                </a:solidFill>
              </a:rPr>
              <a:t>Είναι απαραίτητο να αξιολογείτε σωστά το επίπεδο της δεύτερης γλώσσας των μαθητών, ώστε να μπορούν να επωφεληθούν στο έπακρο από τα ηλεκτρονικά σας βιβλία.</a:t>
            </a:r>
          </a:p>
          <a:p>
            <a:pPr>
              <a:lnSpc>
                <a:spcPct val="150000"/>
              </a:lnSpc>
            </a:pPr>
            <a:r>
              <a:rPr lang="el-GR" dirty="0">
                <a:solidFill>
                  <a:srgbClr val="002060"/>
                </a:solidFill>
              </a:rPr>
              <a:t>Το ΚΕΠΑ, ή το Κοινό Ευρωπαϊκό Πλαίσιο Αναφοράς για τις Γλώσσες, είναι το κύριο πλαίσιο αναφοράς, και κυμαίνεται μεταξύ του επιπέδου Α1 («στοιχειώδης γνώση») και Γ2 («άριστη γνώση»).</a:t>
            </a:r>
            <a:endParaRPr lang="en-GB" dirty="0">
              <a:solidFill>
                <a:srgbClr val="002060"/>
              </a:solidFill>
            </a:endParaRPr>
          </a:p>
          <a:p>
            <a:endParaRPr lang="en-GB" dirty="0">
              <a:solidFill>
                <a:srgbClr val="002060"/>
              </a:solidFill>
            </a:endParaRPr>
          </a:p>
          <a:p>
            <a:endParaRPr lang="en-GB" dirty="0"/>
          </a:p>
        </p:txBody>
      </p:sp>
      <p:sp>
        <p:nvSpPr>
          <p:cNvPr id="14" name="Rectangle 5">
            <a:extLst>
              <a:ext uri="{FF2B5EF4-FFF2-40B4-BE49-F238E27FC236}">
                <a16:creationId xmlns:a16="http://schemas.microsoft.com/office/drawing/2014/main" id="{5C2319E1-2DF6-4312-8BBC-AE7859F6B61E}"/>
              </a:ext>
            </a:extLst>
          </p:cNvPr>
          <p:cNvSpPr>
            <a:spLocks noChangeArrowheads="1"/>
          </p:cNvSpPr>
          <p:nvPr/>
        </p:nvSpPr>
        <p:spPr bwMode="auto">
          <a:xfrm>
            <a:off x="3033950" y="2299350"/>
            <a:ext cx="13152427" cy="4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2" name="CaixaDeTexto 21">
            <a:extLst>
              <a:ext uri="{FF2B5EF4-FFF2-40B4-BE49-F238E27FC236}">
                <a16:creationId xmlns:a16="http://schemas.microsoft.com/office/drawing/2014/main" id="{3DA82D2C-6A0C-45B0-9ECA-3C1805BAEACD}"/>
              </a:ext>
            </a:extLst>
          </p:cNvPr>
          <p:cNvSpPr txBox="1"/>
          <p:nvPr/>
        </p:nvSpPr>
        <p:spPr>
          <a:xfrm>
            <a:off x="1316502" y="5999487"/>
            <a:ext cx="4839360" cy="230832"/>
          </a:xfrm>
          <a:prstGeom prst="rect">
            <a:avLst/>
          </a:prstGeom>
          <a:noFill/>
        </p:spPr>
        <p:txBody>
          <a:bodyPr wrap="square" rtlCol="0">
            <a:spAutoFit/>
          </a:bodyPr>
          <a:lstStyle/>
          <a:p>
            <a:r>
              <a:rPr lang="el-GR" sz="900" dirty="0"/>
              <a:t>Πηγή της εικόνας</a:t>
            </a:r>
            <a:r>
              <a:rPr lang="en-GB" sz="900" dirty="0"/>
              <a:t>: </a:t>
            </a:r>
            <a:r>
              <a:rPr lang="en-GB" sz="900" dirty="0">
                <a:hlinkClick r:id="rId3"/>
              </a:rPr>
              <a:t>https://polyglotclub.com/help/language-learning-tips/language-levels-cefr</a:t>
            </a:r>
            <a:r>
              <a:rPr lang="en-GB" sz="900" dirty="0"/>
              <a:t> </a:t>
            </a:r>
          </a:p>
        </p:txBody>
      </p:sp>
      <p:sp>
        <p:nvSpPr>
          <p:cNvPr id="24" name="CaixaDeTexto 23">
            <a:extLst>
              <a:ext uri="{FF2B5EF4-FFF2-40B4-BE49-F238E27FC236}">
                <a16:creationId xmlns:a16="http://schemas.microsoft.com/office/drawing/2014/main" id="{F7375FF8-F439-40A0-B9AA-9F7DB386C4AD}"/>
              </a:ext>
            </a:extLst>
          </p:cNvPr>
          <p:cNvSpPr txBox="1"/>
          <p:nvPr/>
        </p:nvSpPr>
        <p:spPr>
          <a:xfrm>
            <a:off x="6527608" y="3236129"/>
            <a:ext cx="4299913" cy="2923301"/>
          </a:xfrm>
          <a:prstGeom prst="rect">
            <a:avLst/>
          </a:prstGeom>
          <a:noFill/>
        </p:spPr>
        <p:txBody>
          <a:bodyPr wrap="square" rtlCol="0">
            <a:spAutoFit/>
          </a:bodyPr>
          <a:lstStyle/>
          <a:p>
            <a:pPr>
              <a:lnSpc>
                <a:spcPct val="150000"/>
              </a:lnSpc>
            </a:pPr>
            <a:r>
              <a:rPr lang="el-GR" sz="1700" dirty="0"/>
              <a:t>Πριν προσπαθήσετε να εκτιμήσετε και να αξιολογήσετε το γλωσσικό επίπεδο των μαθητών, ίσως είναι επίσης ενδιαφέρον να δώσετε στους μαθητές σας έναν πίνακα αυτοαξιολόγησης, ο οποίος έχει επίσης ετοιμαστεί από το ΚΕΠΑ. </a:t>
            </a:r>
            <a:r>
              <a:rPr lang="en-GB" sz="900" dirty="0"/>
              <a:t>(</a:t>
            </a:r>
            <a:r>
              <a:rPr lang="en-GB" sz="900" dirty="0">
                <a:hlinkClick r:id="rId4"/>
              </a:rPr>
              <a:t>https://europa.eu/europass/system/files/2020-05/CEFR%20self-assessment%20grid%20EN.pdf</a:t>
            </a:r>
            <a:r>
              <a:rPr lang="en-GB" sz="900" dirty="0"/>
              <a:t>)</a:t>
            </a:r>
            <a:endParaRPr lang="en-GB" sz="1400" dirty="0"/>
          </a:p>
        </p:txBody>
      </p:sp>
      <p:pic>
        <p:nvPicPr>
          <p:cNvPr id="3" name="Picture 2" descr="A picture containing text&#10;&#10;Description automatically generated">
            <a:extLst>
              <a:ext uri="{FF2B5EF4-FFF2-40B4-BE49-F238E27FC236}">
                <a16:creationId xmlns:a16="http://schemas.microsoft.com/office/drawing/2014/main" id="{3161A20E-017B-1705-26C8-5B52F608D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99" y="6260334"/>
            <a:ext cx="2769885" cy="574122"/>
          </a:xfrm>
          <a:prstGeom prst="rect">
            <a:avLst/>
          </a:prstGeom>
        </p:spPr>
      </p:pic>
      <p:pic>
        <p:nvPicPr>
          <p:cNvPr id="19" name="Picture 18" descr="Chart, bar chart&#10;&#10;Description automatically generated">
            <a:extLst>
              <a:ext uri="{FF2B5EF4-FFF2-40B4-BE49-F238E27FC236}">
                <a16:creationId xmlns:a16="http://schemas.microsoft.com/office/drawing/2014/main" id="{AAD2A9F2-6B0E-D89D-121D-348FF1070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005" y="3134553"/>
            <a:ext cx="5147958" cy="2905284"/>
          </a:xfrm>
          <a:prstGeom prst="rect">
            <a:avLst/>
          </a:prstGeom>
        </p:spPr>
      </p:pic>
    </p:spTree>
    <p:extLst>
      <p:ext uri="{BB962C8B-B14F-4D97-AF65-F5344CB8AC3E}">
        <p14:creationId xmlns:p14="http://schemas.microsoft.com/office/powerpoint/2010/main" val="64849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3" y="1270861"/>
            <a:ext cx="10619477"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100" dirty="0">
                <a:solidFill>
                  <a:schemeClr val="tx1"/>
                </a:solidFill>
                <a:latin typeface="Arial" panose="020B0604020202020204" pitchFamily="34" charset="0"/>
                <a:cs typeface="Arial" panose="020B0604020202020204" pitchFamily="34" charset="0"/>
              </a:rPr>
              <a:t>Τονίστε την ποικιλομορφία</a:t>
            </a:r>
            <a:endParaRPr lang="en-GB" sz="3100" dirty="0">
              <a:solidFill>
                <a:schemeClr val="tx1"/>
              </a:solidFill>
              <a:latin typeface="Arial" panose="020B0604020202020204" pitchFamily="34" charset="0"/>
              <a:cs typeface="Arial" panose="020B0604020202020204" pitchFamily="34" charset="0"/>
            </a:endParaRPr>
          </a:p>
          <a:p>
            <a:pPr algn="ctr"/>
            <a:r>
              <a:rPr lang="el-GR" sz="3100" dirty="0">
                <a:solidFill>
                  <a:schemeClr val="tx1"/>
                </a:solidFill>
                <a:latin typeface="Arial" panose="020B0604020202020204" pitchFamily="34" charset="0"/>
                <a:cs typeface="Arial" panose="020B0604020202020204" pitchFamily="34" charset="0"/>
              </a:rPr>
              <a:t>και εξερευνήστε τον πολιτισμό</a:t>
            </a:r>
            <a:endParaRPr lang="en-GB" sz="31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CaixaDeTexto 8">
            <a:extLst>
              <a:ext uri="{FF2B5EF4-FFF2-40B4-BE49-F238E27FC236}">
                <a16:creationId xmlns:a16="http://schemas.microsoft.com/office/drawing/2014/main" id="{539202E9-CF57-400D-B62E-5A1F04C74173}"/>
              </a:ext>
            </a:extLst>
          </p:cNvPr>
          <p:cNvSpPr txBox="1"/>
          <p:nvPr/>
        </p:nvSpPr>
        <p:spPr>
          <a:xfrm>
            <a:off x="1219199" y="1538739"/>
            <a:ext cx="9661322" cy="3968009"/>
          </a:xfrm>
          <a:prstGeom prst="rect">
            <a:avLst/>
          </a:prstGeom>
          <a:noFill/>
        </p:spPr>
        <p:txBody>
          <a:bodyPr wrap="square" rtlCol="0">
            <a:spAutoFit/>
          </a:bodyPr>
          <a:lstStyle/>
          <a:p>
            <a:pPr>
              <a:lnSpc>
                <a:spcPct val="150000"/>
              </a:lnSpc>
            </a:pPr>
            <a:r>
              <a:rPr lang="el-GR" sz="1650" dirty="0"/>
              <a:t>Η προσέγγιση του προγράμματος POEME για την εκμάθηση δεύτερης γλώσσας επικεντρώνεται κυρίως στην εξερεύνηση των πολιτισμών άλλων χωρών. </a:t>
            </a:r>
          </a:p>
          <a:p>
            <a:pPr>
              <a:lnSpc>
                <a:spcPct val="150000"/>
              </a:lnSpc>
            </a:pPr>
            <a:endParaRPr lang="el-GR" sz="1650" dirty="0"/>
          </a:p>
          <a:p>
            <a:pPr>
              <a:lnSpc>
                <a:spcPct val="150000"/>
              </a:lnSpc>
            </a:pPr>
            <a:r>
              <a:rPr lang="el-GR" sz="1650" dirty="0"/>
              <a:t>Αυτό θα ωθήσει τους μαθητές να βγουν από τη ζώνη άνεσής τους - γλωσσικά και γεωγραφικά - και θα κατανοήσουν καλύτερα την πολιτισμική πραγματικότητα στην οποία λειτουργούν οι ντόπιοι συμμαθητές τους. </a:t>
            </a:r>
          </a:p>
          <a:p>
            <a:pPr>
              <a:lnSpc>
                <a:spcPct val="150000"/>
              </a:lnSpc>
            </a:pPr>
            <a:endParaRPr lang="el-GR" sz="1650" dirty="0"/>
          </a:p>
          <a:p>
            <a:pPr>
              <a:lnSpc>
                <a:spcPct val="150000"/>
              </a:lnSpc>
            </a:pPr>
            <a:r>
              <a:rPr lang="el-GR" sz="1650" dirty="0"/>
              <a:t>Πιστεύουμε ότι αυτός ο τρόπος προσέγγισης της εκμάθησης της δεύτερης γλώσσας θα αποφέρει πολλά οφέλη στους μαθητές, επιτρέποντάς τους όχι μόνο να μάθουν μία δεύτερη γλώσσα, αλλά και να γνωρίσουν την ευρωπαϊκή πολιτιστική κληρονομιά.</a:t>
            </a:r>
            <a:endParaRPr lang="en-GB" sz="1650" dirty="0"/>
          </a:p>
        </p:txBody>
      </p:sp>
      <p:sp>
        <p:nvSpPr>
          <p:cNvPr id="11" name="CaixaDeTexto 10">
            <a:extLst>
              <a:ext uri="{FF2B5EF4-FFF2-40B4-BE49-F238E27FC236}">
                <a16:creationId xmlns:a16="http://schemas.microsoft.com/office/drawing/2014/main" id="{A8AFCA54-DC5A-46AE-80E1-B559F7384862}"/>
              </a:ext>
            </a:extLst>
          </p:cNvPr>
          <p:cNvSpPr txBox="1"/>
          <p:nvPr/>
        </p:nvSpPr>
        <p:spPr>
          <a:xfrm>
            <a:off x="6096000" y="5412100"/>
            <a:ext cx="4575142" cy="646331"/>
          </a:xfrm>
          <a:prstGeom prst="rect">
            <a:avLst/>
          </a:prstGeom>
          <a:noFill/>
        </p:spPr>
        <p:txBody>
          <a:bodyPr wrap="square" rtlCol="0">
            <a:spAutoFit/>
          </a:bodyPr>
          <a:lstStyle/>
          <a:p>
            <a:r>
              <a:rPr lang="el-GR" dirty="0"/>
              <a:t>Σας προτείνουμε να δοκιμάσετε αυτή την προσέγγιση και όταν δημιουργείτε </a:t>
            </a:r>
            <a:r>
              <a:rPr lang="en-GB" dirty="0"/>
              <a:t>e-books!</a:t>
            </a:r>
          </a:p>
        </p:txBody>
      </p:sp>
      <p:pic>
        <p:nvPicPr>
          <p:cNvPr id="3" name="Picture 2" descr="A picture containing text&#10;&#10;Description automatically generated">
            <a:extLst>
              <a:ext uri="{FF2B5EF4-FFF2-40B4-BE49-F238E27FC236}">
                <a16:creationId xmlns:a16="http://schemas.microsoft.com/office/drawing/2014/main" id="{18EDBB77-68B4-EA41-F515-BD105C9F3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98" y="6288185"/>
            <a:ext cx="2714375" cy="562616"/>
          </a:xfrm>
          <a:prstGeom prst="rect">
            <a:avLst/>
          </a:prstGeom>
        </p:spPr>
      </p:pic>
    </p:spTree>
    <p:extLst>
      <p:ext uri="{BB962C8B-B14F-4D97-AF65-F5344CB8AC3E}">
        <p14:creationId xmlns:p14="http://schemas.microsoft.com/office/powerpoint/2010/main" val="259227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7041856" y="3113415"/>
            <a:ext cx="4036334" cy="2387600"/>
          </a:xfrm>
        </p:spPr>
        <p:txBody>
          <a:bodyPr anchor="t">
            <a:normAutofit/>
          </a:bodyPr>
          <a:lstStyle/>
          <a:p>
            <a:pPr algn="l"/>
            <a:r>
              <a:rPr lang="el-GR" sz="3400"/>
              <a:t>Δημιουργία </a:t>
            </a:r>
            <a:r>
              <a:rPr lang="en-GB" sz="3400"/>
              <a:t>E-book</a:t>
            </a:r>
            <a:br>
              <a:rPr lang="en-GB" sz="3400"/>
            </a:br>
            <a:br>
              <a:rPr lang="en-GB" sz="3400"/>
            </a:br>
            <a:r>
              <a:rPr lang="el-GR" sz="3400"/>
              <a:t>Τεχνικό μέρος</a:t>
            </a:r>
            <a:br>
              <a:rPr lang="en-GB" sz="3400"/>
            </a:br>
            <a:endParaRPr lang="en-GB" sz="3400"/>
          </a:p>
        </p:txBody>
      </p:sp>
      <p:sp>
        <p:nvSpPr>
          <p:cNvPr id="14" name="Rectangle 1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rotWithShape="1">
          <a:blip r:embed="rId2">
            <a:extLst>
              <a:ext uri="{28A0092B-C50C-407E-A947-70E740481C1C}">
                <a14:useLocalDpi xmlns:a14="http://schemas.microsoft.com/office/drawing/2010/main" val="0"/>
              </a:ext>
            </a:extLst>
          </a:blip>
          <a:srcRect t="1268"/>
          <a:stretch/>
        </p:blipFill>
        <p:spPr>
          <a:xfrm>
            <a:off x="733507" y="666728"/>
            <a:ext cx="5536001" cy="5465791"/>
          </a:xfrm>
          <a:prstGeom prst="rect">
            <a:avLst/>
          </a:prstGeom>
        </p:spPr>
      </p:pic>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35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477233" y="1873720"/>
            <a:ext cx="3965146" cy="342714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Τί είδους </a:t>
            </a:r>
            <a:r>
              <a:rPr lang="en-GB" sz="4000" dirty="0">
                <a:solidFill>
                  <a:schemeClr val="tx1"/>
                </a:solidFill>
                <a:latin typeface="Arial" panose="020B0604020202020204" pitchFamily="34" charset="0"/>
                <a:cs typeface="Arial" panose="020B0604020202020204" pitchFamily="34" charset="0"/>
              </a:rPr>
              <a:t>e-books</a:t>
            </a:r>
            <a:r>
              <a:rPr lang="el-GR" sz="4000" dirty="0">
                <a:solidFill>
                  <a:schemeClr val="tx1"/>
                </a:solidFill>
                <a:latin typeface="Arial" panose="020B0604020202020204" pitchFamily="34" charset="0"/>
                <a:cs typeface="Arial" panose="020B0604020202020204" pitchFamily="34" charset="0"/>
              </a:rPr>
              <a:t> υπάρχουν;</a:t>
            </a:r>
            <a:r>
              <a:rPr lang="en-GB" sz="4000" dirty="0">
                <a:solidFill>
                  <a:schemeClr val="tx1"/>
                </a:solidFill>
                <a:latin typeface="Arial" panose="020B0604020202020204" pitchFamily="34" charset="0"/>
                <a:cs typeface="Arial" panose="020B0604020202020204" pitchFamily="34" charset="0"/>
              </a:rPr>
              <a:t> </a:t>
            </a: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A3FF67B4-9C9C-44FA-BE02-DE60BAD4868B}"/>
              </a:ext>
            </a:extLst>
          </p:cNvPr>
          <p:cNvSpPr txBox="1"/>
          <p:nvPr/>
        </p:nvSpPr>
        <p:spPr>
          <a:xfrm>
            <a:off x="887947" y="2156133"/>
            <a:ext cx="3143717" cy="2862322"/>
          </a:xfrm>
          <a:prstGeom prst="rect">
            <a:avLst/>
          </a:prstGeom>
          <a:noFill/>
        </p:spPr>
        <p:txBody>
          <a:bodyPr wrap="square" rtlCol="0">
            <a:spAutoFit/>
          </a:bodyPr>
          <a:lstStyle/>
          <a:p>
            <a:r>
              <a:rPr lang="el-GR" dirty="0"/>
              <a:t>Τα </a:t>
            </a:r>
            <a:r>
              <a:rPr lang="en-GB" dirty="0"/>
              <a:t>e-books </a:t>
            </a:r>
            <a:r>
              <a:rPr lang="el-GR" dirty="0"/>
              <a:t>υπάρχουν σε διάφορες μορφές</a:t>
            </a:r>
            <a:r>
              <a:rPr lang="en-GB" dirty="0"/>
              <a:t>:</a:t>
            </a:r>
          </a:p>
          <a:p>
            <a:pPr marL="285750" indent="-285750">
              <a:buFont typeface="Arial" panose="020B0604020202020204" pitchFamily="34" charset="0"/>
              <a:buChar char="•"/>
            </a:pPr>
            <a:r>
              <a:rPr lang="en-GB" dirty="0" err="1"/>
              <a:t>ePub</a:t>
            </a:r>
            <a:r>
              <a:rPr lang="en-GB" dirty="0"/>
              <a:t> (</a:t>
            </a:r>
            <a:r>
              <a:rPr lang="el-GR" dirty="0"/>
              <a:t>συνήθης μορφή</a:t>
            </a:r>
            <a:r>
              <a:rPr lang="en-GB" dirty="0"/>
              <a:t>, </a:t>
            </a:r>
            <a:r>
              <a:rPr lang="el-GR" dirty="0"/>
              <a:t>αναγνώσιμη από πολλές συσκευές</a:t>
            </a:r>
            <a:r>
              <a:rPr lang="en-GB" dirty="0"/>
              <a:t>)</a:t>
            </a:r>
          </a:p>
          <a:p>
            <a:pPr marL="285750" indent="-285750">
              <a:buFont typeface="Arial" panose="020B0604020202020204" pitchFamily="34" charset="0"/>
              <a:buChar char="•"/>
            </a:pPr>
            <a:r>
              <a:rPr lang="en-GB" dirty="0"/>
              <a:t>PDF (</a:t>
            </a:r>
            <a:r>
              <a:rPr lang="el-GR" dirty="0"/>
              <a:t>μη-φιλική προς τον αναγνώστη</a:t>
            </a:r>
            <a:r>
              <a:rPr lang="en-GB" dirty="0"/>
              <a:t>)</a:t>
            </a:r>
          </a:p>
          <a:p>
            <a:pPr marL="285750" indent="-285750">
              <a:buFont typeface="Arial" panose="020B0604020202020204" pitchFamily="34" charset="0"/>
              <a:buChar char="•"/>
            </a:pPr>
            <a:r>
              <a:rPr lang="en-GB" dirty="0" err="1"/>
              <a:t>BBeB</a:t>
            </a:r>
            <a:endParaRPr lang="en-GB" dirty="0"/>
          </a:p>
          <a:p>
            <a:pPr marL="285750" indent="-285750">
              <a:buFont typeface="Arial" panose="020B0604020202020204" pitchFamily="34" charset="0"/>
              <a:buChar char="•"/>
            </a:pPr>
            <a:r>
              <a:rPr lang="en-GB" dirty="0"/>
              <a:t>DJVU</a:t>
            </a:r>
          </a:p>
          <a:p>
            <a:pPr marL="285750" indent="-285750">
              <a:buFont typeface="Arial" panose="020B0604020202020204" pitchFamily="34" charset="0"/>
              <a:buChar char="•"/>
            </a:pPr>
            <a:r>
              <a:rPr lang="en-GB" dirty="0"/>
              <a:t>DOC, </a:t>
            </a:r>
            <a:r>
              <a:rPr lang="el-GR" dirty="0"/>
              <a:t>κλπ.</a:t>
            </a:r>
            <a:endParaRPr lang="en-GB" dirty="0"/>
          </a:p>
        </p:txBody>
      </p:sp>
      <p:sp>
        <p:nvSpPr>
          <p:cNvPr id="12" name="Retângulo: Cantos Arredondados 11">
            <a:extLst>
              <a:ext uri="{FF2B5EF4-FFF2-40B4-BE49-F238E27FC236}">
                <a16:creationId xmlns:a16="http://schemas.microsoft.com/office/drawing/2014/main" id="{38F0E4FF-9A6F-44F4-882D-15CC25ABEAB7}"/>
              </a:ext>
            </a:extLst>
          </p:cNvPr>
          <p:cNvSpPr/>
          <p:nvPr/>
        </p:nvSpPr>
        <p:spPr>
          <a:xfrm>
            <a:off x="8030817" y="1873720"/>
            <a:ext cx="3965146" cy="342714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2060"/>
                </a:solidFill>
              </a:rPr>
              <a:t>Τα ηλεκτρονικά βιβλία προτιμώνται από πολλούς εκδότες επειδή έχουν χαμηλότερο κόστος παραγωγής, και πιθανώς μεγαλύτερη εμβέλεια του τελικού προϊόντος.</a:t>
            </a:r>
          </a:p>
          <a:p>
            <a:pPr algn="ctr"/>
            <a:r>
              <a:rPr lang="el-GR" dirty="0">
                <a:solidFill>
                  <a:srgbClr val="002060"/>
                </a:solidFill>
              </a:rPr>
              <a:t>Επιπλέον, μπορούν να εμπλουτιστούν με πολυμέσα, όπως βίντεο, εικόνες και συνδέσμους.</a:t>
            </a:r>
            <a:endParaRPr lang="en-GB" dirty="0">
              <a:solidFill>
                <a:srgbClr val="002060"/>
              </a:solidFill>
            </a:endParaRPr>
          </a:p>
        </p:txBody>
      </p:sp>
      <p:pic>
        <p:nvPicPr>
          <p:cNvPr id="15" name="Imagem 14">
            <a:extLst>
              <a:ext uri="{FF2B5EF4-FFF2-40B4-BE49-F238E27FC236}">
                <a16:creationId xmlns:a16="http://schemas.microsoft.com/office/drawing/2014/main" id="{83651A68-21B2-4750-B112-B8B2078F7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119" y="1873720"/>
            <a:ext cx="3296252" cy="3296252"/>
          </a:xfrm>
          <a:prstGeom prst="rect">
            <a:avLst/>
          </a:prstGeom>
        </p:spPr>
      </p:pic>
      <p:sp>
        <p:nvSpPr>
          <p:cNvPr id="16" name="CaixaDeTexto 15">
            <a:extLst>
              <a:ext uri="{FF2B5EF4-FFF2-40B4-BE49-F238E27FC236}">
                <a16:creationId xmlns:a16="http://schemas.microsoft.com/office/drawing/2014/main" id="{70B5371C-F9CC-4CF1-B306-0F6C6917A5EB}"/>
              </a:ext>
            </a:extLst>
          </p:cNvPr>
          <p:cNvSpPr txBox="1"/>
          <p:nvPr/>
        </p:nvSpPr>
        <p:spPr>
          <a:xfrm>
            <a:off x="8722660" y="6567771"/>
            <a:ext cx="1629356" cy="230832"/>
          </a:xfrm>
          <a:prstGeom prst="rect">
            <a:avLst/>
          </a:prstGeom>
          <a:noFill/>
        </p:spPr>
        <p:txBody>
          <a:bodyPr wrap="square" rtlCol="0">
            <a:spAutoFit/>
          </a:bodyPr>
          <a:lstStyle/>
          <a:p>
            <a:r>
              <a:rPr lang="el-GR" sz="900" dirty="0"/>
              <a:t>Πηγή Εικόνας</a:t>
            </a:r>
            <a:r>
              <a:rPr lang="en-GB" sz="900" dirty="0"/>
              <a:t>: freepik.com</a:t>
            </a:r>
          </a:p>
        </p:txBody>
      </p:sp>
      <p:pic>
        <p:nvPicPr>
          <p:cNvPr id="4" name="Picture 3" descr="A picture containing text&#10;&#10;Description automatically generated">
            <a:extLst>
              <a:ext uri="{FF2B5EF4-FFF2-40B4-BE49-F238E27FC236}">
                <a16:creationId xmlns:a16="http://schemas.microsoft.com/office/drawing/2014/main" id="{861D397E-5A40-97EE-8BF3-7F963626D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98" y="6235115"/>
            <a:ext cx="3134633" cy="649724"/>
          </a:xfrm>
          <a:prstGeom prst="rect">
            <a:avLst/>
          </a:prstGeom>
        </p:spPr>
      </p:pic>
    </p:spTree>
    <p:extLst>
      <p:ext uri="{BB962C8B-B14F-4D97-AF65-F5344CB8AC3E}">
        <p14:creationId xmlns:p14="http://schemas.microsoft.com/office/powerpoint/2010/main" val="2502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Λογισμικό </a:t>
            </a:r>
            <a:r>
              <a:rPr lang="en-GB" sz="4000" dirty="0">
                <a:solidFill>
                  <a:schemeClr val="tx1"/>
                </a:solidFill>
                <a:latin typeface="Arial" panose="020B0604020202020204" pitchFamily="34" charset="0"/>
                <a:cs typeface="Arial" panose="020B0604020202020204" pitchFamily="34" charset="0"/>
              </a:rPr>
              <a:t>“Book Creator”</a:t>
            </a: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16765" y="1550504"/>
            <a:ext cx="8600661" cy="2308324"/>
          </a:xfrm>
          <a:prstGeom prst="rect">
            <a:avLst/>
          </a:prstGeom>
          <a:noFill/>
        </p:spPr>
        <p:txBody>
          <a:bodyPr wrap="square" rtlCol="0">
            <a:spAutoFit/>
          </a:bodyPr>
          <a:lstStyle/>
          <a:p>
            <a:r>
              <a:rPr lang="el-GR" dirty="0"/>
              <a:t>Για να δημιουργήσετε </a:t>
            </a:r>
            <a:r>
              <a:rPr lang="en-GB" dirty="0"/>
              <a:t>e-books, </a:t>
            </a:r>
            <a:r>
              <a:rPr lang="el-GR" dirty="0"/>
              <a:t>σας προτείνουμε να χρησιμοποιήσετε το λογισμικό </a:t>
            </a:r>
            <a:r>
              <a:rPr lang="en-GB" sz="1800" dirty="0">
                <a:solidFill>
                  <a:schemeClr val="tx1"/>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Book Creator”</a:t>
            </a:r>
            <a:r>
              <a:rPr lang="en-GB" dirty="0"/>
              <a:t>, </a:t>
            </a:r>
            <a:r>
              <a:rPr lang="el-GR" dirty="0"/>
              <a:t>το οποίο είναι μία </a:t>
            </a:r>
            <a:r>
              <a:rPr lang="el-GR" b="1" dirty="0"/>
              <a:t>δωρεάν </a:t>
            </a:r>
            <a:r>
              <a:rPr lang="el-GR" dirty="0"/>
              <a:t>και</a:t>
            </a:r>
            <a:r>
              <a:rPr lang="el-GR" b="1" dirty="0"/>
              <a:t> </a:t>
            </a:r>
            <a:r>
              <a:rPr lang="en-US" b="1" dirty="0"/>
              <a:t>online</a:t>
            </a:r>
            <a:endParaRPr lang="en-GB" dirty="0"/>
          </a:p>
          <a:p>
            <a:r>
              <a:rPr lang="el-GR" dirty="0"/>
              <a:t>Προτού χρησιμοποιήσετε το </a:t>
            </a:r>
            <a:r>
              <a:rPr lang="en-GB" sz="1800" dirty="0">
                <a:solidFill>
                  <a:schemeClr val="tx1"/>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Book Creator</a:t>
            </a:r>
            <a:r>
              <a:rPr lang="en-GB" sz="1800" dirty="0">
                <a:solidFill>
                  <a:schemeClr val="tx1"/>
                </a:solidFill>
                <a:latin typeface="Arial" panose="020B0604020202020204" pitchFamily="34" charset="0"/>
                <a:cs typeface="Arial" panose="020B0604020202020204" pitchFamily="34" charset="0"/>
              </a:rPr>
              <a:t>”</a:t>
            </a:r>
            <a:r>
              <a:rPr lang="en-GB" dirty="0"/>
              <a:t>, </a:t>
            </a:r>
            <a:r>
              <a:rPr lang="el-GR" dirty="0"/>
              <a:t>σας</a:t>
            </a:r>
            <a:r>
              <a:rPr lang="en-GB" dirty="0"/>
              <a:t> </a:t>
            </a:r>
            <a:r>
              <a:rPr lang="el-GR" dirty="0"/>
              <a:t>προτείνουμε</a:t>
            </a:r>
            <a:r>
              <a:rPr lang="en-GB" dirty="0"/>
              <a:t>:*</a:t>
            </a:r>
          </a:p>
          <a:p>
            <a:endParaRPr lang="en-GB" dirty="0"/>
          </a:p>
          <a:p>
            <a:pPr marL="285750" indent="-285750">
              <a:buFont typeface="Arial" panose="020B0604020202020204" pitchFamily="34" charset="0"/>
              <a:buChar char="•"/>
            </a:pPr>
            <a:r>
              <a:rPr lang="el-GR" dirty="0"/>
              <a:t>Να έχετε έτοιμο περιεχόμενο </a:t>
            </a:r>
            <a:r>
              <a:rPr lang="en-US" dirty="0"/>
              <a:t>(</a:t>
            </a:r>
            <a:r>
              <a:rPr lang="el-GR" dirty="0"/>
              <a:t>κείμενο</a:t>
            </a:r>
            <a:r>
              <a:rPr lang="en-US" dirty="0"/>
              <a:t>, </a:t>
            </a:r>
            <a:r>
              <a:rPr lang="el-GR" dirty="0"/>
              <a:t>εικόνα</a:t>
            </a:r>
            <a:r>
              <a:rPr lang="en-US" dirty="0"/>
              <a:t>, </a:t>
            </a:r>
            <a:r>
              <a:rPr lang="el-GR" dirty="0"/>
              <a:t>ήχος</a:t>
            </a:r>
            <a:r>
              <a:rPr lang="en-US" dirty="0"/>
              <a:t>) </a:t>
            </a:r>
            <a:r>
              <a:rPr lang="el-GR" dirty="0"/>
              <a:t>σε έναν φάκελο</a:t>
            </a:r>
            <a:r>
              <a:rPr lang="en-US" dirty="0"/>
              <a:t>;</a:t>
            </a:r>
          </a:p>
          <a:p>
            <a:pPr marL="285750" indent="-285750">
              <a:buFont typeface="Arial" panose="020B0604020202020204" pitchFamily="34" charset="0"/>
              <a:buChar char="•"/>
            </a:pPr>
            <a:r>
              <a:rPr lang="el-GR" dirty="0"/>
              <a:t>Να χρησιμοποιείτε εικόνες και ήχους χωρίς πνευματικά δικαιώματα (ιδανικά)</a:t>
            </a:r>
            <a:r>
              <a:rPr lang="en-US" dirty="0"/>
              <a:t>.</a:t>
            </a:r>
          </a:p>
          <a:p>
            <a:endParaRPr lang="en-US" dirty="0"/>
          </a:p>
          <a:p>
            <a:pPr marL="285750" indent="-285750">
              <a:buFont typeface="Arial" panose="020B0604020202020204" pitchFamily="34" charset="0"/>
              <a:buChar char="•"/>
            </a:pPr>
            <a:endParaRPr lang="en-GB" dirty="0"/>
          </a:p>
        </p:txBody>
      </p:sp>
      <p:pic>
        <p:nvPicPr>
          <p:cNvPr id="10" name="Picture 9" descr="A picture containing text&#10;&#10;Description automatically generated">
            <a:extLst>
              <a:ext uri="{FF2B5EF4-FFF2-40B4-BE49-F238E27FC236}">
                <a16:creationId xmlns:a16="http://schemas.microsoft.com/office/drawing/2014/main" id="{541CCA4F-6BE3-F684-5AB0-25D5BAAA6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00" y="6293934"/>
            <a:ext cx="2725940" cy="565013"/>
          </a:xfrm>
          <a:prstGeom prst="rect">
            <a:avLst/>
          </a:prstGeom>
        </p:spPr>
      </p:pic>
      <p:sp>
        <p:nvSpPr>
          <p:cNvPr id="7" name="CaixaDeTexto 8">
            <a:extLst>
              <a:ext uri="{FF2B5EF4-FFF2-40B4-BE49-F238E27FC236}">
                <a16:creationId xmlns:a16="http://schemas.microsoft.com/office/drawing/2014/main" id="{B4729B1A-D03E-753E-AC5C-3E942FE9E9E9}"/>
              </a:ext>
            </a:extLst>
          </p:cNvPr>
          <p:cNvSpPr txBox="1"/>
          <p:nvPr/>
        </p:nvSpPr>
        <p:spPr>
          <a:xfrm>
            <a:off x="6095999" y="6481469"/>
            <a:ext cx="4814806" cy="369332"/>
          </a:xfrm>
          <a:prstGeom prst="rect">
            <a:avLst/>
          </a:prstGeom>
          <a:noFill/>
        </p:spPr>
        <p:txBody>
          <a:bodyPr wrap="square" rtlCol="0">
            <a:spAutoFit/>
          </a:bodyPr>
          <a:lstStyle/>
          <a:p>
            <a:r>
              <a:rPr lang="en-GB" sz="900" dirty="0"/>
              <a:t>*</a:t>
            </a:r>
            <a:r>
              <a:rPr lang="el-GR" sz="900" dirty="0"/>
              <a:t>Σεμινάριο προσαρμοσμένο από το υλικό που παρήχθη για το έργο DIMPA, διαθέσιμο </a:t>
            </a:r>
            <a:r>
              <a:rPr lang="el-GR" sz="900" u="sng" dirty="0">
                <a:hlinkClick r:id="rId4"/>
              </a:rPr>
              <a:t>εδώ</a:t>
            </a:r>
            <a:endParaRPr lang="en-GB" sz="900" u="sng" dirty="0"/>
          </a:p>
          <a:p>
            <a:endParaRPr lang="en-GB" sz="900" dirty="0"/>
          </a:p>
        </p:txBody>
      </p:sp>
      <p:sp>
        <p:nvSpPr>
          <p:cNvPr id="4" name="Retângulo: Cantos Arredondados 2">
            <a:extLst>
              <a:ext uri="{FF2B5EF4-FFF2-40B4-BE49-F238E27FC236}">
                <a16:creationId xmlns:a16="http://schemas.microsoft.com/office/drawing/2014/main" id="{39FEE993-29A5-94C6-B710-4AA6413905AC}"/>
              </a:ext>
            </a:extLst>
          </p:cNvPr>
          <p:cNvSpPr/>
          <p:nvPr/>
        </p:nvSpPr>
        <p:spPr>
          <a:xfrm>
            <a:off x="4903303" y="4452347"/>
            <a:ext cx="2385391" cy="1311966"/>
          </a:xfrm>
          <a:prstGeom prst="roundRect">
            <a:avLst/>
          </a:prstGeom>
          <a:solidFill>
            <a:srgbClr val="DDF0FF"/>
          </a:solidFill>
          <a:ln/>
        </p:spPr>
        <p:style>
          <a:lnRef idx="2">
            <a:schemeClr val="dk1"/>
          </a:lnRef>
          <a:fillRef idx="1">
            <a:schemeClr val="lt1"/>
          </a:fillRef>
          <a:effectRef idx="0">
            <a:schemeClr val="dk1"/>
          </a:effectRef>
          <a:fontRef idx="minor">
            <a:schemeClr val="dk1"/>
          </a:fontRef>
        </p:style>
        <p:txBody>
          <a:bodyPr rtlCol="0" anchor="ctr"/>
          <a:lstStyle/>
          <a:p>
            <a:pPr algn="ctr"/>
            <a:r>
              <a:rPr lang="hr-HR" dirty="0">
                <a:solidFill>
                  <a:schemeClr val="tx1"/>
                </a:solidFill>
                <a:hlinkClick r:id="rId5"/>
              </a:rPr>
              <a:t>Book Creator</a:t>
            </a:r>
            <a:endParaRPr lang="en-GB" dirty="0">
              <a:solidFill>
                <a:schemeClr val="tx1"/>
              </a:solidFill>
            </a:endParaRPr>
          </a:p>
        </p:txBody>
      </p:sp>
    </p:spTree>
    <p:extLst>
      <p:ext uri="{BB962C8B-B14F-4D97-AF65-F5344CB8AC3E}">
        <p14:creationId xmlns:p14="http://schemas.microsoft.com/office/powerpoint/2010/main" val="401712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16765" y="1760229"/>
            <a:ext cx="8600661" cy="369332"/>
          </a:xfrm>
          <a:prstGeom prst="rect">
            <a:avLst/>
          </a:prstGeom>
          <a:noFill/>
        </p:spPr>
        <p:txBody>
          <a:bodyPr wrap="square" rtlCol="0">
            <a:spAutoFit/>
          </a:bodyPr>
          <a:lstStyle/>
          <a:p>
            <a:r>
              <a:rPr lang="el-GR" dirty="0"/>
              <a:t>Βήμα 1: Εγγραφείτε ως </a:t>
            </a:r>
            <a:r>
              <a:rPr lang="en-US" dirty="0"/>
              <a:t>Teacher</a:t>
            </a:r>
            <a:r>
              <a:rPr lang="hr-HR" dirty="0"/>
              <a:t> </a:t>
            </a:r>
          </a:p>
        </p:txBody>
      </p:sp>
      <p:pic>
        <p:nvPicPr>
          <p:cNvPr id="10" name="Picture 9">
            <a:extLst>
              <a:ext uri="{FF2B5EF4-FFF2-40B4-BE49-F238E27FC236}">
                <a16:creationId xmlns:a16="http://schemas.microsoft.com/office/drawing/2014/main" id="{18EFBDF5-388B-C279-865A-48ED7D0944FD}"/>
              </a:ext>
            </a:extLst>
          </p:cNvPr>
          <p:cNvPicPr>
            <a:picLocks noChangeAspect="1"/>
          </p:cNvPicPr>
          <p:nvPr/>
        </p:nvPicPr>
        <p:blipFill>
          <a:blip r:embed="rId4"/>
          <a:stretch>
            <a:fillRect/>
          </a:stretch>
        </p:blipFill>
        <p:spPr>
          <a:xfrm>
            <a:off x="2720937" y="2211142"/>
            <a:ext cx="7105475" cy="3476753"/>
          </a:xfrm>
          <a:prstGeom prst="rect">
            <a:avLst/>
          </a:prstGeom>
        </p:spPr>
      </p:pic>
    </p:spTree>
    <p:extLst>
      <p:ext uri="{BB962C8B-B14F-4D97-AF65-F5344CB8AC3E}">
        <p14:creationId xmlns:p14="http://schemas.microsoft.com/office/powerpoint/2010/main" val="113789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aixaDeTexto 10">
            <a:extLst>
              <a:ext uri="{FF2B5EF4-FFF2-40B4-BE49-F238E27FC236}">
                <a16:creationId xmlns:a16="http://schemas.microsoft.com/office/drawing/2014/main" id="{768F6B4F-A874-4DF2-BC03-EA89A4710620}"/>
              </a:ext>
            </a:extLst>
          </p:cNvPr>
          <p:cNvSpPr txBox="1"/>
          <p:nvPr/>
        </p:nvSpPr>
        <p:spPr>
          <a:xfrm>
            <a:off x="489098" y="1106034"/>
            <a:ext cx="5019074"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dirty="0">
                <a:latin typeface="+mj-lt"/>
                <a:ea typeface="+mj-ea"/>
                <a:cs typeface="+mj-cs"/>
              </a:rPr>
              <a:t>IO3 – </a:t>
            </a:r>
            <a:r>
              <a:rPr lang="en-US" sz="3800" b="1" dirty="0" err="1">
                <a:latin typeface="+mj-lt"/>
                <a:ea typeface="+mj-ea"/>
                <a:cs typeface="+mj-cs"/>
              </a:rPr>
              <a:t>Εκ</a:t>
            </a:r>
            <a:r>
              <a:rPr lang="en-US" sz="3800" b="1" dirty="0">
                <a:latin typeface="+mj-lt"/>
                <a:ea typeface="+mj-ea"/>
                <a:cs typeface="+mj-cs"/>
              </a:rPr>
              <a:t>παίδευση για τη Δημιουργία E-book</a:t>
            </a:r>
          </a:p>
          <a:p>
            <a:pPr>
              <a:lnSpc>
                <a:spcPct val="90000"/>
              </a:lnSpc>
              <a:spcBef>
                <a:spcPct val="0"/>
              </a:spcBef>
              <a:spcAft>
                <a:spcPts val="600"/>
              </a:spcAft>
            </a:pPr>
            <a:r>
              <a:rPr lang="en-US" sz="3800" b="1" dirty="0">
                <a:latin typeface="+mj-lt"/>
                <a:ea typeface="+mj-ea"/>
                <a:cs typeface="+mj-cs"/>
              </a:rPr>
              <a:t>Webinar Κα</a:t>
            </a:r>
            <a:r>
              <a:rPr lang="en-US" sz="3800" b="1" dirty="0" err="1">
                <a:latin typeface="+mj-lt"/>
                <a:ea typeface="+mj-ea"/>
                <a:cs typeface="+mj-cs"/>
              </a:rPr>
              <a:t>τάρτισης</a:t>
            </a:r>
            <a:r>
              <a:rPr lang="en-US" sz="3800" b="1" dirty="0">
                <a:latin typeface="+mj-lt"/>
                <a:ea typeface="+mj-ea"/>
                <a:cs typeface="+mj-cs"/>
              </a:rPr>
              <a:t> </a:t>
            </a:r>
            <a:r>
              <a:rPr lang="en-US" sz="3800" b="1" dirty="0" err="1">
                <a:latin typeface="+mj-lt"/>
                <a:ea typeface="+mj-ea"/>
                <a:cs typeface="+mj-cs"/>
              </a:rPr>
              <a:t>Εκ</a:t>
            </a:r>
            <a:r>
              <a:rPr lang="en-US" sz="3800" b="1" dirty="0">
                <a:latin typeface="+mj-lt"/>
                <a:ea typeface="+mj-ea"/>
                <a:cs typeface="+mj-cs"/>
              </a:rPr>
              <a:t>παιδευτικών</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17704760-45E2-2088-EB4A-39A8CF144ECE}"/>
              </a:ext>
            </a:extLst>
          </p:cNvPr>
          <p:cNvPicPr>
            <a:picLocks noChangeAspect="1"/>
          </p:cNvPicPr>
          <p:nvPr/>
        </p:nvPicPr>
        <p:blipFill>
          <a:blip r:embed="rId2"/>
          <a:stretch>
            <a:fillRect/>
          </a:stretch>
        </p:blipFill>
        <p:spPr>
          <a:xfrm>
            <a:off x="6994071" y="1326274"/>
            <a:ext cx="4708831" cy="1342017"/>
          </a:xfrm>
          <a:prstGeom prst="rect">
            <a:avLst/>
          </a:prstGeom>
        </p:spPr>
      </p:pic>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Text, application&#10;&#10;Description automatically generated">
            <a:extLst>
              <a:ext uri="{FF2B5EF4-FFF2-40B4-BE49-F238E27FC236}">
                <a16:creationId xmlns:a16="http://schemas.microsoft.com/office/drawing/2014/main" id="{5150594B-2B05-449E-FFEA-27E9CAEDB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071" y="4339191"/>
            <a:ext cx="4708833" cy="1165436"/>
          </a:xfrm>
          <a:prstGeom prst="rect">
            <a:avLst/>
          </a:prstGeom>
        </p:spPr>
      </p:pic>
      <p:sp>
        <p:nvSpPr>
          <p:cNvPr id="2" name="TextBox 1">
            <a:extLst>
              <a:ext uri="{FF2B5EF4-FFF2-40B4-BE49-F238E27FC236}">
                <a16:creationId xmlns:a16="http://schemas.microsoft.com/office/drawing/2014/main" id="{3A27E2BC-FAC1-A883-E513-E439A60A1C43}"/>
              </a:ext>
            </a:extLst>
          </p:cNvPr>
          <p:cNvSpPr txBox="1"/>
          <p:nvPr/>
        </p:nvSpPr>
        <p:spPr>
          <a:xfrm>
            <a:off x="489097" y="4963886"/>
            <a:ext cx="4749109" cy="1200329"/>
          </a:xfrm>
          <a:prstGeom prst="rect">
            <a:avLst/>
          </a:prstGeom>
          <a:noFill/>
        </p:spPr>
        <p:txBody>
          <a:bodyPr wrap="square" rtlCol="0">
            <a:spAutoFit/>
          </a:bodyPr>
          <a:lstStyle/>
          <a:p>
            <a:r>
              <a:rPr lang="el-GR" dirty="0"/>
              <a:t>Νικολακοπούλου Έλλη</a:t>
            </a:r>
            <a:r>
              <a:rPr lang="en-US" dirty="0"/>
              <a:t> – Researcher &amp; </a:t>
            </a:r>
            <a:r>
              <a:rPr lang="el-GR" dirty="0"/>
              <a:t>Ψυχολόγος</a:t>
            </a:r>
            <a:endParaRPr lang="en-US" dirty="0"/>
          </a:p>
          <a:p>
            <a:endParaRPr lang="en-US" dirty="0"/>
          </a:p>
          <a:p>
            <a:r>
              <a:rPr lang="en-US" dirty="0"/>
              <a:t>IASIS NGO</a:t>
            </a:r>
            <a:endParaRPr lang="el-GR" dirty="0"/>
          </a:p>
        </p:txBody>
      </p:sp>
    </p:spTree>
    <p:extLst>
      <p:ext uri="{BB962C8B-B14F-4D97-AF65-F5344CB8AC3E}">
        <p14:creationId xmlns:p14="http://schemas.microsoft.com/office/powerpoint/2010/main" val="17320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67469" y="1802157"/>
            <a:ext cx="8600661" cy="923330"/>
          </a:xfrm>
          <a:prstGeom prst="rect">
            <a:avLst/>
          </a:prstGeom>
          <a:noFill/>
        </p:spPr>
        <p:txBody>
          <a:bodyPr wrap="square" rtlCol="0">
            <a:spAutoFit/>
          </a:bodyPr>
          <a:lstStyle/>
          <a:p>
            <a:r>
              <a:rPr lang="hr-HR" dirty="0"/>
              <a:t>Step 2:</a:t>
            </a:r>
            <a:r>
              <a:rPr lang="en-GB" dirty="0"/>
              <a:t> </a:t>
            </a:r>
            <a:r>
              <a:rPr lang="hr-HR" dirty="0"/>
              <a:t>Create a new library</a:t>
            </a:r>
          </a:p>
          <a:p>
            <a:endParaRPr lang="hr-HR" dirty="0"/>
          </a:p>
          <a:p>
            <a:r>
              <a:rPr lang="hr-HR" b="1" dirty="0"/>
              <a:t>Important</a:t>
            </a:r>
            <a:r>
              <a:rPr lang="hr-HR" dirty="0"/>
              <a:t>: in the free version you can only have </a:t>
            </a:r>
            <a:r>
              <a:rPr lang="hr-HR" b="1" dirty="0"/>
              <a:t>one </a:t>
            </a:r>
            <a:r>
              <a:rPr lang="hr-HR" dirty="0"/>
              <a:t>library</a:t>
            </a:r>
          </a:p>
        </p:txBody>
      </p:sp>
      <p:pic>
        <p:nvPicPr>
          <p:cNvPr id="10" name="Picture 9">
            <a:extLst>
              <a:ext uri="{FF2B5EF4-FFF2-40B4-BE49-F238E27FC236}">
                <a16:creationId xmlns:a16="http://schemas.microsoft.com/office/drawing/2014/main" id="{40D89B45-D8DA-8EF6-B04C-D4605D97BD1E}"/>
              </a:ext>
            </a:extLst>
          </p:cNvPr>
          <p:cNvPicPr>
            <a:picLocks noChangeAspect="1"/>
          </p:cNvPicPr>
          <p:nvPr/>
        </p:nvPicPr>
        <p:blipFill>
          <a:blip r:embed="rId5"/>
          <a:stretch>
            <a:fillRect/>
          </a:stretch>
        </p:blipFill>
        <p:spPr>
          <a:xfrm>
            <a:off x="1667469" y="1395418"/>
            <a:ext cx="9269835" cy="4542414"/>
          </a:xfrm>
          <a:prstGeom prst="rect">
            <a:avLst/>
          </a:prstGeom>
        </p:spPr>
      </p:pic>
      <p:sp>
        <p:nvSpPr>
          <p:cNvPr id="12" name="Oval 11">
            <a:extLst>
              <a:ext uri="{FF2B5EF4-FFF2-40B4-BE49-F238E27FC236}">
                <a16:creationId xmlns:a16="http://schemas.microsoft.com/office/drawing/2014/main" id="{1DAA0D7D-39C9-31E2-29F8-3E54C9F70F89}"/>
              </a:ext>
            </a:extLst>
          </p:cNvPr>
          <p:cNvSpPr/>
          <p:nvPr/>
        </p:nvSpPr>
        <p:spPr>
          <a:xfrm>
            <a:off x="4278385" y="2258947"/>
            <a:ext cx="2080470" cy="1451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D0AD11C9-BF31-0531-828B-78089E94463D}"/>
              </a:ext>
            </a:extLst>
          </p:cNvPr>
          <p:cNvPicPr>
            <a:picLocks noChangeAspect="1"/>
          </p:cNvPicPr>
          <p:nvPr/>
        </p:nvPicPr>
        <p:blipFill>
          <a:blip r:embed="rId6"/>
          <a:stretch>
            <a:fillRect/>
          </a:stretch>
        </p:blipFill>
        <p:spPr>
          <a:xfrm>
            <a:off x="1702009" y="1412801"/>
            <a:ext cx="4451701" cy="4675578"/>
          </a:xfrm>
          <a:prstGeom prst="rect">
            <a:avLst/>
          </a:prstGeom>
        </p:spPr>
      </p:pic>
      <p:sp>
        <p:nvSpPr>
          <p:cNvPr id="18" name="Oval 17">
            <a:extLst>
              <a:ext uri="{FF2B5EF4-FFF2-40B4-BE49-F238E27FC236}">
                <a16:creationId xmlns:a16="http://schemas.microsoft.com/office/drawing/2014/main" id="{12D0E172-D2FE-14EB-358D-A123A82A6F9C}"/>
              </a:ext>
            </a:extLst>
          </p:cNvPr>
          <p:cNvSpPr/>
          <p:nvPr/>
        </p:nvSpPr>
        <p:spPr>
          <a:xfrm>
            <a:off x="2887624" y="2393786"/>
            <a:ext cx="2080470" cy="805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Oval 18">
            <a:extLst>
              <a:ext uri="{FF2B5EF4-FFF2-40B4-BE49-F238E27FC236}">
                <a16:creationId xmlns:a16="http://schemas.microsoft.com/office/drawing/2014/main" id="{5F9CE9A9-785F-3B81-137B-ECF22B1D99BE}"/>
              </a:ext>
            </a:extLst>
          </p:cNvPr>
          <p:cNvSpPr/>
          <p:nvPr/>
        </p:nvSpPr>
        <p:spPr>
          <a:xfrm>
            <a:off x="2887624" y="4835344"/>
            <a:ext cx="2080470" cy="805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1" name="Picture 20">
            <a:extLst>
              <a:ext uri="{FF2B5EF4-FFF2-40B4-BE49-F238E27FC236}">
                <a16:creationId xmlns:a16="http://schemas.microsoft.com/office/drawing/2014/main" id="{37EB0813-E5FC-9E3C-B3E5-B6C306C9C364}"/>
              </a:ext>
            </a:extLst>
          </p:cNvPr>
          <p:cNvPicPr>
            <a:picLocks noChangeAspect="1"/>
          </p:cNvPicPr>
          <p:nvPr/>
        </p:nvPicPr>
        <p:blipFill>
          <a:blip r:embed="rId7"/>
          <a:stretch>
            <a:fillRect/>
          </a:stretch>
        </p:blipFill>
        <p:spPr>
          <a:xfrm>
            <a:off x="1454011" y="2352248"/>
            <a:ext cx="9639328" cy="2332549"/>
          </a:xfrm>
          <a:prstGeom prst="rect">
            <a:avLst/>
          </a:prstGeom>
        </p:spPr>
      </p:pic>
      <p:sp>
        <p:nvSpPr>
          <p:cNvPr id="22" name="Oval 21">
            <a:extLst>
              <a:ext uri="{FF2B5EF4-FFF2-40B4-BE49-F238E27FC236}">
                <a16:creationId xmlns:a16="http://schemas.microsoft.com/office/drawing/2014/main" id="{EA93E6DB-0E7E-5232-40A8-B2583635314C}"/>
              </a:ext>
            </a:extLst>
          </p:cNvPr>
          <p:cNvSpPr/>
          <p:nvPr/>
        </p:nvSpPr>
        <p:spPr>
          <a:xfrm>
            <a:off x="5231333" y="2796457"/>
            <a:ext cx="2638425" cy="181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4" name="Picture 23">
            <a:extLst>
              <a:ext uri="{FF2B5EF4-FFF2-40B4-BE49-F238E27FC236}">
                <a16:creationId xmlns:a16="http://schemas.microsoft.com/office/drawing/2014/main" id="{A4858D43-ECFA-2500-EFB1-985A66DF367B}"/>
              </a:ext>
            </a:extLst>
          </p:cNvPr>
          <p:cNvPicPr>
            <a:picLocks noChangeAspect="1"/>
          </p:cNvPicPr>
          <p:nvPr/>
        </p:nvPicPr>
        <p:blipFill>
          <a:blip r:embed="rId8"/>
          <a:stretch>
            <a:fillRect/>
          </a:stretch>
        </p:blipFill>
        <p:spPr>
          <a:xfrm>
            <a:off x="3222742" y="1300675"/>
            <a:ext cx="5931016" cy="4896301"/>
          </a:xfrm>
          <a:prstGeom prst="rect">
            <a:avLst/>
          </a:prstGeom>
        </p:spPr>
      </p:pic>
      <p:sp>
        <p:nvSpPr>
          <p:cNvPr id="25" name="Oval 24">
            <a:extLst>
              <a:ext uri="{FF2B5EF4-FFF2-40B4-BE49-F238E27FC236}">
                <a16:creationId xmlns:a16="http://schemas.microsoft.com/office/drawing/2014/main" id="{3C9222DD-F836-9EC9-AB18-F851DBD26F7E}"/>
              </a:ext>
            </a:extLst>
          </p:cNvPr>
          <p:cNvSpPr/>
          <p:nvPr/>
        </p:nvSpPr>
        <p:spPr>
          <a:xfrm>
            <a:off x="5654415" y="1524000"/>
            <a:ext cx="883170" cy="278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3" name="Group 32">
            <a:extLst>
              <a:ext uri="{FF2B5EF4-FFF2-40B4-BE49-F238E27FC236}">
                <a16:creationId xmlns:a16="http://schemas.microsoft.com/office/drawing/2014/main" id="{5FFAD545-6DB6-6280-2C06-C2BD6C39ED00}"/>
              </a:ext>
            </a:extLst>
          </p:cNvPr>
          <p:cNvGrpSpPr/>
          <p:nvPr/>
        </p:nvGrpSpPr>
        <p:grpSpPr>
          <a:xfrm>
            <a:off x="3175417" y="1372337"/>
            <a:ext cx="6219825" cy="4752975"/>
            <a:chOff x="7339325" y="2858400"/>
            <a:chExt cx="6219825" cy="4752975"/>
          </a:xfrm>
        </p:grpSpPr>
        <p:pic>
          <p:nvPicPr>
            <p:cNvPr id="27" name="Picture 26">
              <a:extLst>
                <a:ext uri="{FF2B5EF4-FFF2-40B4-BE49-F238E27FC236}">
                  <a16:creationId xmlns:a16="http://schemas.microsoft.com/office/drawing/2014/main" id="{4CB10D26-986A-44F2-C945-C92E6F5C8EF8}"/>
                </a:ext>
              </a:extLst>
            </p:cNvPr>
            <p:cNvPicPr>
              <a:picLocks noChangeAspect="1"/>
            </p:cNvPicPr>
            <p:nvPr/>
          </p:nvPicPr>
          <p:blipFill>
            <a:blip r:embed="rId9"/>
            <a:stretch>
              <a:fillRect/>
            </a:stretch>
          </p:blipFill>
          <p:spPr>
            <a:xfrm>
              <a:off x="7339325" y="2858400"/>
              <a:ext cx="6219825" cy="4752975"/>
            </a:xfrm>
            <a:prstGeom prst="rect">
              <a:avLst/>
            </a:prstGeom>
          </p:spPr>
        </p:pic>
        <p:sp>
          <p:nvSpPr>
            <p:cNvPr id="28" name="Rectangle 27">
              <a:extLst>
                <a:ext uri="{FF2B5EF4-FFF2-40B4-BE49-F238E27FC236}">
                  <a16:creationId xmlns:a16="http://schemas.microsoft.com/office/drawing/2014/main" id="{6F7C6E2E-B4CA-3342-8360-8AD506ED5212}"/>
                </a:ext>
              </a:extLst>
            </p:cNvPr>
            <p:cNvSpPr/>
            <p:nvPr/>
          </p:nvSpPr>
          <p:spPr>
            <a:xfrm>
              <a:off x="8809400" y="4851882"/>
              <a:ext cx="2763191" cy="498465"/>
            </a:xfrm>
            <a:prstGeom prst="rect">
              <a:avLst/>
            </a:prstGeom>
            <a:solidFill>
              <a:srgbClr val="3B5D9A"/>
            </a:solidFill>
            <a:ln>
              <a:solidFill>
                <a:srgbClr val="3B5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1" name="Rectangle 30">
              <a:extLst>
                <a:ext uri="{FF2B5EF4-FFF2-40B4-BE49-F238E27FC236}">
                  <a16:creationId xmlns:a16="http://schemas.microsoft.com/office/drawing/2014/main" id="{3EC22D12-2549-0C25-2EFA-113973212E50}"/>
                </a:ext>
              </a:extLst>
            </p:cNvPr>
            <p:cNvSpPr/>
            <p:nvPr/>
          </p:nvSpPr>
          <p:spPr>
            <a:xfrm>
              <a:off x="9212335" y="4896228"/>
              <a:ext cx="2763191" cy="498465"/>
            </a:xfrm>
            <a:prstGeom prst="rect">
              <a:avLst/>
            </a:prstGeom>
            <a:solidFill>
              <a:srgbClr val="3B5D9A"/>
            </a:solidFill>
            <a:ln>
              <a:solidFill>
                <a:srgbClr val="3B5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THE CODE</a:t>
              </a:r>
              <a:endParaRPr lang="en-BE" dirty="0"/>
            </a:p>
          </p:txBody>
        </p:sp>
      </p:grpSp>
    </p:spTree>
    <p:extLst>
      <p:ext uri="{BB962C8B-B14F-4D97-AF65-F5344CB8AC3E}">
        <p14:creationId xmlns:p14="http://schemas.microsoft.com/office/powerpoint/2010/main" val="8714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2"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67469" y="1802157"/>
            <a:ext cx="8600661" cy="369332"/>
          </a:xfrm>
          <a:prstGeom prst="rect">
            <a:avLst/>
          </a:prstGeom>
          <a:noFill/>
        </p:spPr>
        <p:txBody>
          <a:bodyPr wrap="square" rtlCol="0">
            <a:spAutoFit/>
          </a:bodyPr>
          <a:lstStyle/>
          <a:p>
            <a:r>
              <a:rPr lang="hr-HR" dirty="0"/>
              <a:t>Step 3: Create new book</a:t>
            </a:r>
          </a:p>
        </p:txBody>
      </p:sp>
      <p:pic>
        <p:nvPicPr>
          <p:cNvPr id="4" name="Picture 3">
            <a:extLst>
              <a:ext uri="{FF2B5EF4-FFF2-40B4-BE49-F238E27FC236}">
                <a16:creationId xmlns:a16="http://schemas.microsoft.com/office/drawing/2014/main" id="{7FCC5030-F9E1-2FED-6182-4359E1B69444}"/>
              </a:ext>
            </a:extLst>
          </p:cNvPr>
          <p:cNvPicPr>
            <a:picLocks noChangeAspect="1"/>
          </p:cNvPicPr>
          <p:nvPr/>
        </p:nvPicPr>
        <p:blipFill>
          <a:blip r:embed="rId4"/>
          <a:stretch>
            <a:fillRect/>
          </a:stretch>
        </p:blipFill>
        <p:spPr>
          <a:xfrm>
            <a:off x="1243088" y="1802157"/>
            <a:ext cx="10073813" cy="3211028"/>
          </a:xfrm>
          <a:prstGeom prst="rect">
            <a:avLst/>
          </a:prstGeom>
        </p:spPr>
      </p:pic>
      <p:sp>
        <p:nvSpPr>
          <p:cNvPr id="9" name="Oval 8">
            <a:extLst>
              <a:ext uri="{FF2B5EF4-FFF2-40B4-BE49-F238E27FC236}">
                <a16:creationId xmlns:a16="http://schemas.microsoft.com/office/drawing/2014/main" id="{5DF7F520-D692-B976-DEBE-96DA28238E71}"/>
              </a:ext>
            </a:extLst>
          </p:cNvPr>
          <p:cNvSpPr/>
          <p:nvPr/>
        </p:nvSpPr>
        <p:spPr>
          <a:xfrm>
            <a:off x="9145643" y="1754426"/>
            <a:ext cx="866775" cy="464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3" name="Picture 12">
            <a:extLst>
              <a:ext uri="{FF2B5EF4-FFF2-40B4-BE49-F238E27FC236}">
                <a16:creationId xmlns:a16="http://schemas.microsoft.com/office/drawing/2014/main" id="{033211A3-6ECB-7DE2-B105-7AD8392E0606}"/>
              </a:ext>
            </a:extLst>
          </p:cNvPr>
          <p:cNvPicPr>
            <a:picLocks noChangeAspect="1"/>
          </p:cNvPicPr>
          <p:nvPr/>
        </p:nvPicPr>
        <p:blipFill>
          <a:blip r:embed="rId5"/>
          <a:stretch>
            <a:fillRect/>
          </a:stretch>
        </p:blipFill>
        <p:spPr>
          <a:xfrm>
            <a:off x="1943190" y="1281950"/>
            <a:ext cx="8692929" cy="4912395"/>
          </a:xfrm>
          <a:prstGeom prst="rect">
            <a:avLst/>
          </a:prstGeom>
        </p:spPr>
      </p:pic>
    </p:spTree>
    <p:extLst>
      <p:ext uri="{BB962C8B-B14F-4D97-AF65-F5344CB8AC3E}">
        <p14:creationId xmlns:p14="http://schemas.microsoft.com/office/powerpoint/2010/main" val="28492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4: Create the cover page</a:t>
            </a:r>
          </a:p>
        </p:txBody>
      </p:sp>
      <p:pic>
        <p:nvPicPr>
          <p:cNvPr id="3" name="Picture 2">
            <a:extLst>
              <a:ext uri="{FF2B5EF4-FFF2-40B4-BE49-F238E27FC236}">
                <a16:creationId xmlns:a16="http://schemas.microsoft.com/office/drawing/2014/main" id="{48AC3D35-36FE-FE4E-5DDD-6E8FC85010BD}"/>
              </a:ext>
            </a:extLst>
          </p:cNvPr>
          <p:cNvPicPr>
            <a:picLocks noChangeAspect="1"/>
          </p:cNvPicPr>
          <p:nvPr/>
        </p:nvPicPr>
        <p:blipFill>
          <a:blip r:embed="rId5"/>
          <a:stretch>
            <a:fillRect/>
          </a:stretch>
        </p:blipFill>
        <p:spPr>
          <a:xfrm>
            <a:off x="1378416" y="1359053"/>
            <a:ext cx="9822476" cy="4783074"/>
          </a:xfrm>
          <a:prstGeom prst="rect">
            <a:avLst/>
          </a:prstGeom>
        </p:spPr>
      </p:pic>
      <p:pic>
        <p:nvPicPr>
          <p:cNvPr id="10" name="Picture 9">
            <a:extLst>
              <a:ext uri="{FF2B5EF4-FFF2-40B4-BE49-F238E27FC236}">
                <a16:creationId xmlns:a16="http://schemas.microsoft.com/office/drawing/2014/main" id="{BBA4EAF3-3060-2F45-1583-7794632D2FD5}"/>
              </a:ext>
            </a:extLst>
          </p:cNvPr>
          <p:cNvPicPr>
            <a:picLocks noChangeAspect="1"/>
          </p:cNvPicPr>
          <p:nvPr/>
        </p:nvPicPr>
        <p:blipFill>
          <a:blip r:embed="rId6"/>
          <a:stretch>
            <a:fillRect/>
          </a:stretch>
        </p:blipFill>
        <p:spPr>
          <a:xfrm>
            <a:off x="4422018" y="1270861"/>
            <a:ext cx="4078278" cy="4959457"/>
          </a:xfrm>
          <a:prstGeom prst="rect">
            <a:avLst/>
          </a:prstGeom>
        </p:spPr>
      </p:pic>
      <p:sp>
        <p:nvSpPr>
          <p:cNvPr id="11" name="Oval 10">
            <a:extLst>
              <a:ext uri="{FF2B5EF4-FFF2-40B4-BE49-F238E27FC236}">
                <a16:creationId xmlns:a16="http://schemas.microsoft.com/office/drawing/2014/main" id="{1796A667-38A4-F246-90FC-FF81B0A92AD8}"/>
              </a:ext>
            </a:extLst>
          </p:cNvPr>
          <p:cNvSpPr/>
          <p:nvPr/>
        </p:nvSpPr>
        <p:spPr>
          <a:xfrm>
            <a:off x="10180763" y="1280153"/>
            <a:ext cx="396429" cy="443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2" name="Picture 11">
            <a:extLst>
              <a:ext uri="{FF2B5EF4-FFF2-40B4-BE49-F238E27FC236}">
                <a16:creationId xmlns:a16="http://schemas.microsoft.com/office/drawing/2014/main" id="{36CE6950-C62B-72B6-FCF9-EBB415FECF14}"/>
              </a:ext>
            </a:extLst>
          </p:cNvPr>
          <p:cNvPicPr>
            <a:picLocks noChangeAspect="1"/>
          </p:cNvPicPr>
          <p:nvPr/>
        </p:nvPicPr>
        <p:blipFill>
          <a:blip r:embed="rId7"/>
          <a:stretch>
            <a:fillRect/>
          </a:stretch>
        </p:blipFill>
        <p:spPr>
          <a:xfrm>
            <a:off x="1391244" y="1359051"/>
            <a:ext cx="9809648" cy="4768935"/>
          </a:xfrm>
          <a:prstGeom prst="rect">
            <a:avLst/>
          </a:prstGeom>
        </p:spPr>
      </p:pic>
    </p:spTree>
    <p:extLst>
      <p:ext uri="{BB962C8B-B14F-4D97-AF65-F5344CB8AC3E}">
        <p14:creationId xmlns:p14="http://schemas.microsoft.com/office/powerpoint/2010/main" val="36223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5: Create the rest of the book</a:t>
            </a:r>
          </a:p>
        </p:txBody>
      </p:sp>
      <p:pic>
        <p:nvPicPr>
          <p:cNvPr id="4" name="Picture 3">
            <a:extLst>
              <a:ext uri="{FF2B5EF4-FFF2-40B4-BE49-F238E27FC236}">
                <a16:creationId xmlns:a16="http://schemas.microsoft.com/office/drawing/2014/main" id="{A6D8025D-819C-B7DE-7F41-F306C1DF84DC}"/>
              </a:ext>
            </a:extLst>
          </p:cNvPr>
          <p:cNvPicPr>
            <a:picLocks noChangeAspect="1"/>
          </p:cNvPicPr>
          <p:nvPr/>
        </p:nvPicPr>
        <p:blipFill>
          <a:blip r:embed="rId5"/>
          <a:stretch>
            <a:fillRect/>
          </a:stretch>
        </p:blipFill>
        <p:spPr>
          <a:xfrm>
            <a:off x="1391244" y="1366122"/>
            <a:ext cx="9809648" cy="4768935"/>
          </a:xfrm>
          <a:prstGeom prst="rect">
            <a:avLst/>
          </a:prstGeom>
        </p:spPr>
      </p:pic>
      <p:sp>
        <p:nvSpPr>
          <p:cNvPr id="9" name="Oval 8">
            <a:extLst>
              <a:ext uri="{FF2B5EF4-FFF2-40B4-BE49-F238E27FC236}">
                <a16:creationId xmlns:a16="http://schemas.microsoft.com/office/drawing/2014/main" id="{455602E9-5D29-932C-328A-8377F5CC5D7D}"/>
              </a:ext>
            </a:extLst>
          </p:cNvPr>
          <p:cNvSpPr/>
          <p:nvPr/>
        </p:nvSpPr>
        <p:spPr>
          <a:xfrm>
            <a:off x="10458450" y="3593615"/>
            <a:ext cx="742442" cy="676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2C99F757-1002-1553-0CF1-CD0105D6F41D}"/>
              </a:ext>
            </a:extLst>
          </p:cNvPr>
          <p:cNvPicPr>
            <a:picLocks noChangeAspect="1"/>
          </p:cNvPicPr>
          <p:nvPr/>
        </p:nvPicPr>
        <p:blipFill>
          <a:blip r:embed="rId6"/>
          <a:stretch>
            <a:fillRect/>
          </a:stretch>
        </p:blipFill>
        <p:spPr>
          <a:xfrm>
            <a:off x="1507253" y="1366122"/>
            <a:ext cx="9809648" cy="4773926"/>
          </a:xfrm>
          <a:prstGeom prst="rect">
            <a:avLst/>
          </a:prstGeom>
        </p:spPr>
      </p:pic>
    </p:spTree>
    <p:extLst>
      <p:ext uri="{BB962C8B-B14F-4D97-AF65-F5344CB8AC3E}">
        <p14:creationId xmlns:p14="http://schemas.microsoft.com/office/powerpoint/2010/main" val="30252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6: Finalisation</a:t>
            </a:r>
          </a:p>
        </p:txBody>
      </p:sp>
      <p:pic>
        <p:nvPicPr>
          <p:cNvPr id="10" name="Picture 9">
            <a:extLst>
              <a:ext uri="{FF2B5EF4-FFF2-40B4-BE49-F238E27FC236}">
                <a16:creationId xmlns:a16="http://schemas.microsoft.com/office/drawing/2014/main" id="{213E475E-1852-B89A-4E64-7FF65B8B8FBF}"/>
              </a:ext>
            </a:extLst>
          </p:cNvPr>
          <p:cNvPicPr>
            <a:picLocks noChangeAspect="1"/>
          </p:cNvPicPr>
          <p:nvPr/>
        </p:nvPicPr>
        <p:blipFill>
          <a:blip r:embed="rId5"/>
          <a:stretch>
            <a:fillRect/>
          </a:stretch>
        </p:blipFill>
        <p:spPr>
          <a:xfrm>
            <a:off x="1480963" y="1378743"/>
            <a:ext cx="9584601" cy="4679688"/>
          </a:xfrm>
          <a:prstGeom prst="rect">
            <a:avLst/>
          </a:prstGeom>
        </p:spPr>
      </p:pic>
      <p:sp>
        <p:nvSpPr>
          <p:cNvPr id="11" name="Oval 10">
            <a:extLst>
              <a:ext uri="{FF2B5EF4-FFF2-40B4-BE49-F238E27FC236}">
                <a16:creationId xmlns:a16="http://schemas.microsoft.com/office/drawing/2014/main" id="{22C5443D-7D35-1F30-3598-0AA7096602D0}"/>
              </a:ext>
            </a:extLst>
          </p:cNvPr>
          <p:cNvSpPr/>
          <p:nvPr/>
        </p:nvSpPr>
        <p:spPr>
          <a:xfrm>
            <a:off x="2266534" y="1355154"/>
            <a:ext cx="53381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9B76E40E-1A83-2BB5-70D0-114A6C6F0116}"/>
              </a:ext>
            </a:extLst>
          </p:cNvPr>
          <p:cNvPicPr>
            <a:picLocks noChangeAspect="1"/>
          </p:cNvPicPr>
          <p:nvPr/>
        </p:nvPicPr>
        <p:blipFill>
          <a:blip r:embed="rId6"/>
          <a:stretch>
            <a:fillRect/>
          </a:stretch>
        </p:blipFill>
        <p:spPr>
          <a:xfrm>
            <a:off x="1574215" y="1355154"/>
            <a:ext cx="9398095" cy="4595501"/>
          </a:xfrm>
          <a:prstGeom prst="rect">
            <a:avLst/>
          </a:prstGeom>
        </p:spPr>
      </p:pic>
    </p:spTree>
    <p:extLst>
      <p:ext uri="{BB962C8B-B14F-4D97-AF65-F5344CB8AC3E}">
        <p14:creationId xmlns:p14="http://schemas.microsoft.com/office/powerpoint/2010/main" val="26993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7: Download the e-book</a:t>
            </a:r>
          </a:p>
        </p:txBody>
      </p:sp>
      <p:pic>
        <p:nvPicPr>
          <p:cNvPr id="4" name="Picture 3">
            <a:extLst>
              <a:ext uri="{FF2B5EF4-FFF2-40B4-BE49-F238E27FC236}">
                <a16:creationId xmlns:a16="http://schemas.microsoft.com/office/drawing/2014/main" id="{27097220-E7E0-A8D7-E014-02F65FCBC13B}"/>
              </a:ext>
            </a:extLst>
          </p:cNvPr>
          <p:cNvPicPr>
            <a:picLocks noChangeAspect="1"/>
          </p:cNvPicPr>
          <p:nvPr/>
        </p:nvPicPr>
        <p:blipFill>
          <a:blip r:embed="rId5"/>
          <a:stretch>
            <a:fillRect/>
          </a:stretch>
        </p:blipFill>
        <p:spPr>
          <a:xfrm>
            <a:off x="1391243" y="1384238"/>
            <a:ext cx="9755787" cy="4732703"/>
          </a:xfrm>
          <a:prstGeom prst="rect">
            <a:avLst/>
          </a:prstGeom>
        </p:spPr>
      </p:pic>
      <p:sp>
        <p:nvSpPr>
          <p:cNvPr id="9" name="Oval 8">
            <a:extLst>
              <a:ext uri="{FF2B5EF4-FFF2-40B4-BE49-F238E27FC236}">
                <a16:creationId xmlns:a16="http://schemas.microsoft.com/office/drawing/2014/main" id="{A19C51BC-764D-CFCB-95B0-59BF1C1A42DB}"/>
              </a:ext>
            </a:extLst>
          </p:cNvPr>
          <p:cNvSpPr/>
          <p:nvPr/>
        </p:nvSpPr>
        <p:spPr>
          <a:xfrm>
            <a:off x="6039946" y="5539124"/>
            <a:ext cx="458382" cy="505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ED5EC81F-CBE4-6120-5810-5EF39BC123EC}"/>
              </a:ext>
            </a:extLst>
          </p:cNvPr>
          <p:cNvPicPr>
            <a:picLocks noChangeAspect="1"/>
          </p:cNvPicPr>
          <p:nvPr/>
        </p:nvPicPr>
        <p:blipFill>
          <a:blip r:embed="rId6"/>
          <a:stretch>
            <a:fillRect/>
          </a:stretch>
        </p:blipFill>
        <p:spPr>
          <a:xfrm>
            <a:off x="2592072" y="1980451"/>
            <a:ext cx="6895748" cy="3703272"/>
          </a:xfrm>
          <a:prstGeom prst="rect">
            <a:avLst/>
          </a:prstGeom>
        </p:spPr>
      </p:pic>
      <p:pic>
        <p:nvPicPr>
          <p:cNvPr id="18" name="Picture 17">
            <a:extLst>
              <a:ext uri="{FF2B5EF4-FFF2-40B4-BE49-F238E27FC236}">
                <a16:creationId xmlns:a16="http://schemas.microsoft.com/office/drawing/2014/main" id="{FB3B147C-DA1A-405E-E3C9-F673FD64FFE5}"/>
              </a:ext>
            </a:extLst>
          </p:cNvPr>
          <p:cNvPicPr>
            <a:picLocks noChangeAspect="1"/>
          </p:cNvPicPr>
          <p:nvPr/>
        </p:nvPicPr>
        <p:blipFill>
          <a:blip r:embed="rId7"/>
          <a:stretch>
            <a:fillRect/>
          </a:stretch>
        </p:blipFill>
        <p:spPr>
          <a:xfrm>
            <a:off x="3622823" y="2649445"/>
            <a:ext cx="4619034" cy="2922864"/>
          </a:xfrm>
          <a:prstGeom prst="rect">
            <a:avLst/>
          </a:prstGeom>
        </p:spPr>
      </p:pic>
      <p:sp>
        <p:nvSpPr>
          <p:cNvPr id="19" name="Oval 18">
            <a:extLst>
              <a:ext uri="{FF2B5EF4-FFF2-40B4-BE49-F238E27FC236}">
                <a16:creationId xmlns:a16="http://schemas.microsoft.com/office/drawing/2014/main" id="{943787D5-0ECE-7825-083A-A4558B3A3F4A}"/>
              </a:ext>
            </a:extLst>
          </p:cNvPr>
          <p:cNvSpPr/>
          <p:nvPr/>
        </p:nvSpPr>
        <p:spPr>
          <a:xfrm>
            <a:off x="6632711" y="4326994"/>
            <a:ext cx="962025" cy="92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1" name="Picture 20">
            <a:extLst>
              <a:ext uri="{FF2B5EF4-FFF2-40B4-BE49-F238E27FC236}">
                <a16:creationId xmlns:a16="http://schemas.microsoft.com/office/drawing/2014/main" id="{D6633C28-7104-4DD3-F69E-406D7F59BCDC}"/>
              </a:ext>
            </a:extLst>
          </p:cNvPr>
          <p:cNvPicPr>
            <a:picLocks noChangeAspect="1"/>
          </p:cNvPicPr>
          <p:nvPr/>
        </p:nvPicPr>
        <p:blipFill>
          <a:blip r:embed="rId8"/>
          <a:stretch>
            <a:fillRect/>
          </a:stretch>
        </p:blipFill>
        <p:spPr>
          <a:xfrm>
            <a:off x="1330274" y="1329043"/>
            <a:ext cx="9986627" cy="4732702"/>
          </a:xfrm>
          <a:prstGeom prst="rect">
            <a:avLst/>
          </a:prstGeom>
        </p:spPr>
      </p:pic>
      <p:sp>
        <p:nvSpPr>
          <p:cNvPr id="22" name="Oval 21">
            <a:extLst>
              <a:ext uri="{FF2B5EF4-FFF2-40B4-BE49-F238E27FC236}">
                <a16:creationId xmlns:a16="http://schemas.microsoft.com/office/drawing/2014/main" id="{F7FC978E-FD52-B7C4-61FD-370AD674AEBE}"/>
              </a:ext>
            </a:extLst>
          </p:cNvPr>
          <p:cNvSpPr/>
          <p:nvPr/>
        </p:nvSpPr>
        <p:spPr>
          <a:xfrm>
            <a:off x="10372725" y="1270861"/>
            <a:ext cx="100514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4" name="Picture 23">
            <a:extLst>
              <a:ext uri="{FF2B5EF4-FFF2-40B4-BE49-F238E27FC236}">
                <a16:creationId xmlns:a16="http://schemas.microsoft.com/office/drawing/2014/main" id="{CF95532E-7AEC-8B5D-A0ED-CCE36E028BE7}"/>
              </a:ext>
            </a:extLst>
          </p:cNvPr>
          <p:cNvPicPr>
            <a:picLocks noChangeAspect="1"/>
          </p:cNvPicPr>
          <p:nvPr/>
        </p:nvPicPr>
        <p:blipFill>
          <a:blip r:embed="rId9"/>
          <a:stretch>
            <a:fillRect/>
          </a:stretch>
        </p:blipFill>
        <p:spPr>
          <a:xfrm>
            <a:off x="1538747" y="1342042"/>
            <a:ext cx="9755473" cy="4732702"/>
          </a:xfrm>
          <a:prstGeom prst="rect">
            <a:avLst/>
          </a:prstGeom>
        </p:spPr>
      </p:pic>
    </p:spTree>
    <p:extLst>
      <p:ext uri="{BB962C8B-B14F-4D97-AF65-F5344CB8AC3E}">
        <p14:creationId xmlns:p14="http://schemas.microsoft.com/office/powerpoint/2010/main" val="271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How to open ePub files?</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3" y="1735482"/>
            <a:ext cx="8600661" cy="646331"/>
          </a:xfrm>
          <a:prstGeom prst="rect">
            <a:avLst/>
          </a:prstGeom>
          <a:noFill/>
        </p:spPr>
        <p:txBody>
          <a:bodyPr wrap="square" rtlCol="0">
            <a:spAutoFit/>
          </a:bodyPr>
          <a:lstStyle/>
          <a:p>
            <a:pPr marL="285750" indent="-285750">
              <a:buFont typeface="Arial" panose="020B0604020202020204" pitchFamily="34" charset="0"/>
              <a:buChar char="•"/>
            </a:pPr>
            <a:r>
              <a:rPr lang="hr-HR" dirty="0"/>
              <a:t>The downloaded e-book will be in ePub format </a:t>
            </a:r>
            <a:r>
              <a:rPr lang="hr-HR" dirty="0">
                <a:sym typeface="Wingdings" panose="05000000000000000000" pitchFamily="2" charset="2"/>
              </a:rPr>
              <a:t> you can open it with a reading application (Apple Books or Thorium, for example)</a:t>
            </a:r>
          </a:p>
        </p:txBody>
      </p:sp>
      <p:pic>
        <p:nvPicPr>
          <p:cNvPr id="12" name="Picture 11" descr="Icon&#10;&#10;Description automatically generated">
            <a:hlinkClick r:id="rId5"/>
            <a:extLst>
              <a:ext uri="{FF2B5EF4-FFF2-40B4-BE49-F238E27FC236}">
                <a16:creationId xmlns:a16="http://schemas.microsoft.com/office/drawing/2014/main" id="{00E14C4F-F857-7C92-ED78-DEAD36E4B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1592" y="2846435"/>
            <a:ext cx="1904066" cy="1904066"/>
          </a:xfrm>
          <a:prstGeom prst="rect">
            <a:avLst/>
          </a:prstGeom>
        </p:spPr>
      </p:pic>
      <p:pic>
        <p:nvPicPr>
          <p:cNvPr id="15" name="Picture 14" descr="Icon&#10;&#10;Description automatically generated">
            <a:hlinkClick r:id="rId7"/>
            <a:extLst>
              <a:ext uri="{FF2B5EF4-FFF2-40B4-BE49-F238E27FC236}">
                <a16:creationId xmlns:a16="http://schemas.microsoft.com/office/drawing/2014/main" id="{0C15DE01-1F93-0255-B31A-34B2490902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7507" y="2846434"/>
            <a:ext cx="1904067" cy="1904067"/>
          </a:xfrm>
          <a:prstGeom prst="rect">
            <a:avLst/>
          </a:prstGeom>
        </p:spPr>
      </p:pic>
    </p:spTree>
    <p:extLst>
      <p:ext uri="{BB962C8B-B14F-4D97-AF65-F5344CB8AC3E}">
        <p14:creationId xmlns:p14="http://schemas.microsoft.com/office/powerpoint/2010/main" val="396851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17852"/>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Λογισμικό </a:t>
            </a:r>
            <a:r>
              <a:rPr lang="en-GB" sz="4000" dirty="0">
                <a:solidFill>
                  <a:schemeClr val="tx1"/>
                </a:solidFill>
                <a:latin typeface="Arial" panose="020B0604020202020204" pitchFamily="34" charset="0"/>
                <a:cs typeface="Arial" panose="020B0604020202020204" pitchFamily="34" charset="0"/>
              </a:rPr>
              <a:t>“Book Creator”</a:t>
            </a: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395176D6-00AC-4BE9-A375-83981E931665}"/>
              </a:ext>
            </a:extLst>
          </p:cNvPr>
          <p:cNvSpPr txBox="1"/>
          <p:nvPr/>
        </p:nvSpPr>
        <p:spPr>
          <a:xfrm>
            <a:off x="1232453" y="1470991"/>
            <a:ext cx="10257182" cy="1754326"/>
          </a:xfrm>
          <a:prstGeom prst="rect">
            <a:avLst/>
          </a:prstGeom>
          <a:noFill/>
        </p:spPr>
        <p:txBody>
          <a:bodyPr wrap="square" rtlCol="0">
            <a:spAutoFit/>
          </a:bodyPr>
          <a:lstStyle/>
          <a:p>
            <a:r>
              <a:rPr lang="el-GR" dirty="0"/>
              <a:t>Ακολούθως, μπορείτε να αποθηκεύσετε το αρχείο σας κάνοντας κλικ στην επιλογή </a:t>
            </a:r>
            <a:r>
              <a:rPr lang="en-US" b="1" dirty="0"/>
              <a:t>File </a:t>
            </a:r>
            <a:r>
              <a:rPr lang="en-US" dirty="0"/>
              <a:t>-&gt; </a:t>
            </a:r>
            <a:r>
              <a:rPr lang="en-US" b="1" dirty="0"/>
              <a:t>Save</a:t>
            </a:r>
            <a:r>
              <a:rPr lang="en-US" dirty="0"/>
              <a:t>, </a:t>
            </a:r>
            <a:r>
              <a:rPr lang="el-GR" dirty="0"/>
              <a:t>κι έτσι αποθηκεύεται αυτόματα σε μορφή </a:t>
            </a:r>
            <a:r>
              <a:rPr lang="en-US" dirty="0" err="1"/>
              <a:t>ePub</a:t>
            </a:r>
            <a:r>
              <a:rPr lang="en-US" dirty="0"/>
              <a:t>. </a:t>
            </a:r>
          </a:p>
          <a:p>
            <a:r>
              <a:rPr lang="el-GR" dirty="0"/>
              <a:t>Μπορείτε τώρα να ανοίξετε το αρχείο </a:t>
            </a:r>
            <a:r>
              <a:rPr lang="en-US" dirty="0" err="1"/>
              <a:t>ePub</a:t>
            </a:r>
            <a:r>
              <a:rPr lang="el-GR" dirty="0"/>
              <a:t> που δημιουργήσατε μέσω μίας εφαρμογής</a:t>
            </a:r>
            <a:r>
              <a:rPr lang="en-GB" dirty="0"/>
              <a:t> </a:t>
            </a:r>
            <a:r>
              <a:rPr lang="el-GR" dirty="0"/>
              <a:t>ανάγνωσης</a:t>
            </a:r>
            <a:r>
              <a:rPr lang="en-US" dirty="0"/>
              <a:t> (</a:t>
            </a:r>
            <a:r>
              <a:rPr lang="el-GR" dirty="0"/>
              <a:t>π.χ. </a:t>
            </a:r>
            <a:r>
              <a:rPr lang="en-US" dirty="0"/>
              <a:t>eBook Reader, Apple Book</a:t>
            </a:r>
            <a:r>
              <a:rPr lang="en-GB" dirty="0"/>
              <a:t>s</a:t>
            </a:r>
            <a:r>
              <a:rPr lang="en-US" dirty="0"/>
              <a:t>).</a:t>
            </a:r>
          </a:p>
          <a:p>
            <a:r>
              <a:rPr lang="el-GR" dirty="0"/>
              <a:t>Μπορείτε να επιστρέψετε στο </a:t>
            </a:r>
            <a:r>
              <a:rPr lang="en-US" dirty="0" err="1"/>
              <a:t>ePub</a:t>
            </a:r>
            <a:r>
              <a:rPr lang="el-GR" dirty="0"/>
              <a:t> αρχείο σας και να το τροποποιήσετε όσες φορές θέλετε!</a:t>
            </a:r>
            <a:endParaRPr lang="en-US" dirty="0"/>
          </a:p>
          <a:p>
            <a:endParaRPr lang="en-GB" dirty="0"/>
          </a:p>
        </p:txBody>
      </p:sp>
      <p:pic>
        <p:nvPicPr>
          <p:cNvPr id="3" name="Imagem 2">
            <a:extLst>
              <a:ext uri="{FF2B5EF4-FFF2-40B4-BE49-F238E27FC236}">
                <a16:creationId xmlns:a16="http://schemas.microsoft.com/office/drawing/2014/main" id="{290160F9-9709-4A35-845B-9A98B5F8690C}"/>
              </a:ext>
            </a:extLst>
          </p:cNvPr>
          <p:cNvPicPr>
            <a:picLocks noChangeAspect="1"/>
          </p:cNvPicPr>
          <p:nvPr/>
        </p:nvPicPr>
        <p:blipFill rotWithShape="1">
          <a:blip r:embed="rId3"/>
          <a:srcRect b="5872"/>
          <a:stretch/>
        </p:blipFill>
        <p:spPr>
          <a:xfrm>
            <a:off x="3327764" y="2993617"/>
            <a:ext cx="5891821" cy="3118014"/>
          </a:xfrm>
          <a:prstGeom prst="rect">
            <a:avLst/>
          </a:prstGeom>
        </p:spPr>
      </p:pic>
      <p:sp>
        <p:nvSpPr>
          <p:cNvPr id="9" name="CaixaDeTexto 8">
            <a:extLst>
              <a:ext uri="{FF2B5EF4-FFF2-40B4-BE49-F238E27FC236}">
                <a16:creationId xmlns:a16="http://schemas.microsoft.com/office/drawing/2014/main" id="{95DA322A-2CC7-4758-BC24-E7BB3E0F2772}"/>
              </a:ext>
            </a:extLst>
          </p:cNvPr>
          <p:cNvSpPr txBox="1"/>
          <p:nvPr/>
        </p:nvSpPr>
        <p:spPr>
          <a:xfrm>
            <a:off x="3570521" y="6454616"/>
            <a:ext cx="7375609" cy="307777"/>
          </a:xfrm>
          <a:prstGeom prst="rect">
            <a:avLst/>
          </a:prstGeom>
          <a:noFill/>
        </p:spPr>
        <p:txBody>
          <a:bodyPr wrap="none" rtlCol="0">
            <a:spAutoFit/>
          </a:bodyPr>
          <a:lstStyle/>
          <a:p>
            <a:r>
              <a:rPr lang="el-GR" sz="1400" dirty="0"/>
              <a:t>*Σεμινάριο προσαρμοσμένο από το υλικό που παρήχθη για το έργο DIMPA, διαθέσιμο </a:t>
            </a:r>
            <a:r>
              <a:rPr lang="el-GR" sz="1400" u="sng" dirty="0">
                <a:hlinkClick r:id="rId4"/>
              </a:rPr>
              <a:t>εδώ</a:t>
            </a:r>
            <a:endParaRPr lang="en-GB" sz="1400" u="sng" dirty="0"/>
          </a:p>
        </p:txBody>
      </p:sp>
      <p:pic>
        <p:nvPicPr>
          <p:cNvPr id="10" name="Picture 9" descr="A picture containing text&#10;&#10;Description automatically generated">
            <a:extLst>
              <a:ext uri="{FF2B5EF4-FFF2-40B4-BE49-F238E27FC236}">
                <a16:creationId xmlns:a16="http://schemas.microsoft.com/office/drawing/2014/main" id="{973BFBE6-F38E-CBB8-22B0-97253DE27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96" y="6255333"/>
            <a:ext cx="2741325" cy="595468"/>
          </a:xfrm>
          <a:prstGeom prst="rect">
            <a:avLst/>
          </a:prstGeom>
        </p:spPr>
      </p:pic>
    </p:spTree>
    <p:extLst>
      <p:ext uri="{BB962C8B-B14F-4D97-AF65-F5344CB8AC3E}">
        <p14:creationId xmlns:p14="http://schemas.microsoft.com/office/powerpoint/2010/main" val="299797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7041856" y="3113415"/>
            <a:ext cx="4036334" cy="2387600"/>
          </a:xfrm>
        </p:spPr>
        <p:txBody>
          <a:bodyPr anchor="t">
            <a:normAutofit/>
          </a:bodyPr>
          <a:lstStyle/>
          <a:p>
            <a:pPr algn="l"/>
            <a:r>
              <a:rPr lang="el-GR" sz="5400"/>
              <a:t>Ερωτήσεις;</a:t>
            </a:r>
            <a:endParaRPr lang="en-GB" sz="5400"/>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rotWithShape="1">
          <a:blip r:embed="rId2">
            <a:extLst>
              <a:ext uri="{28A0092B-C50C-407E-A947-70E740481C1C}">
                <a14:useLocalDpi xmlns:a14="http://schemas.microsoft.com/office/drawing/2010/main" val="0"/>
              </a:ext>
            </a:extLst>
          </a:blip>
          <a:srcRect t="1268"/>
          <a:stretch/>
        </p:blipFill>
        <p:spPr>
          <a:xfrm>
            <a:off x="733507" y="666728"/>
            <a:ext cx="5536001" cy="5465791"/>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08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1524000" y="1162559"/>
            <a:ext cx="9144000" cy="1233500"/>
          </a:xfrm>
        </p:spPr>
        <p:txBody>
          <a:bodyPr/>
          <a:lstStyle/>
          <a:p>
            <a:r>
              <a:rPr lang="hr-HR" dirty="0">
                <a:solidFill>
                  <a:srgbClr val="002060"/>
                </a:solidFill>
              </a:rPr>
              <a:t>Questions and feedback</a:t>
            </a:r>
            <a:endParaRPr lang="en-GB" dirty="0">
              <a:solidFill>
                <a:srgbClr val="002060"/>
              </a:solidFill>
            </a:endParaRPr>
          </a:p>
        </p:txBody>
      </p:sp>
      <p:sp>
        <p:nvSpPr>
          <p:cNvPr id="3" name="Título 6">
            <a:extLst>
              <a:ext uri="{FF2B5EF4-FFF2-40B4-BE49-F238E27FC236}">
                <a16:creationId xmlns:a16="http://schemas.microsoft.com/office/drawing/2014/main" id="{31D37F7E-FBB5-EDDC-3E3E-319376EC7929}"/>
              </a:ext>
            </a:extLst>
          </p:cNvPr>
          <p:cNvSpPr txBox="1">
            <a:spLocks/>
          </p:cNvSpPr>
          <p:nvPr/>
        </p:nvSpPr>
        <p:spPr>
          <a:xfrm>
            <a:off x="3014734" y="2837467"/>
            <a:ext cx="6162532" cy="2044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sz="2800" dirty="0"/>
            </a:br>
            <a:r>
              <a:rPr lang="en-GB" sz="2800" dirty="0">
                <a:hlinkClick r:id="rId2"/>
              </a:rPr>
              <a:t>https://www.surveylegend.com/s/4i6n</a:t>
            </a:r>
            <a:r>
              <a:rPr lang="el-GR" sz="2800" dirty="0"/>
              <a:t> </a:t>
            </a:r>
            <a:br>
              <a:rPr lang="en-GB" sz="2800" dirty="0"/>
            </a:br>
            <a:br>
              <a:rPr lang="en-GB" sz="2800" dirty="0"/>
            </a:br>
            <a:endParaRPr lang="en-GB" sz="2800" dirty="0"/>
          </a:p>
        </p:txBody>
      </p:sp>
    </p:spTree>
    <p:extLst>
      <p:ext uri="{BB962C8B-B14F-4D97-AF65-F5344CB8AC3E}">
        <p14:creationId xmlns:p14="http://schemas.microsoft.com/office/powerpoint/2010/main" val="299303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6FDCC15B-495D-4EFA-B282-7F07A95C3B11}"/>
              </a:ext>
            </a:extLst>
          </p:cNvPr>
          <p:cNvSpPr/>
          <p:nvPr/>
        </p:nvSpPr>
        <p:spPr>
          <a:xfrm>
            <a:off x="585061" y="896964"/>
            <a:ext cx="11021878" cy="484709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m 5">
            <a:extLst>
              <a:ext uri="{FF2B5EF4-FFF2-40B4-BE49-F238E27FC236}">
                <a16:creationId xmlns:a16="http://schemas.microsoft.com/office/drawing/2014/main" id="{FBBA5A42-989E-4C25-AE70-658DCC67C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4295" y="896964"/>
            <a:ext cx="1838836" cy="1838836"/>
          </a:xfrm>
          <a:prstGeom prst="rect">
            <a:avLst/>
          </a:prstGeom>
        </p:spPr>
      </p:pic>
      <p:sp>
        <p:nvSpPr>
          <p:cNvPr id="7" name="CaixaDeTexto 6">
            <a:extLst>
              <a:ext uri="{FF2B5EF4-FFF2-40B4-BE49-F238E27FC236}">
                <a16:creationId xmlns:a16="http://schemas.microsoft.com/office/drawing/2014/main" id="{7B009273-271C-482C-9F86-94640EEDB92C}"/>
              </a:ext>
            </a:extLst>
          </p:cNvPr>
          <p:cNvSpPr txBox="1"/>
          <p:nvPr/>
        </p:nvSpPr>
        <p:spPr>
          <a:xfrm>
            <a:off x="1245703" y="1009745"/>
            <a:ext cx="4504912" cy="954107"/>
          </a:xfrm>
          <a:prstGeom prst="rect">
            <a:avLst/>
          </a:prstGeom>
          <a:noFill/>
        </p:spPr>
        <p:txBody>
          <a:bodyPr wrap="square" rtlCol="0">
            <a:spAutoFit/>
          </a:bodyPr>
          <a:lstStyle/>
          <a:p>
            <a:r>
              <a:rPr lang="el-GR" sz="2800" b="1" dirty="0"/>
              <a:t>Περιεχόμενο της συνάντησης</a:t>
            </a:r>
            <a:endParaRPr lang="en-GB" sz="2800" b="1" dirty="0"/>
          </a:p>
        </p:txBody>
      </p:sp>
      <p:sp>
        <p:nvSpPr>
          <p:cNvPr id="8" name="CaixaDeTexto 7">
            <a:extLst>
              <a:ext uri="{FF2B5EF4-FFF2-40B4-BE49-F238E27FC236}">
                <a16:creationId xmlns:a16="http://schemas.microsoft.com/office/drawing/2014/main" id="{99B47329-FFDF-4C93-BAED-5F45A62490F5}"/>
              </a:ext>
            </a:extLst>
          </p:cNvPr>
          <p:cNvSpPr txBox="1"/>
          <p:nvPr/>
        </p:nvSpPr>
        <p:spPr>
          <a:xfrm>
            <a:off x="1245703" y="1816382"/>
            <a:ext cx="7117247" cy="3554819"/>
          </a:xfrm>
          <a:prstGeom prst="rect">
            <a:avLst/>
          </a:prstGeom>
          <a:noFill/>
        </p:spPr>
        <p:txBody>
          <a:bodyPr wrap="square" rtlCol="0">
            <a:spAutoFit/>
          </a:bodyPr>
          <a:lstStyle/>
          <a:p>
            <a:pPr>
              <a:lnSpc>
                <a:spcPct val="150000"/>
              </a:lnSpc>
            </a:pPr>
            <a:r>
              <a:rPr lang="en-GB" dirty="0"/>
              <a:t>1 – </a:t>
            </a:r>
            <a:r>
              <a:rPr lang="el-GR" dirty="0"/>
              <a:t>Παρουσίαση Έργου</a:t>
            </a:r>
            <a:endParaRPr lang="en-GB" dirty="0"/>
          </a:p>
          <a:p>
            <a:pPr marL="742950" lvl="1" indent="-285750">
              <a:lnSpc>
                <a:spcPct val="150000"/>
              </a:lnSpc>
              <a:buFont typeface="Arial" panose="020B0604020202020204" pitchFamily="34" charset="0"/>
              <a:buChar char="•"/>
            </a:pPr>
            <a:r>
              <a:rPr lang="el-GR" dirty="0"/>
              <a:t>Εταίροι</a:t>
            </a:r>
            <a:endParaRPr lang="en-GB" dirty="0"/>
          </a:p>
          <a:p>
            <a:pPr marL="742950" lvl="1" indent="-285750">
              <a:lnSpc>
                <a:spcPct val="150000"/>
              </a:lnSpc>
              <a:buFont typeface="Arial" panose="020B0604020202020204" pitchFamily="34" charset="0"/>
              <a:buChar char="•"/>
            </a:pPr>
            <a:r>
              <a:rPr lang="el-GR" dirty="0"/>
              <a:t>Στόχοι έργου</a:t>
            </a:r>
            <a:endParaRPr lang="en-GB" dirty="0"/>
          </a:p>
          <a:p>
            <a:pPr marL="742950" lvl="1" indent="-285750">
              <a:lnSpc>
                <a:spcPct val="150000"/>
              </a:lnSpc>
              <a:buFont typeface="Arial" panose="020B0604020202020204" pitchFamily="34" charset="0"/>
              <a:buChar char="•"/>
            </a:pPr>
            <a:r>
              <a:rPr lang="el-GR" dirty="0"/>
              <a:t>Πνευματικά Παραδοτέα του Έργου</a:t>
            </a:r>
            <a:endParaRPr lang="en-GB" dirty="0"/>
          </a:p>
          <a:p>
            <a:pPr>
              <a:lnSpc>
                <a:spcPct val="150000"/>
              </a:lnSpc>
            </a:pPr>
            <a:r>
              <a:rPr lang="en-GB" dirty="0"/>
              <a:t>2 – </a:t>
            </a:r>
            <a:r>
              <a:rPr lang="el-GR" dirty="0"/>
              <a:t>Δημιουργία</a:t>
            </a:r>
            <a:r>
              <a:rPr lang="en-GB" dirty="0"/>
              <a:t> e-books </a:t>
            </a:r>
          </a:p>
          <a:p>
            <a:pPr marL="742950" lvl="1" indent="-285750">
              <a:lnSpc>
                <a:spcPct val="150000"/>
              </a:lnSpc>
              <a:buFont typeface="Arial" panose="020B0604020202020204" pitchFamily="34" charset="0"/>
              <a:buChar char="•"/>
            </a:pPr>
            <a:r>
              <a:rPr lang="el-GR" dirty="0"/>
              <a:t>Παιδαγωγικό μέρος </a:t>
            </a:r>
            <a:r>
              <a:rPr lang="en-GB" dirty="0"/>
              <a:t>– </a:t>
            </a:r>
            <a:r>
              <a:rPr lang="el-GR" dirty="0"/>
              <a:t>γιατί να χρησιμοποιήσω</a:t>
            </a:r>
            <a:r>
              <a:rPr lang="en-GB" dirty="0"/>
              <a:t> e-books?</a:t>
            </a:r>
          </a:p>
          <a:p>
            <a:pPr marL="742950" lvl="1" indent="-285750">
              <a:lnSpc>
                <a:spcPct val="150000"/>
              </a:lnSpc>
              <a:buFont typeface="Arial" panose="020B0604020202020204" pitchFamily="34" charset="0"/>
              <a:buChar char="•"/>
            </a:pPr>
            <a:r>
              <a:rPr lang="el-GR" dirty="0"/>
              <a:t>Τεχνικό μέρος</a:t>
            </a:r>
            <a:r>
              <a:rPr lang="en-GB" dirty="0"/>
              <a:t> – </a:t>
            </a:r>
            <a:r>
              <a:rPr lang="el-GR" dirty="0"/>
              <a:t>χρήση λογισμικού για τη δημιουργία </a:t>
            </a:r>
            <a:r>
              <a:rPr lang="en-GB" dirty="0"/>
              <a:t>e-book</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856176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3409869" y="1204562"/>
            <a:ext cx="5423206" cy="956106"/>
          </a:xfrm>
        </p:spPr>
        <p:txBody>
          <a:bodyPr>
            <a:normAutofit/>
          </a:bodyPr>
          <a:lstStyle/>
          <a:p>
            <a:r>
              <a:rPr lang="el-GR" sz="5400" dirty="0">
                <a:solidFill>
                  <a:srgbClr val="002060"/>
                </a:solidFill>
              </a:rPr>
              <a:t>Ευχαριστούμε</a:t>
            </a:r>
            <a:r>
              <a:rPr lang="en-GB" sz="5400" dirty="0">
                <a:solidFill>
                  <a:srgbClr val="002060"/>
                </a:solidFill>
              </a:rPr>
              <a:t>!</a:t>
            </a:r>
          </a:p>
        </p:txBody>
      </p:sp>
      <p:sp>
        <p:nvSpPr>
          <p:cNvPr id="3" name="Subtítulo 2">
            <a:extLst>
              <a:ext uri="{FF2B5EF4-FFF2-40B4-BE49-F238E27FC236}">
                <a16:creationId xmlns:a16="http://schemas.microsoft.com/office/drawing/2014/main" id="{64AF26AD-B2A9-4E30-B74E-86E351FF5163}"/>
              </a:ext>
            </a:extLst>
          </p:cNvPr>
          <p:cNvSpPr>
            <a:spLocks noGrp="1"/>
          </p:cNvSpPr>
          <p:nvPr>
            <p:ph type="subTitle" idx="1"/>
          </p:nvPr>
        </p:nvSpPr>
        <p:spPr>
          <a:xfrm>
            <a:off x="1572321" y="5130639"/>
            <a:ext cx="7032865" cy="692081"/>
          </a:xfrm>
        </p:spPr>
        <p:txBody>
          <a:bodyPr>
            <a:normAutofit/>
          </a:bodyPr>
          <a:lstStyle/>
          <a:p>
            <a:pPr algn="l">
              <a:lnSpc>
                <a:spcPct val="120000"/>
              </a:lnSpc>
            </a:pPr>
            <a:r>
              <a:rPr lang="el-GR" sz="1000" dirty="0"/>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n-US" sz="300" dirty="0"/>
          </a:p>
        </p:txBody>
      </p:sp>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12" name="Imagem 11">
            <a:extLst>
              <a:ext uri="{FF2B5EF4-FFF2-40B4-BE49-F238E27FC236}">
                <a16:creationId xmlns:a16="http://schemas.microsoft.com/office/drawing/2014/main" id="{CF975079-4FC3-4EF1-9528-E2E77525B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497" y="2701367"/>
            <a:ext cx="1492975" cy="563496"/>
          </a:xfrm>
          <a:prstGeom prst="rect">
            <a:avLst/>
          </a:prstGeom>
        </p:spPr>
      </p:pic>
      <p:pic>
        <p:nvPicPr>
          <p:cNvPr id="13" name="Imagem 12">
            <a:extLst>
              <a:ext uri="{FF2B5EF4-FFF2-40B4-BE49-F238E27FC236}">
                <a16:creationId xmlns:a16="http://schemas.microsoft.com/office/drawing/2014/main" id="{EC182771-93C6-420C-8E40-F3076DF13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150" y="2823135"/>
            <a:ext cx="897678" cy="351708"/>
          </a:xfrm>
          <a:prstGeom prst="rect">
            <a:avLst/>
          </a:prstGeom>
        </p:spPr>
      </p:pic>
      <p:pic>
        <p:nvPicPr>
          <p:cNvPr id="14" name="Imagem 13">
            <a:extLst>
              <a:ext uri="{FF2B5EF4-FFF2-40B4-BE49-F238E27FC236}">
                <a16:creationId xmlns:a16="http://schemas.microsoft.com/office/drawing/2014/main" id="{B0BBA7EE-05AD-44C6-9671-E5310681D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081" y="2422032"/>
            <a:ext cx="1652960" cy="1122167"/>
          </a:xfrm>
          <a:prstGeom prst="rect">
            <a:avLst/>
          </a:prstGeom>
        </p:spPr>
      </p:pic>
      <p:pic>
        <p:nvPicPr>
          <p:cNvPr id="15" name="Imagem 14">
            <a:extLst>
              <a:ext uri="{FF2B5EF4-FFF2-40B4-BE49-F238E27FC236}">
                <a16:creationId xmlns:a16="http://schemas.microsoft.com/office/drawing/2014/main" id="{DD811099-E58E-4EB0-B5E1-E7A0E3979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7650" y="2342043"/>
            <a:ext cx="1282144" cy="1282144"/>
          </a:xfrm>
          <a:prstGeom prst="rect">
            <a:avLst/>
          </a:prstGeom>
        </p:spPr>
      </p:pic>
      <p:pic>
        <p:nvPicPr>
          <p:cNvPr id="16" name="Imagem 15">
            <a:extLst>
              <a:ext uri="{FF2B5EF4-FFF2-40B4-BE49-F238E27FC236}">
                <a16:creationId xmlns:a16="http://schemas.microsoft.com/office/drawing/2014/main" id="{E6C75457-314E-471B-BA5F-4B3BEE521B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823135"/>
            <a:ext cx="1961481" cy="335834"/>
          </a:xfrm>
          <a:prstGeom prst="rect">
            <a:avLst/>
          </a:prstGeom>
        </p:spPr>
      </p:pic>
      <p:pic>
        <p:nvPicPr>
          <p:cNvPr id="17" name="Picture 4" descr="https://poemeproject.eu/wp-content/uploads/2021/09/cropped-logo-dide-changed.png">
            <a:extLst>
              <a:ext uri="{FF2B5EF4-FFF2-40B4-BE49-F238E27FC236}">
                <a16:creationId xmlns:a16="http://schemas.microsoft.com/office/drawing/2014/main" id="{65036018-E830-415F-A5C0-8E362B3471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5431" y="2637135"/>
            <a:ext cx="1772667" cy="627728"/>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55334FB2-8D62-4C21-9119-59BA8DE4B1A1}"/>
              </a:ext>
            </a:extLst>
          </p:cNvPr>
          <p:cNvSpPr txBox="1"/>
          <p:nvPr/>
        </p:nvSpPr>
        <p:spPr>
          <a:xfrm>
            <a:off x="1524000" y="3472801"/>
            <a:ext cx="6528204" cy="1869743"/>
          </a:xfrm>
          <a:prstGeom prst="rect">
            <a:avLst/>
          </a:prstGeom>
          <a:noFill/>
        </p:spPr>
        <p:txBody>
          <a:bodyPr wrap="square" rtlCol="0">
            <a:spAutoFit/>
          </a:bodyPr>
          <a:lstStyle/>
          <a:p>
            <a:r>
              <a:rPr lang="el-GR" dirty="0"/>
              <a:t>Επισκεφθείτε την ιστοσελίδα του έργου </a:t>
            </a:r>
            <a:r>
              <a:rPr lang="en-GB" dirty="0"/>
              <a:t>POEME</a:t>
            </a:r>
            <a:r>
              <a:rPr lang="el-GR" dirty="0"/>
              <a:t>, καθώς και τα αντίστοιχα κοινωνικά δίκτυα</a:t>
            </a:r>
            <a:r>
              <a:rPr lang="en-GB" dirty="0"/>
              <a:t>:</a:t>
            </a:r>
          </a:p>
          <a:p>
            <a:pPr>
              <a:lnSpc>
                <a:spcPct val="150000"/>
              </a:lnSpc>
            </a:pPr>
            <a:endParaRPr lang="en-GB" sz="500" dirty="0"/>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9"/>
              </a:rPr>
              <a:t>www.poemeproject.eu</a:t>
            </a:r>
            <a:endParaRPr lang="en-GB" dirty="0">
              <a:latin typeface="Segoe UI Symbol" panose="020B0502040204020203" pitchFamily="34" charset="0"/>
              <a:ea typeface="Segoe UI Symbol" panose="020B0502040204020203" pitchFamily="34" charset="0"/>
            </a:endParaRPr>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0"/>
              </a:rPr>
              <a:t>www.facebook.com/POEMEproject</a:t>
            </a:r>
            <a:r>
              <a:rPr lang="en-GB" dirty="0">
                <a:latin typeface="Segoe UI Symbol" panose="020B0502040204020203" pitchFamily="34" charset="0"/>
                <a:ea typeface="Segoe UI Symbol" panose="020B0502040204020203" pitchFamily="34" charset="0"/>
              </a:rPr>
              <a:t>  </a:t>
            </a:r>
          </a:p>
          <a:p>
            <a:endParaRPr lang="en-GB" dirty="0"/>
          </a:p>
        </p:txBody>
      </p:sp>
      <p:pic>
        <p:nvPicPr>
          <p:cNvPr id="23" name="Picture 8" descr="Facebook Logo PNG Vectors Free Download">
            <a:extLst>
              <a:ext uri="{FF2B5EF4-FFF2-40B4-BE49-F238E27FC236}">
                <a16:creationId xmlns:a16="http://schemas.microsoft.com/office/drawing/2014/main" id="{100B374B-255C-4FC5-864E-494030804C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2321" y="4642889"/>
            <a:ext cx="289063" cy="289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 application&#10;&#10;Description automatically generated">
            <a:extLst>
              <a:ext uri="{FF2B5EF4-FFF2-40B4-BE49-F238E27FC236}">
                <a16:creationId xmlns:a16="http://schemas.microsoft.com/office/drawing/2014/main" id="{3FD084AF-1274-2FD8-530E-7202462793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52204" y="3817288"/>
            <a:ext cx="3374460" cy="835344"/>
          </a:xfrm>
          <a:prstGeom prst="rect">
            <a:avLst/>
          </a:prstGeom>
        </p:spPr>
      </p:pic>
    </p:spTree>
    <p:extLst>
      <p:ext uri="{BB962C8B-B14F-4D97-AF65-F5344CB8AC3E}">
        <p14:creationId xmlns:p14="http://schemas.microsoft.com/office/powerpoint/2010/main" val="320060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1113810" y="2960716"/>
            <a:ext cx="4036334" cy="2387600"/>
          </a:xfrm>
        </p:spPr>
        <p:txBody>
          <a:bodyPr anchor="t">
            <a:normAutofit/>
          </a:bodyPr>
          <a:lstStyle/>
          <a:p>
            <a:pPr algn="l"/>
            <a:r>
              <a:rPr lang="el-GR" sz="5400"/>
              <a:t>Παρουσίαση Έργου</a:t>
            </a:r>
            <a:br>
              <a:rPr lang="en-GB" sz="5400"/>
            </a:br>
            <a:endParaRPr lang="en-GB" sz="5400"/>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97" y="666728"/>
            <a:ext cx="5465791" cy="5465791"/>
          </a:xfrm>
          <a:prstGeom prst="rect">
            <a:avLst/>
          </a:prstGeom>
        </p:spPr>
      </p:pic>
    </p:spTree>
    <p:extLst>
      <p:ext uri="{BB962C8B-B14F-4D97-AF65-F5344CB8AC3E}">
        <p14:creationId xmlns:p14="http://schemas.microsoft.com/office/powerpoint/2010/main" val="290943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92C278BE-E772-4429-B7AB-745D72C5C93B}"/>
              </a:ext>
            </a:extLst>
          </p:cNvPr>
          <p:cNvSpPr/>
          <p:nvPr/>
        </p:nvSpPr>
        <p:spPr>
          <a:xfrm>
            <a:off x="1043054" y="271941"/>
            <a:ext cx="10663657" cy="11445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a:solidFill>
                  <a:srgbClr val="002060"/>
                </a:solidFill>
                <a:latin typeface="Arial" panose="020B0604020202020204" pitchFamily="34" charset="0"/>
                <a:cs typeface="Arial" panose="020B0604020202020204" pitchFamily="34" charset="0"/>
              </a:rPr>
              <a:t>Εταίροι</a:t>
            </a:r>
            <a:endParaRPr lang="en-GB" dirty="0">
              <a:solidFill>
                <a:srgbClr val="002060"/>
              </a:solidFill>
              <a:latin typeface="Arial" panose="020B0604020202020204" pitchFamily="34" charset="0"/>
              <a:cs typeface="Arial" panose="020B0604020202020204" pitchFamily="34" charset="0"/>
            </a:endParaRPr>
          </a:p>
        </p:txBody>
      </p:sp>
      <p:sp>
        <p:nvSpPr>
          <p:cNvPr id="24" name="Retângulo: Cantos Arredondados 23">
            <a:extLst>
              <a:ext uri="{FF2B5EF4-FFF2-40B4-BE49-F238E27FC236}">
                <a16:creationId xmlns:a16="http://schemas.microsoft.com/office/drawing/2014/main" id="{5102BAE2-4E3C-4024-B242-03B101A4D2E5}"/>
              </a:ext>
            </a:extLst>
          </p:cNvPr>
          <p:cNvSpPr/>
          <p:nvPr/>
        </p:nvSpPr>
        <p:spPr>
          <a:xfrm>
            <a:off x="985003" y="1509713"/>
            <a:ext cx="10823713" cy="449978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Imagem 25">
            <a:extLst>
              <a:ext uri="{FF2B5EF4-FFF2-40B4-BE49-F238E27FC236}">
                <a16:creationId xmlns:a16="http://schemas.microsoft.com/office/drawing/2014/main" id="{48566367-725A-4B6B-91C9-129903461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420" y="3889912"/>
            <a:ext cx="2647888" cy="999397"/>
          </a:xfrm>
          <a:prstGeom prst="rect">
            <a:avLst/>
          </a:prstGeom>
        </p:spPr>
      </p:pic>
      <p:pic>
        <p:nvPicPr>
          <p:cNvPr id="30" name="Imagem 29">
            <a:extLst>
              <a:ext uri="{FF2B5EF4-FFF2-40B4-BE49-F238E27FC236}">
                <a16:creationId xmlns:a16="http://schemas.microsoft.com/office/drawing/2014/main" id="{5B855DB1-23F5-4394-AE17-4B138228F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575" y="4058394"/>
            <a:ext cx="2081816" cy="815650"/>
          </a:xfrm>
          <a:prstGeom prst="rect">
            <a:avLst/>
          </a:prstGeom>
        </p:spPr>
      </p:pic>
      <p:pic>
        <p:nvPicPr>
          <p:cNvPr id="32" name="Imagem 31">
            <a:extLst>
              <a:ext uri="{FF2B5EF4-FFF2-40B4-BE49-F238E27FC236}">
                <a16:creationId xmlns:a16="http://schemas.microsoft.com/office/drawing/2014/main" id="{22E003C1-8443-4CB4-81FA-1FB843A3ED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811" y="1521243"/>
            <a:ext cx="2705004" cy="1836381"/>
          </a:xfrm>
          <a:prstGeom prst="rect">
            <a:avLst/>
          </a:prstGeom>
        </p:spPr>
      </p:pic>
      <p:pic>
        <p:nvPicPr>
          <p:cNvPr id="36" name="Imagem 35">
            <a:extLst>
              <a:ext uri="{FF2B5EF4-FFF2-40B4-BE49-F238E27FC236}">
                <a16:creationId xmlns:a16="http://schemas.microsoft.com/office/drawing/2014/main" id="{C355641E-A772-4B4C-9788-B2F4C4994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0061" y="1825625"/>
            <a:ext cx="1469887" cy="1469887"/>
          </a:xfrm>
          <a:prstGeom prst="rect">
            <a:avLst/>
          </a:prstGeom>
        </p:spPr>
      </p:pic>
      <p:pic>
        <p:nvPicPr>
          <p:cNvPr id="38" name="Imagem 37">
            <a:extLst>
              <a:ext uri="{FF2B5EF4-FFF2-40B4-BE49-F238E27FC236}">
                <a16:creationId xmlns:a16="http://schemas.microsoft.com/office/drawing/2014/main" id="{FA361DF2-2A58-4E73-8897-5FD2E46673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749" y="2176546"/>
            <a:ext cx="3059280" cy="523793"/>
          </a:xfrm>
          <a:prstGeom prst="rect">
            <a:avLst/>
          </a:prstGeom>
        </p:spPr>
      </p:pic>
      <p:pic>
        <p:nvPicPr>
          <p:cNvPr id="1028" name="Picture 4" descr="https://poemeproject.eu/wp-content/uploads/2021/09/cropped-logo-dide-changed.png">
            <a:extLst>
              <a:ext uri="{FF2B5EF4-FFF2-40B4-BE49-F238E27FC236}">
                <a16:creationId xmlns:a16="http://schemas.microsoft.com/office/drawing/2014/main" id="{B32941C2-27B5-451C-8F31-1EF7EA5119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5575" y="4046690"/>
            <a:ext cx="2381250" cy="843236"/>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a:extLst>
              <a:ext uri="{FF2B5EF4-FFF2-40B4-BE49-F238E27FC236}">
                <a16:creationId xmlns:a16="http://schemas.microsoft.com/office/drawing/2014/main" id="{810DA3EB-778F-4E74-B85D-8187EE01255A}"/>
              </a:ext>
            </a:extLst>
          </p:cNvPr>
          <p:cNvSpPr txBox="1"/>
          <p:nvPr/>
        </p:nvSpPr>
        <p:spPr>
          <a:xfrm>
            <a:off x="1388675" y="3064679"/>
            <a:ext cx="3009428" cy="461665"/>
          </a:xfrm>
          <a:prstGeom prst="rect">
            <a:avLst/>
          </a:prstGeom>
          <a:noFill/>
        </p:spPr>
        <p:txBody>
          <a:bodyPr wrap="square" rtlCol="0">
            <a:spAutoFit/>
          </a:bodyPr>
          <a:lstStyle/>
          <a:p>
            <a:pPr algn="ctr"/>
            <a:r>
              <a:rPr lang="el-GR" sz="2400" dirty="0">
                <a:solidFill>
                  <a:srgbClr val="002060"/>
                </a:solidFill>
                <a:latin typeface="Arial" panose="020B0604020202020204" pitchFamily="34" charset="0"/>
                <a:cs typeface="Arial" panose="020B0604020202020204" pitchFamily="34" charset="0"/>
              </a:rPr>
              <a:t>Γαλλία</a:t>
            </a:r>
            <a:endParaRPr lang="en-GB" sz="2400" dirty="0">
              <a:solidFill>
                <a:srgbClr val="002060"/>
              </a:solidFill>
              <a:latin typeface="Arial" panose="020B0604020202020204" pitchFamily="34" charset="0"/>
              <a:cs typeface="Arial" panose="020B0604020202020204" pitchFamily="34" charset="0"/>
            </a:endParaRPr>
          </a:p>
        </p:txBody>
      </p:sp>
      <p:sp>
        <p:nvSpPr>
          <p:cNvPr id="44" name="CaixaDeTexto 43">
            <a:extLst>
              <a:ext uri="{FF2B5EF4-FFF2-40B4-BE49-F238E27FC236}">
                <a16:creationId xmlns:a16="http://schemas.microsoft.com/office/drawing/2014/main" id="{7031576D-3AF7-4806-946C-315D73BB669A}"/>
              </a:ext>
            </a:extLst>
          </p:cNvPr>
          <p:cNvSpPr txBox="1"/>
          <p:nvPr/>
        </p:nvSpPr>
        <p:spPr>
          <a:xfrm>
            <a:off x="4756601" y="3094691"/>
            <a:ext cx="3009428" cy="461665"/>
          </a:xfrm>
          <a:prstGeom prst="rect">
            <a:avLst/>
          </a:prstGeom>
          <a:noFill/>
        </p:spPr>
        <p:txBody>
          <a:bodyPr wrap="square" rtlCol="0">
            <a:spAutoFit/>
          </a:bodyPr>
          <a:lstStyle/>
          <a:p>
            <a:pPr algn="ctr"/>
            <a:r>
              <a:rPr lang="el-GR" sz="2400" dirty="0">
                <a:solidFill>
                  <a:srgbClr val="002060"/>
                </a:solidFill>
                <a:latin typeface="Arial" panose="020B0604020202020204" pitchFamily="34" charset="0"/>
                <a:cs typeface="Arial" panose="020B0604020202020204" pitchFamily="34" charset="0"/>
              </a:rPr>
              <a:t>Βέλγιο</a:t>
            </a:r>
            <a:endParaRPr lang="en-GB" sz="2400" dirty="0">
              <a:solidFill>
                <a:srgbClr val="002060"/>
              </a:solidFill>
              <a:latin typeface="Arial" panose="020B0604020202020204" pitchFamily="34" charset="0"/>
              <a:cs typeface="Arial" panose="020B0604020202020204" pitchFamily="34" charset="0"/>
            </a:endParaRPr>
          </a:p>
        </p:txBody>
      </p:sp>
      <p:sp>
        <p:nvSpPr>
          <p:cNvPr id="45" name="CaixaDeTexto 44">
            <a:extLst>
              <a:ext uri="{FF2B5EF4-FFF2-40B4-BE49-F238E27FC236}">
                <a16:creationId xmlns:a16="http://schemas.microsoft.com/office/drawing/2014/main" id="{4E99C918-91B0-403F-A26B-296C84E9A01A}"/>
              </a:ext>
            </a:extLst>
          </p:cNvPr>
          <p:cNvSpPr txBox="1"/>
          <p:nvPr/>
        </p:nvSpPr>
        <p:spPr>
          <a:xfrm>
            <a:off x="8242811" y="3086816"/>
            <a:ext cx="3009428" cy="461665"/>
          </a:xfrm>
          <a:prstGeom prst="rect">
            <a:avLst/>
          </a:prstGeom>
          <a:noFill/>
        </p:spPr>
        <p:txBody>
          <a:bodyPr wrap="square" rtlCol="0">
            <a:spAutoFit/>
          </a:bodyPr>
          <a:lstStyle/>
          <a:p>
            <a:pPr algn="ctr"/>
            <a:r>
              <a:rPr lang="el-GR" sz="2400" dirty="0">
                <a:solidFill>
                  <a:srgbClr val="002060"/>
                </a:solidFill>
                <a:latin typeface="Arial" panose="020B0604020202020204" pitchFamily="34" charset="0"/>
                <a:cs typeface="Arial" panose="020B0604020202020204" pitchFamily="34" charset="0"/>
              </a:rPr>
              <a:t>Πορτογαλία</a:t>
            </a:r>
            <a:endParaRPr lang="en-GB" sz="2400" dirty="0">
              <a:solidFill>
                <a:srgbClr val="002060"/>
              </a:solidFill>
              <a:latin typeface="Arial" panose="020B0604020202020204" pitchFamily="34" charset="0"/>
              <a:cs typeface="Arial" panose="020B0604020202020204" pitchFamily="34" charset="0"/>
            </a:endParaRPr>
          </a:p>
        </p:txBody>
      </p:sp>
      <p:sp>
        <p:nvSpPr>
          <p:cNvPr id="46" name="CaixaDeTexto 45">
            <a:extLst>
              <a:ext uri="{FF2B5EF4-FFF2-40B4-BE49-F238E27FC236}">
                <a16:creationId xmlns:a16="http://schemas.microsoft.com/office/drawing/2014/main" id="{3AB64AC1-F55C-4B58-B516-AC1207527974}"/>
              </a:ext>
            </a:extLst>
          </p:cNvPr>
          <p:cNvSpPr txBox="1"/>
          <p:nvPr/>
        </p:nvSpPr>
        <p:spPr>
          <a:xfrm>
            <a:off x="1388675" y="5043489"/>
            <a:ext cx="3009428" cy="461665"/>
          </a:xfrm>
          <a:prstGeom prst="rect">
            <a:avLst/>
          </a:prstGeom>
          <a:noFill/>
        </p:spPr>
        <p:txBody>
          <a:bodyPr wrap="square" rtlCol="0">
            <a:spAutoFit/>
          </a:bodyPr>
          <a:lstStyle/>
          <a:p>
            <a:pPr algn="ctr"/>
            <a:r>
              <a:rPr lang="el-GR" sz="2400" dirty="0">
                <a:latin typeface="Arial" panose="020B0604020202020204" pitchFamily="34" charset="0"/>
                <a:cs typeface="Arial" panose="020B0604020202020204" pitchFamily="34" charset="0"/>
              </a:rPr>
              <a:t>Ελλάδα</a:t>
            </a:r>
            <a:endParaRPr lang="en-GB" sz="2400" dirty="0">
              <a:latin typeface="Arial" panose="020B0604020202020204" pitchFamily="34" charset="0"/>
              <a:cs typeface="Arial" panose="020B0604020202020204" pitchFamily="34" charset="0"/>
            </a:endParaRPr>
          </a:p>
        </p:txBody>
      </p:sp>
      <p:sp>
        <p:nvSpPr>
          <p:cNvPr id="47" name="CaixaDeTexto 46">
            <a:extLst>
              <a:ext uri="{FF2B5EF4-FFF2-40B4-BE49-F238E27FC236}">
                <a16:creationId xmlns:a16="http://schemas.microsoft.com/office/drawing/2014/main" id="{C781364F-6C49-424B-BA25-6C39559D633E}"/>
              </a:ext>
            </a:extLst>
          </p:cNvPr>
          <p:cNvSpPr txBox="1"/>
          <p:nvPr/>
        </p:nvSpPr>
        <p:spPr>
          <a:xfrm>
            <a:off x="4870169" y="5011717"/>
            <a:ext cx="3009428" cy="461665"/>
          </a:xfrm>
          <a:prstGeom prst="rect">
            <a:avLst/>
          </a:prstGeom>
          <a:noFill/>
        </p:spPr>
        <p:txBody>
          <a:bodyPr wrap="square" rtlCol="0">
            <a:spAutoFit/>
          </a:bodyPr>
          <a:lstStyle/>
          <a:p>
            <a:pPr algn="ctr"/>
            <a:r>
              <a:rPr lang="el-GR" sz="2400" dirty="0">
                <a:latin typeface="Arial" panose="020B0604020202020204" pitchFamily="34" charset="0"/>
                <a:cs typeface="Arial" panose="020B0604020202020204" pitchFamily="34" charset="0"/>
              </a:rPr>
              <a:t>Κύπρος</a:t>
            </a:r>
            <a:endParaRPr lang="en-GB" sz="2400" dirty="0">
              <a:latin typeface="Arial" panose="020B0604020202020204" pitchFamily="34" charset="0"/>
              <a:cs typeface="Arial" panose="020B0604020202020204" pitchFamily="34" charset="0"/>
            </a:endParaRPr>
          </a:p>
        </p:txBody>
      </p:sp>
      <p:sp>
        <p:nvSpPr>
          <p:cNvPr id="48" name="CaixaDeTexto 47">
            <a:extLst>
              <a:ext uri="{FF2B5EF4-FFF2-40B4-BE49-F238E27FC236}">
                <a16:creationId xmlns:a16="http://schemas.microsoft.com/office/drawing/2014/main" id="{91FF9D06-171F-4FB2-9F34-E989E423808E}"/>
              </a:ext>
            </a:extLst>
          </p:cNvPr>
          <p:cNvSpPr txBox="1"/>
          <p:nvPr/>
        </p:nvSpPr>
        <p:spPr>
          <a:xfrm>
            <a:off x="8545850" y="5010222"/>
            <a:ext cx="3009428" cy="461665"/>
          </a:xfrm>
          <a:prstGeom prst="rect">
            <a:avLst/>
          </a:prstGeom>
          <a:noFill/>
        </p:spPr>
        <p:txBody>
          <a:bodyPr wrap="square" rtlCol="0">
            <a:spAutoFit/>
          </a:bodyPr>
          <a:lstStyle/>
          <a:p>
            <a:pPr algn="ctr"/>
            <a:r>
              <a:rPr lang="el-GR" sz="2400" dirty="0">
                <a:latin typeface="Arial" panose="020B0604020202020204" pitchFamily="34" charset="0"/>
                <a:cs typeface="Arial" panose="020B0604020202020204" pitchFamily="34" charset="0"/>
              </a:rPr>
              <a:t>Ελλάδα</a:t>
            </a:r>
            <a:endParaRPr lang="en-GB" sz="2400" dirty="0">
              <a:latin typeface="Arial" panose="020B0604020202020204" pitchFamily="34" charset="0"/>
              <a:cs typeface="Arial" panose="020B0604020202020204" pitchFamily="34" charset="0"/>
            </a:endParaRPr>
          </a:p>
        </p:txBody>
      </p:sp>
      <p:pic>
        <p:nvPicPr>
          <p:cNvPr id="50" name="Imagem 49">
            <a:extLst>
              <a:ext uri="{FF2B5EF4-FFF2-40B4-BE49-F238E27FC236}">
                <a16:creationId xmlns:a16="http://schemas.microsoft.com/office/drawing/2014/main" id="{C7AE83CA-52CF-4F2A-959A-006CDB8CE9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4875" y="6009493"/>
            <a:ext cx="805095" cy="80509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B65BB022-8E2D-BA34-76F0-A399C47F9B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9970" y="6142423"/>
            <a:ext cx="2624804" cy="544050"/>
          </a:xfrm>
          <a:prstGeom prst="rect">
            <a:avLst/>
          </a:prstGeom>
        </p:spPr>
      </p:pic>
    </p:spTree>
    <p:extLst>
      <p:ext uri="{BB962C8B-B14F-4D97-AF65-F5344CB8AC3E}">
        <p14:creationId xmlns:p14="http://schemas.microsoft.com/office/powerpoint/2010/main" val="222948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8D5FC6-0E7F-4589-9A39-3249ED453CAC}"/>
              </a:ext>
            </a:extLst>
          </p:cNvPr>
          <p:cNvSpPr/>
          <p:nvPr/>
        </p:nvSpPr>
        <p:spPr>
          <a:xfrm>
            <a:off x="382711" y="1505031"/>
            <a:ext cx="6362037" cy="448068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400" dirty="0">
                <a:solidFill>
                  <a:srgbClr val="002060"/>
                </a:solidFill>
              </a:rPr>
              <a:t>Οι κύριοι στόχοι του Έργου</a:t>
            </a:r>
            <a:r>
              <a:rPr lang="en-US" sz="2400" dirty="0">
                <a:solidFill>
                  <a:srgbClr val="002060"/>
                </a:solidFill>
              </a:rPr>
              <a:t> POEME </a:t>
            </a:r>
            <a:r>
              <a:rPr lang="el-GR" sz="2400" dirty="0">
                <a:solidFill>
                  <a:srgbClr val="002060"/>
                </a:solidFill>
              </a:rPr>
              <a:t>είναι</a:t>
            </a:r>
            <a:r>
              <a:rPr lang="en-US" sz="2400" dirty="0">
                <a:solidFill>
                  <a:srgbClr val="002060"/>
                </a:solidFill>
              </a:rPr>
              <a:t>:</a:t>
            </a:r>
          </a:p>
          <a:p>
            <a:pPr marL="285750" indent="-285750">
              <a:lnSpc>
                <a:spcPct val="150000"/>
              </a:lnSpc>
              <a:buFont typeface="Arial" panose="020B0604020202020204" pitchFamily="34" charset="0"/>
              <a:buChar char="•"/>
            </a:pPr>
            <a:r>
              <a:rPr lang="el-GR" dirty="0">
                <a:solidFill>
                  <a:srgbClr val="002060"/>
                </a:solidFill>
              </a:rPr>
              <a:t>Ο εκμοντερνισμός της διδασκαλίας δεύτερης γλώσσας, τόσο σε περιεχόμενο</a:t>
            </a:r>
            <a:r>
              <a:rPr lang="en-US" dirty="0">
                <a:solidFill>
                  <a:srgbClr val="002060"/>
                </a:solidFill>
              </a:rPr>
              <a:t> (</a:t>
            </a:r>
            <a:r>
              <a:rPr lang="el-GR" dirty="0">
                <a:solidFill>
                  <a:srgbClr val="002060"/>
                </a:solidFill>
              </a:rPr>
              <a:t>Ευρωπαϊκή Πολιτιστική Κληρονομιά</a:t>
            </a:r>
            <a:r>
              <a:rPr lang="en-US" dirty="0">
                <a:solidFill>
                  <a:srgbClr val="002060"/>
                </a:solidFill>
              </a:rPr>
              <a:t>)</a:t>
            </a:r>
            <a:r>
              <a:rPr lang="el-GR" dirty="0">
                <a:solidFill>
                  <a:srgbClr val="002060"/>
                </a:solidFill>
              </a:rPr>
              <a:t>,</a:t>
            </a:r>
            <a:r>
              <a:rPr lang="en-US" dirty="0">
                <a:solidFill>
                  <a:srgbClr val="002060"/>
                </a:solidFill>
              </a:rPr>
              <a:t> </a:t>
            </a:r>
            <a:r>
              <a:rPr lang="el-GR" dirty="0">
                <a:solidFill>
                  <a:srgbClr val="002060"/>
                </a:solidFill>
              </a:rPr>
              <a:t>όσο και σε</a:t>
            </a:r>
            <a:r>
              <a:rPr lang="en-US" dirty="0">
                <a:solidFill>
                  <a:srgbClr val="002060"/>
                </a:solidFill>
              </a:rPr>
              <a:t> </a:t>
            </a:r>
            <a:r>
              <a:rPr lang="el-GR" dirty="0">
                <a:solidFill>
                  <a:srgbClr val="002060"/>
                </a:solidFill>
              </a:rPr>
              <a:t>μορφή</a:t>
            </a:r>
            <a:r>
              <a:rPr lang="en-US" dirty="0">
                <a:solidFill>
                  <a:srgbClr val="002060"/>
                </a:solidFill>
              </a:rPr>
              <a:t> (</a:t>
            </a:r>
            <a:r>
              <a:rPr lang="el-GR" dirty="0">
                <a:solidFill>
                  <a:srgbClr val="002060"/>
                </a:solidFill>
              </a:rPr>
              <a:t>χρήση ψηφιακών εργαλείων</a:t>
            </a:r>
            <a:r>
              <a:rPr lang="en-US" dirty="0">
                <a:solidFill>
                  <a:srgbClr val="002060"/>
                </a:solidFill>
              </a:rPr>
              <a:t>), </a:t>
            </a:r>
            <a:r>
              <a:rPr lang="el-GR" dirty="0">
                <a:solidFill>
                  <a:srgbClr val="002060"/>
                </a:solidFill>
              </a:rPr>
              <a:t>και η δημιουργία εκθέσεων μικτής μάθησης από τους μαθητές</a:t>
            </a:r>
            <a:endParaRPr lang="en-US" dirty="0">
              <a:solidFill>
                <a:srgbClr val="002060"/>
              </a:solidFill>
            </a:endParaRPr>
          </a:p>
          <a:p>
            <a:pPr marL="285750" indent="-285750">
              <a:lnSpc>
                <a:spcPct val="150000"/>
              </a:lnSpc>
              <a:buFont typeface="Arial" panose="020B0604020202020204" pitchFamily="34" charset="0"/>
              <a:buChar char="•"/>
            </a:pPr>
            <a:r>
              <a:rPr lang="el-GR" dirty="0">
                <a:solidFill>
                  <a:srgbClr val="002060"/>
                </a:solidFill>
              </a:rPr>
              <a:t>Η ενίσχυση των ψηφιακών και κοινωνικών δεξιοτήτων των εκπαιδευτικών και των μαθητών</a:t>
            </a:r>
            <a:endParaRPr lang="en-GB" sz="2800" dirty="0">
              <a:solidFill>
                <a:srgbClr val="002060"/>
              </a:solidFill>
            </a:endParaRPr>
          </a:p>
        </p:txBody>
      </p:sp>
      <p:sp>
        <p:nvSpPr>
          <p:cNvPr id="5" name="Retângulo: Cantos Arredondados 4">
            <a:extLst>
              <a:ext uri="{FF2B5EF4-FFF2-40B4-BE49-F238E27FC236}">
                <a16:creationId xmlns:a16="http://schemas.microsoft.com/office/drawing/2014/main" id="{F4CA7F53-38B2-4B31-8946-791E83016761}"/>
              </a:ext>
            </a:extLst>
          </p:cNvPr>
          <p:cNvSpPr/>
          <p:nvPr/>
        </p:nvSpPr>
        <p:spPr>
          <a:xfrm>
            <a:off x="1908313" y="351583"/>
            <a:ext cx="8825761" cy="94927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002060"/>
                </a:solidFill>
                <a:latin typeface="Arial" panose="020B0604020202020204" pitchFamily="34" charset="0"/>
                <a:cs typeface="Arial" panose="020B0604020202020204" pitchFamily="34" charset="0"/>
              </a:rPr>
              <a:t>Στόχοι Έργου</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DF3B647-C2A3-4DC2-9907-64F2A8AC1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636" y="5985716"/>
            <a:ext cx="792370" cy="792370"/>
          </a:xfrm>
          <a:prstGeom prst="rect">
            <a:avLst/>
          </a:prstGeom>
        </p:spPr>
      </p:pic>
      <p:sp>
        <p:nvSpPr>
          <p:cNvPr id="8" name="Retângulo: Cantos Arredondados 7">
            <a:extLst>
              <a:ext uri="{FF2B5EF4-FFF2-40B4-BE49-F238E27FC236}">
                <a16:creationId xmlns:a16="http://schemas.microsoft.com/office/drawing/2014/main" id="{333E6A64-F623-44BD-8DED-86756530FCCC}"/>
              </a:ext>
            </a:extLst>
          </p:cNvPr>
          <p:cNvSpPr/>
          <p:nvPr/>
        </p:nvSpPr>
        <p:spPr>
          <a:xfrm>
            <a:off x="7341685" y="1505031"/>
            <a:ext cx="4467603" cy="253568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dirty="0">
                <a:solidFill>
                  <a:srgbClr val="002060"/>
                </a:solidFill>
              </a:rPr>
              <a:t>Το έργο αυτό θα δημιουργήσει γλωσσικό και πολιτισμικό πλούτο, συμβάλλοντας παράλληλα στην ένταξη των μαθητών με μεταναστευτική βιογραφία στον πολιτισμό της χώρας υποδοχής.</a:t>
            </a:r>
            <a:endParaRPr lang="en-GB" dirty="0">
              <a:solidFill>
                <a:srgbClr val="002060"/>
              </a:solidFill>
            </a:endParaRPr>
          </a:p>
        </p:txBody>
      </p:sp>
      <p:sp>
        <p:nvSpPr>
          <p:cNvPr id="10" name="Retângulo: Cantos Arredondados 9">
            <a:extLst>
              <a:ext uri="{FF2B5EF4-FFF2-40B4-BE49-F238E27FC236}">
                <a16:creationId xmlns:a16="http://schemas.microsoft.com/office/drawing/2014/main" id="{08018B24-6DE6-47A8-BA32-4A656810EB27}"/>
              </a:ext>
            </a:extLst>
          </p:cNvPr>
          <p:cNvSpPr/>
          <p:nvPr/>
        </p:nvSpPr>
        <p:spPr>
          <a:xfrm>
            <a:off x="7341685" y="4134678"/>
            <a:ext cx="4467603" cy="177604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1600" dirty="0">
                <a:solidFill>
                  <a:srgbClr val="002060"/>
                </a:solidFill>
              </a:rPr>
              <a:t>Στόχος του έργου είναι η παροχή γλωσσικής υποστήριξης στους μαθητές, σε οποιαδήποτε από τις τέσσερις γλώσσες της κοινοπραξίας </a:t>
            </a:r>
          </a:p>
          <a:p>
            <a:pPr algn="ctr">
              <a:lnSpc>
                <a:spcPct val="150000"/>
              </a:lnSpc>
            </a:pPr>
            <a:r>
              <a:rPr lang="el-GR" sz="1600" dirty="0">
                <a:solidFill>
                  <a:srgbClr val="002060"/>
                </a:solidFill>
              </a:rPr>
              <a:t>(Αγγλικά, Γαλλικά, Πορτογαλικά, Ελληνικά).</a:t>
            </a:r>
            <a:endParaRPr lang="en-GB" sz="1600" dirty="0">
              <a:solidFill>
                <a:srgbClr val="002060"/>
              </a:solidFill>
            </a:endParaRPr>
          </a:p>
        </p:txBody>
      </p:sp>
    </p:spTree>
    <p:extLst>
      <p:ext uri="{BB962C8B-B14F-4D97-AF65-F5344CB8AC3E}">
        <p14:creationId xmlns:p14="http://schemas.microsoft.com/office/powerpoint/2010/main" val="108555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3" y="1270861"/>
            <a:ext cx="10619477"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5219090" y="1314479"/>
            <a:ext cx="2079332" cy="546514"/>
          </a:xfrm>
        </p:spPr>
        <p:txBody>
          <a:bodyPr/>
          <a:lstStyle/>
          <a:p>
            <a:pPr marL="0" indent="0" algn="ctr">
              <a:buNone/>
            </a:pPr>
            <a:r>
              <a:rPr lang="el-GR" dirty="0"/>
              <a:t>Εργαλείο 1</a:t>
            </a: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tx1"/>
                </a:solidFill>
                <a:latin typeface="Arial" panose="020B0604020202020204" pitchFamily="34" charset="0"/>
                <a:cs typeface="Arial" panose="020B0604020202020204" pitchFamily="34" charset="0"/>
              </a:rPr>
              <a:t>POEME</a:t>
            </a: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CaixaDeTexto 9">
            <a:extLst>
              <a:ext uri="{FF2B5EF4-FFF2-40B4-BE49-F238E27FC236}">
                <a16:creationId xmlns:a16="http://schemas.microsoft.com/office/drawing/2014/main" id="{CDBD7226-FDF9-4EC7-BE60-8D811122D429}"/>
              </a:ext>
            </a:extLst>
          </p:cNvPr>
          <p:cNvSpPr txBox="1"/>
          <p:nvPr/>
        </p:nvSpPr>
        <p:spPr>
          <a:xfrm>
            <a:off x="886664" y="1777891"/>
            <a:ext cx="3497073" cy="369332"/>
          </a:xfrm>
          <a:prstGeom prst="rect">
            <a:avLst/>
          </a:prstGeom>
          <a:noFill/>
        </p:spPr>
        <p:txBody>
          <a:bodyPr wrap="square" rtlCol="0">
            <a:spAutoFit/>
          </a:bodyPr>
          <a:lstStyle/>
          <a:p>
            <a:pPr algn="ctr"/>
            <a:r>
              <a:rPr lang="el-GR" b="1" dirty="0"/>
              <a:t>Ηλεκτρονική Έκθεση</a:t>
            </a:r>
            <a:r>
              <a:rPr lang="en-GB" b="1" dirty="0"/>
              <a:t> POEME</a:t>
            </a:r>
          </a:p>
        </p:txBody>
      </p:sp>
      <p:sp>
        <p:nvSpPr>
          <p:cNvPr id="12" name="CaixaDeTexto 11">
            <a:extLst>
              <a:ext uri="{FF2B5EF4-FFF2-40B4-BE49-F238E27FC236}">
                <a16:creationId xmlns:a16="http://schemas.microsoft.com/office/drawing/2014/main" id="{D79E0B59-2A44-4597-904A-6C869900BED1}"/>
              </a:ext>
            </a:extLst>
          </p:cNvPr>
          <p:cNvSpPr txBox="1"/>
          <p:nvPr/>
        </p:nvSpPr>
        <p:spPr>
          <a:xfrm>
            <a:off x="875099" y="2171726"/>
            <a:ext cx="6616270" cy="3739998"/>
          </a:xfrm>
          <a:prstGeom prst="rect">
            <a:avLst/>
          </a:prstGeom>
          <a:noFill/>
        </p:spPr>
        <p:txBody>
          <a:bodyPr wrap="square" rtlCol="0">
            <a:spAutoFit/>
          </a:bodyPr>
          <a:lstStyle/>
          <a:p>
            <a:pPr>
              <a:lnSpc>
                <a:spcPct val="150000"/>
              </a:lnSpc>
            </a:pPr>
            <a:r>
              <a:rPr lang="el-GR" sz="1600" dirty="0"/>
              <a:t>Θέτει ένα θεωρητικό πλαίσιο για όλα τα αποτελέσματα του έργου, τονίζοντας:</a:t>
            </a:r>
          </a:p>
          <a:p>
            <a:pPr>
              <a:lnSpc>
                <a:spcPct val="150000"/>
              </a:lnSpc>
            </a:pPr>
            <a:endParaRPr lang="el-GR" sz="1600" dirty="0"/>
          </a:p>
          <a:p>
            <a:pPr marL="285750" indent="-285750">
              <a:lnSpc>
                <a:spcPct val="150000"/>
              </a:lnSpc>
              <a:buFont typeface="Arial" panose="020B0604020202020204" pitchFamily="34" charset="0"/>
              <a:buChar char="•"/>
            </a:pPr>
            <a:r>
              <a:rPr lang="el-GR" sz="1600" dirty="0"/>
              <a:t>Την αξία των μη τυπικών μεθόδων διδασκαλίας</a:t>
            </a:r>
          </a:p>
          <a:p>
            <a:pPr marL="285750" indent="-285750">
              <a:lnSpc>
                <a:spcPct val="150000"/>
              </a:lnSpc>
              <a:buFont typeface="Arial" panose="020B0604020202020204" pitchFamily="34" charset="0"/>
              <a:buChar char="•"/>
            </a:pPr>
            <a:r>
              <a:rPr lang="el-GR" sz="1600" dirty="0"/>
              <a:t>Τις δυνατότητες που προσφέρει η χρήση ηλεκτρονικών φύλλων εργασίας και ηλεκτρονικών βιβλίων στη διδασκαλία της δεύτερης γλώσσας</a:t>
            </a:r>
          </a:p>
          <a:p>
            <a:pPr marL="285750" indent="-285750">
              <a:lnSpc>
                <a:spcPct val="150000"/>
              </a:lnSpc>
              <a:buFont typeface="Arial" panose="020B0604020202020204" pitchFamily="34" charset="0"/>
              <a:buChar char="•"/>
            </a:pPr>
            <a:r>
              <a:rPr lang="el-GR" sz="1600" dirty="0"/>
              <a:t>Την αξία της ενσωμάτωσης στοιχείων της Ευρωπαϊκής πολιτιστικής κληρονομιάς και των εκθέσεων μικτής μάθησης ως παιδαγωγικά εργαλεία. </a:t>
            </a:r>
            <a:endParaRPr lang="en-GB" sz="1600" dirty="0"/>
          </a:p>
        </p:txBody>
      </p:sp>
      <p:pic>
        <p:nvPicPr>
          <p:cNvPr id="23" name="Imagem 22">
            <a:extLst>
              <a:ext uri="{FF2B5EF4-FFF2-40B4-BE49-F238E27FC236}">
                <a16:creationId xmlns:a16="http://schemas.microsoft.com/office/drawing/2014/main" id="{CE9F6DDC-DC04-42EF-A2E1-0636945EE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355" y="1587736"/>
            <a:ext cx="2954965" cy="417984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0B003F8-301C-1C62-0799-C0AA2DE5D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99" y="6343042"/>
            <a:ext cx="2331497" cy="483256"/>
          </a:xfrm>
          <a:prstGeom prst="rect">
            <a:avLst/>
          </a:prstGeom>
        </p:spPr>
      </p:pic>
    </p:spTree>
    <p:extLst>
      <p:ext uri="{BB962C8B-B14F-4D97-AF65-F5344CB8AC3E}">
        <p14:creationId xmlns:p14="http://schemas.microsoft.com/office/powerpoint/2010/main" val="115053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accent1">
                    <a:lumMod val="50000"/>
                  </a:schemeClr>
                </a:solidFill>
                <a:latin typeface="+mj-lt"/>
              </a:rPr>
              <a:t>POEME</a:t>
            </a:r>
            <a:endParaRPr lang="en-GB" sz="4000" dirty="0">
              <a:solidFill>
                <a:schemeClr val="accent1">
                  <a:lumMod val="50000"/>
                </a:schemeClr>
              </a:solidFill>
              <a:latin typeface="+mj-lt"/>
              <a:cs typeface="Arial" panose="020B0604020202020204" pitchFamily="34" charset="0"/>
            </a:endParaRP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5223243" y="1418274"/>
            <a:ext cx="2497275"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dirty="0"/>
              <a:t>Εργαλείο 2</a:t>
            </a:r>
            <a:endParaRPr lang="en-GB" dirty="0"/>
          </a:p>
          <a:p>
            <a:pPr marL="0" indent="0" algn="ctr">
              <a:buFont typeface="Arial" panose="020B0604020202020204" pitchFamily="34" charset="0"/>
              <a:buNone/>
            </a:pPr>
            <a:endParaRPr lang="en-GB" dirty="0"/>
          </a:p>
        </p:txBody>
      </p:sp>
      <p:sp>
        <p:nvSpPr>
          <p:cNvPr id="11" name="CaixaDeTexto 10">
            <a:extLst>
              <a:ext uri="{FF2B5EF4-FFF2-40B4-BE49-F238E27FC236}">
                <a16:creationId xmlns:a16="http://schemas.microsoft.com/office/drawing/2014/main" id="{5EFDF1C0-F32A-4EC7-AADD-8C75359D6EEB}"/>
              </a:ext>
            </a:extLst>
          </p:cNvPr>
          <p:cNvSpPr txBox="1"/>
          <p:nvPr/>
        </p:nvSpPr>
        <p:spPr>
          <a:xfrm>
            <a:off x="1319390" y="2036875"/>
            <a:ext cx="4384798" cy="369332"/>
          </a:xfrm>
          <a:prstGeom prst="rect">
            <a:avLst/>
          </a:prstGeom>
          <a:noFill/>
        </p:spPr>
        <p:txBody>
          <a:bodyPr wrap="square" rtlCol="0">
            <a:spAutoFit/>
          </a:bodyPr>
          <a:lstStyle/>
          <a:p>
            <a:pPr algn="ctr"/>
            <a:r>
              <a:rPr lang="el-GR" b="1" dirty="0"/>
              <a:t>Ηλεκτρονικά φύλλα εργασίας </a:t>
            </a:r>
            <a:r>
              <a:rPr lang="en-GB" b="1" dirty="0"/>
              <a:t>POEME</a:t>
            </a:r>
          </a:p>
        </p:txBody>
      </p:sp>
      <p:sp>
        <p:nvSpPr>
          <p:cNvPr id="13" name="CaixaDeTexto 12">
            <a:extLst>
              <a:ext uri="{FF2B5EF4-FFF2-40B4-BE49-F238E27FC236}">
                <a16:creationId xmlns:a16="http://schemas.microsoft.com/office/drawing/2014/main" id="{EAE95782-ACCE-49E1-A469-D58FE4FAF7F3}"/>
              </a:ext>
            </a:extLst>
          </p:cNvPr>
          <p:cNvSpPr txBox="1"/>
          <p:nvPr/>
        </p:nvSpPr>
        <p:spPr>
          <a:xfrm>
            <a:off x="1411810" y="2808624"/>
            <a:ext cx="5785944" cy="2308324"/>
          </a:xfrm>
          <a:prstGeom prst="rect">
            <a:avLst/>
          </a:prstGeom>
          <a:noFill/>
        </p:spPr>
        <p:txBody>
          <a:bodyPr wrap="square" rtlCol="0">
            <a:spAutoFit/>
          </a:bodyPr>
          <a:lstStyle/>
          <a:p>
            <a:r>
              <a:rPr lang="el-GR" dirty="0"/>
              <a:t>Κάθε εταίρος παρήγαγε 3 φύλλα εργασίας στα </a:t>
            </a:r>
            <a:r>
              <a:rPr lang="en-GB" dirty="0"/>
              <a:t>A</a:t>
            </a:r>
            <a:r>
              <a:rPr lang="el-GR" dirty="0" err="1"/>
              <a:t>γγλικά</a:t>
            </a:r>
            <a:r>
              <a:rPr lang="el-GR" dirty="0"/>
              <a:t>, συνολικά 18 φύλλα εργασίας, τα οποία μεταφράστηκαν στις γλώσσες της σύμπραξης. </a:t>
            </a:r>
          </a:p>
          <a:p>
            <a:endParaRPr lang="el-GR" dirty="0"/>
          </a:p>
          <a:p>
            <a:r>
              <a:rPr lang="el-GR" b="1" dirty="0"/>
              <a:t>Ομάδα στόχος: </a:t>
            </a:r>
            <a:r>
              <a:rPr lang="el-GR" dirty="0"/>
              <a:t>μαθητές από 12</a:t>
            </a:r>
            <a:r>
              <a:rPr lang="en-GB" dirty="0"/>
              <a:t>-</a:t>
            </a:r>
            <a:r>
              <a:rPr lang="el-GR" dirty="0"/>
              <a:t>18 ετών</a:t>
            </a:r>
          </a:p>
          <a:p>
            <a:endParaRPr lang="el-GR" dirty="0"/>
          </a:p>
          <a:p>
            <a:r>
              <a:rPr lang="el-GR" b="1" dirty="0"/>
              <a:t>Θέμα: </a:t>
            </a:r>
            <a:r>
              <a:rPr lang="el-GR" dirty="0"/>
              <a:t>Στοιχεία της υλικής, άυλης, φυσικής και ψηφιακής πολιτιστικής κληρονομιάς.</a:t>
            </a:r>
            <a:endParaRPr lang="en-GB" dirty="0"/>
          </a:p>
        </p:txBody>
      </p:sp>
      <p:pic>
        <p:nvPicPr>
          <p:cNvPr id="17" name="Imagem 16">
            <a:extLst>
              <a:ext uri="{FF2B5EF4-FFF2-40B4-BE49-F238E27FC236}">
                <a16:creationId xmlns:a16="http://schemas.microsoft.com/office/drawing/2014/main" id="{CE1C3D5B-01F1-48F8-9A7E-74DA96F5A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7607">
            <a:off x="7350865" y="2199481"/>
            <a:ext cx="2493744" cy="3526609"/>
          </a:xfrm>
          <a:prstGeom prst="rect">
            <a:avLst/>
          </a:prstGeom>
        </p:spPr>
      </p:pic>
      <p:pic>
        <p:nvPicPr>
          <p:cNvPr id="19" name="Imagem 18">
            <a:extLst>
              <a:ext uri="{FF2B5EF4-FFF2-40B4-BE49-F238E27FC236}">
                <a16:creationId xmlns:a16="http://schemas.microsoft.com/office/drawing/2014/main" id="{35288E48-079F-40DE-9389-9E492F152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8316">
            <a:off x="8759650" y="2204067"/>
            <a:ext cx="2411322" cy="34128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86EA479-AF0A-53D9-A59F-60F3E3A69A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99" y="6290221"/>
            <a:ext cx="2636690" cy="546514"/>
          </a:xfrm>
          <a:prstGeom prst="rect">
            <a:avLst/>
          </a:prstGeom>
        </p:spPr>
      </p:pic>
    </p:spTree>
    <p:extLst>
      <p:ext uri="{BB962C8B-B14F-4D97-AF65-F5344CB8AC3E}">
        <p14:creationId xmlns:p14="http://schemas.microsoft.com/office/powerpoint/2010/main" val="356202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726272" y="1270861"/>
            <a:ext cx="611970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2807532" y="1402788"/>
            <a:ext cx="1928331" cy="546514"/>
          </a:xfrm>
        </p:spPr>
        <p:txBody>
          <a:bodyPr/>
          <a:lstStyle/>
          <a:p>
            <a:pPr marL="0" indent="0" algn="ctr">
              <a:buNone/>
            </a:pPr>
            <a:r>
              <a:rPr lang="el-GR" dirty="0">
                <a:solidFill>
                  <a:srgbClr val="002060"/>
                </a:solidFill>
              </a:rPr>
              <a:t>Εργαλείο 3</a:t>
            </a:r>
            <a:endParaRPr lang="en-GB" dirty="0">
              <a:solidFill>
                <a:srgbClr val="002060"/>
              </a:solidFill>
            </a:endParaRPr>
          </a:p>
        </p:txBody>
      </p:sp>
      <p:sp>
        <p:nvSpPr>
          <p:cNvPr id="5" name="Retângulo: Cantos Arredondados 4">
            <a:extLst>
              <a:ext uri="{FF2B5EF4-FFF2-40B4-BE49-F238E27FC236}">
                <a16:creationId xmlns:a16="http://schemas.microsoft.com/office/drawing/2014/main" id="{5EE1F6C2-3358-4129-B958-7A86B2379DD4}"/>
              </a:ext>
            </a:extLst>
          </p:cNvPr>
          <p:cNvSpPr/>
          <p:nvPr/>
        </p:nvSpPr>
        <p:spPr>
          <a:xfrm>
            <a:off x="7023651" y="1270861"/>
            <a:ext cx="4648599"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accent1">
                    <a:lumMod val="50000"/>
                  </a:schemeClr>
                </a:solidFill>
                <a:latin typeface="+mj-lt"/>
              </a:rPr>
              <a:t>POEME</a:t>
            </a:r>
            <a:endParaRPr lang="en-GB" sz="4000" dirty="0">
              <a:solidFill>
                <a:schemeClr val="accent1">
                  <a:lumMod val="50000"/>
                </a:schemeClr>
              </a:solidFill>
              <a:latin typeface="+mj-lt"/>
              <a:cs typeface="Arial" panose="020B0604020202020204" pitchFamily="34" charset="0"/>
            </a:endParaRPr>
          </a:p>
        </p:txBody>
      </p:sp>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8303359" y="1398608"/>
            <a:ext cx="2187461"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t>Εργαλείο </a:t>
            </a:r>
            <a:r>
              <a:rPr lang="en-GB" dirty="0"/>
              <a:t>4</a:t>
            </a:r>
          </a:p>
        </p:txBody>
      </p:sp>
      <p:sp>
        <p:nvSpPr>
          <p:cNvPr id="10" name="CaixaDeTexto 9">
            <a:extLst>
              <a:ext uri="{FF2B5EF4-FFF2-40B4-BE49-F238E27FC236}">
                <a16:creationId xmlns:a16="http://schemas.microsoft.com/office/drawing/2014/main" id="{01902D36-F867-4305-BB27-12E388DA9776}"/>
              </a:ext>
            </a:extLst>
          </p:cNvPr>
          <p:cNvSpPr txBox="1"/>
          <p:nvPr/>
        </p:nvSpPr>
        <p:spPr>
          <a:xfrm>
            <a:off x="2643946" y="1996568"/>
            <a:ext cx="2255502" cy="369332"/>
          </a:xfrm>
          <a:prstGeom prst="rect">
            <a:avLst/>
          </a:prstGeom>
          <a:noFill/>
        </p:spPr>
        <p:txBody>
          <a:bodyPr wrap="square" rtlCol="0">
            <a:spAutoFit/>
          </a:bodyPr>
          <a:lstStyle/>
          <a:p>
            <a:pPr algn="ctr"/>
            <a:r>
              <a:rPr lang="en-GB" b="1" dirty="0">
                <a:solidFill>
                  <a:srgbClr val="002060"/>
                </a:solidFill>
              </a:rPr>
              <a:t>POEME E-Books</a:t>
            </a:r>
          </a:p>
        </p:txBody>
      </p:sp>
      <p:sp>
        <p:nvSpPr>
          <p:cNvPr id="11" name="CaixaDeTexto 10">
            <a:extLst>
              <a:ext uri="{FF2B5EF4-FFF2-40B4-BE49-F238E27FC236}">
                <a16:creationId xmlns:a16="http://schemas.microsoft.com/office/drawing/2014/main" id="{1A65C6D1-2E81-4650-A923-E897DBD24451}"/>
              </a:ext>
            </a:extLst>
          </p:cNvPr>
          <p:cNvSpPr txBox="1"/>
          <p:nvPr/>
        </p:nvSpPr>
        <p:spPr>
          <a:xfrm>
            <a:off x="7219610" y="1945122"/>
            <a:ext cx="4256679" cy="646331"/>
          </a:xfrm>
          <a:prstGeom prst="rect">
            <a:avLst/>
          </a:prstGeom>
          <a:noFill/>
        </p:spPr>
        <p:txBody>
          <a:bodyPr wrap="square" rtlCol="0">
            <a:spAutoFit/>
          </a:bodyPr>
          <a:lstStyle/>
          <a:p>
            <a:pPr algn="ctr"/>
            <a:r>
              <a:rPr lang="el-GR" b="1" dirty="0"/>
              <a:t>Ηλεκτρονικός Οδηγός </a:t>
            </a:r>
            <a:r>
              <a:rPr lang="en-GB" b="1" dirty="0"/>
              <a:t>POEME </a:t>
            </a:r>
            <a:r>
              <a:rPr lang="el-GR" b="1" dirty="0"/>
              <a:t>για τις εκθέσεις</a:t>
            </a:r>
            <a:r>
              <a:rPr lang="en-GB" b="1" dirty="0"/>
              <a:t> POEME</a:t>
            </a:r>
          </a:p>
        </p:txBody>
      </p:sp>
      <p:sp>
        <p:nvSpPr>
          <p:cNvPr id="2" name="CaixaDeTexto 1">
            <a:extLst>
              <a:ext uri="{FF2B5EF4-FFF2-40B4-BE49-F238E27FC236}">
                <a16:creationId xmlns:a16="http://schemas.microsoft.com/office/drawing/2014/main" id="{A5FBD7F2-29FB-46D1-89D0-1878D6A6F787}"/>
              </a:ext>
            </a:extLst>
          </p:cNvPr>
          <p:cNvSpPr txBox="1"/>
          <p:nvPr/>
        </p:nvSpPr>
        <p:spPr>
          <a:xfrm>
            <a:off x="873256" y="2331524"/>
            <a:ext cx="5819091" cy="373999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1600" dirty="0">
                <a:solidFill>
                  <a:srgbClr val="002060"/>
                </a:solidFill>
              </a:rPr>
              <a:t>Δημιουργήθηκαν 10 ηλεκτρονικά βιβλία βασισμένα σε θέματα της Ευρωπαϊκής Πολιτιστικής Κληρονομιάς.</a:t>
            </a:r>
          </a:p>
          <a:p>
            <a:pPr marL="285750" indent="-285750">
              <a:lnSpc>
                <a:spcPct val="150000"/>
              </a:lnSpc>
              <a:buFont typeface="Arial" panose="020B0604020202020204" pitchFamily="34" charset="0"/>
              <a:buChar char="•"/>
            </a:pPr>
            <a:r>
              <a:rPr lang="el-GR" sz="1600" dirty="0">
                <a:solidFill>
                  <a:srgbClr val="002060"/>
                </a:solidFill>
              </a:rPr>
              <a:t>Κάθε βιβλίο παρουσιάζεται σε τρία επίπεδα δυσκολίας.</a:t>
            </a:r>
          </a:p>
          <a:p>
            <a:pPr marL="285750" indent="-285750">
              <a:lnSpc>
                <a:spcPct val="150000"/>
              </a:lnSpc>
              <a:buFont typeface="Arial" panose="020B0604020202020204" pitchFamily="34" charset="0"/>
              <a:buChar char="•"/>
            </a:pPr>
            <a:r>
              <a:rPr lang="el-GR" sz="1600" dirty="0">
                <a:solidFill>
                  <a:srgbClr val="002060"/>
                </a:solidFill>
              </a:rPr>
              <a:t>Τα βιβλία είναι οπτικά ελκυστικά και διαδραστικά, και περιέχουν φωνητικές περιγραφές των ιστοριών, καθώς και ορισμούς των δύσκολων λέξεων.</a:t>
            </a:r>
          </a:p>
          <a:p>
            <a:pPr marL="285750" indent="-285750">
              <a:lnSpc>
                <a:spcPct val="150000"/>
              </a:lnSpc>
              <a:buFont typeface="Arial" panose="020B0604020202020204" pitchFamily="34" charset="0"/>
              <a:buChar char="•"/>
            </a:pPr>
            <a:r>
              <a:rPr lang="en-GB" sz="1600" dirty="0">
                <a:solidFill>
                  <a:srgbClr val="002060"/>
                </a:solidFill>
              </a:rPr>
              <a:t>H </a:t>
            </a:r>
            <a:r>
              <a:rPr lang="el-GR" sz="1600" dirty="0">
                <a:solidFill>
                  <a:srgbClr val="002060"/>
                </a:solidFill>
              </a:rPr>
              <a:t>παρούσα δραστηριότητα περιλαμβάνει ένα διαδικτυακό σεμινάριο, του οποίου στόχος είναι να διδάξει τους εκπαιδευτικούς πώς να χρησιμοποιήσουν ένα λογισμικό για τη δημιουργία ηλεκτρονικών βιβλίων.</a:t>
            </a:r>
            <a:endParaRPr lang="en-GB" sz="1600" dirty="0">
              <a:solidFill>
                <a:srgbClr val="002060"/>
              </a:solidFill>
            </a:endParaRPr>
          </a:p>
        </p:txBody>
      </p:sp>
      <p:sp>
        <p:nvSpPr>
          <p:cNvPr id="12" name="CaixaDeTexto 11">
            <a:extLst>
              <a:ext uri="{FF2B5EF4-FFF2-40B4-BE49-F238E27FC236}">
                <a16:creationId xmlns:a16="http://schemas.microsoft.com/office/drawing/2014/main" id="{339A0098-D5BC-41AD-BDF0-D601318F6B76}"/>
              </a:ext>
            </a:extLst>
          </p:cNvPr>
          <p:cNvSpPr txBox="1"/>
          <p:nvPr/>
        </p:nvSpPr>
        <p:spPr>
          <a:xfrm>
            <a:off x="7328453" y="2600873"/>
            <a:ext cx="4137275" cy="3001334"/>
          </a:xfrm>
          <a:prstGeom prst="rect">
            <a:avLst/>
          </a:prstGeom>
          <a:noFill/>
        </p:spPr>
        <p:txBody>
          <a:bodyPr wrap="square" rtlCol="0">
            <a:spAutoFit/>
          </a:bodyPr>
          <a:lstStyle/>
          <a:p>
            <a:pPr>
              <a:lnSpc>
                <a:spcPct val="150000"/>
              </a:lnSpc>
            </a:pPr>
            <a:r>
              <a:rPr lang="el-GR" sz="1600" dirty="0" err="1">
                <a:solidFill>
                  <a:srgbClr val="002060"/>
                </a:solidFill>
                <a:sym typeface="Raleway"/>
              </a:rPr>
              <a:t>Διαδραστικό</a:t>
            </a:r>
            <a:r>
              <a:rPr lang="el-GR" sz="1600" dirty="0">
                <a:solidFill>
                  <a:srgbClr val="002060"/>
                </a:solidFill>
                <a:sym typeface="Raleway"/>
              </a:rPr>
              <a:t> παιδαγωγικό εργαλείο που θα βασίζεται στα προηγούμενα παραδοτέα, και θα καλεί τους μαθητές, με την καθοδήγηση των εκπαιδευτικών, να συνεργαστούν για την επιμέλεια μιας μικτής (ψηφιακής ή φυσικής) έκθεσης για την πολιτιστική κληρονομιά, προσφέροντάς  τους τα εργαλεία που χρειάζονται.</a:t>
            </a:r>
            <a:endParaRPr lang="en-GB" sz="1600" dirty="0"/>
          </a:p>
        </p:txBody>
      </p:sp>
      <p:pic>
        <p:nvPicPr>
          <p:cNvPr id="14" name="Picture 13" descr="A picture containing text&#10;&#10;Description automatically generated">
            <a:extLst>
              <a:ext uri="{FF2B5EF4-FFF2-40B4-BE49-F238E27FC236}">
                <a16:creationId xmlns:a16="http://schemas.microsoft.com/office/drawing/2014/main" id="{C4076EFF-B97C-970E-D77C-E18956510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22" y="6254268"/>
            <a:ext cx="2878013" cy="596533"/>
          </a:xfrm>
          <a:prstGeom prst="rect">
            <a:avLst/>
          </a:prstGeom>
        </p:spPr>
      </p:pic>
    </p:spTree>
    <p:extLst>
      <p:ext uri="{BB962C8B-B14F-4D97-AF65-F5344CB8AC3E}">
        <p14:creationId xmlns:p14="http://schemas.microsoft.com/office/powerpoint/2010/main" val="3822797214"/>
      </p:ext>
    </p:extLst>
  </p:cSld>
  <p:clrMapOvr>
    <a:masterClrMapping/>
  </p:clrMapOvr>
</p:sld>
</file>

<file path=ppt/theme/theme1.xml><?xml version="1.0" encoding="utf-8"?>
<a:theme xmlns:a="http://schemas.openxmlformats.org/drawingml/2006/main" name="Tema do Office">
  <a:themeElements>
    <a:clrScheme name="Personalizado 5">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Συλλογη</Template>
  <TotalTime>2514</TotalTime>
  <Words>2011</Words>
  <Application>Microsoft Office PowerPoint</Application>
  <PresentationFormat>Ευρεία οθόνη</PresentationFormat>
  <Paragraphs>187</Paragraphs>
  <Slides>30</Slides>
  <Notes>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30</vt:i4>
      </vt:variant>
    </vt:vector>
  </HeadingPairs>
  <TitlesOfParts>
    <vt:vector size="34" baseType="lpstr">
      <vt:lpstr>Arial</vt:lpstr>
      <vt:lpstr>Calibri</vt:lpstr>
      <vt:lpstr>Segoe UI Symbol</vt:lpstr>
      <vt:lpstr>Tema do Office</vt:lpstr>
      <vt:lpstr>Ας το πούνε τα χαρτιά</vt:lpstr>
      <vt:lpstr>Παρουσίαση του PowerPoint</vt:lpstr>
      <vt:lpstr>Παρουσίαση του PowerPoint</vt:lpstr>
      <vt:lpstr>Παρουσίαση Έργου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Δημιουργία E-book  Παιδαγωγικό Μέρος </vt:lpstr>
      <vt:lpstr>Παρουσίαση του PowerPoint</vt:lpstr>
      <vt:lpstr>Παρουσίαση του PowerPoint</vt:lpstr>
      <vt:lpstr>Παρουσίαση του PowerPoint</vt:lpstr>
      <vt:lpstr>Δημιουργία E-book  Τεχνικό μέρος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Ερωτήσεις;</vt:lpstr>
      <vt:lpstr>Questions and feedback</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ΕΛΛΗ ΝΙΚΟΛΑΚΟΠΟΥΛΟΥ</cp:lastModifiedBy>
  <cp:revision>87</cp:revision>
  <dcterms:created xsi:type="dcterms:W3CDTF">2022-08-22T10:39:11Z</dcterms:created>
  <dcterms:modified xsi:type="dcterms:W3CDTF">2022-10-25T13:36:04Z</dcterms:modified>
</cp:coreProperties>
</file>