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57" r:id="rId5"/>
    <p:sldId id="258" r:id="rId6"/>
    <p:sldId id="259" r:id="rId7"/>
    <p:sldId id="268" r:id="rId8"/>
    <p:sldId id="266" r:id="rId9"/>
    <p:sldId id="267" r:id="rId10"/>
    <p:sldId id="261" r:id="rId11"/>
    <p:sldId id="270" r:id="rId12"/>
    <p:sldId id="272" r:id="rId13"/>
    <p:sldId id="277" r:id="rId14"/>
    <p:sldId id="278" r:id="rId15"/>
    <p:sldId id="271" r:id="rId16"/>
    <p:sldId id="273" r:id="rId17"/>
    <p:sldId id="274" r:id="rId18"/>
    <p:sldId id="279" r:id="rId19"/>
    <p:sldId id="280" r:id="rId20"/>
    <p:sldId id="282" r:id="rId21"/>
    <p:sldId id="284" r:id="rId22"/>
    <p:sldId id="293" r:id="rId23"/>
    <p:sldId id="294" r:id="rId24"/>
    <p:sldId id="285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86" r:id="rId33"/>
    <p:sldId id="265" r:id="rId34"/>
    <p:sldId id="281" r:id="rId3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9E56B-2683-49E7-93BB-A862461C1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5CB8BB-BCF4-455E-B1EF-06B2E80D9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BDAC4E-2BB0-4534-9BF0-26B06601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A1A64B-D55C-4C7B-A6DB-88570241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2A081E2-C739-4AD7-988A-07362EE4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3A3E3-5084-4511-8E2B-6A0EDA3E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1A65E8F-78B2-4615-A5EE-1CB965DFD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F7AF967-858C-41E8-A33F-D438BA30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BBAD2E-ABBD-4D32-BE07-B5A77499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6DDB0C-8F1D-4222-982C-0457439B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5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DA135-01ED-42FC-8FEE-9FA68C581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A4A2E5E-D690-4468-B1C2-A55A1EDA0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08DCA0-A225-4BA1-9BC3-491116E4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EF1340-2E40-4982-B0C8-23B7D394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6BD2F8-F950-4E13-BF01-B55DF336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2C89F-D59C-4D62-86BE-1E6F9676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6E53119-0329-40A7-BAD9-D17054FCA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73875A-2BE1-4019-88AD-50700455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3E29AD6-AF0C-496C-8DA3-8946FD10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FF8FB2-27A1-4566-A063-AA4EC72D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8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8056D-A70A-4FEB-9FA5-8E85B2CA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6793D8-62EC-4DE1-90C0-ACA548991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09735AE-6857-4EA7-BC03-2D1CD1B7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8E5C93-3D54-4F21-BB48-E728727F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0721BA9-B5F4-4453-BECF-5B32206E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B9C58-10B3-41C3-AC94-A58AABCC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5E5BEF-4006-4716-8143-A8FA7A3DA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D388C59-6AB6-4174-B273-5FB9C372A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46C4049-F2A2-4CF4-9676-7CBB912B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D061EBE-F4A4-4EA0-BC66-016E9BE1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F36AD6F-EF1F-423E-9119-B890C1BC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14469-05BC-4D8B-B0FE-E1542075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AC3B20E-5525-48D4-8064-9AA31CFF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7CEA245-47A5-4211-A1EA-7E0416FF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3298E56-913D-4B54-A4F4-FA73C155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970E9FF-76E8-4CED-BB54-C59829EDF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88556FF-A30F-43D7-84D0-68D13FD3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959BF3D-4C4D-4C62-9418-6DE0AAC5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C010A5D-D86A-4EC7-921A-945FF223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3F951-B002-49D5-8BDD-2A422EC3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77DCFFB-14BC-4EBC-AE41-A59939D4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DF344D9-87C3-4D2E-BC2E-5442A46C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A19B719-2C06-4B02-AA11-14B64C59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D656F02-F39A-48F6-90B4-5D6D9A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A9C968E-B737-44A4-9017-4293EE1C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0EE7CF5-20D5-4CD1-B930-65818C7B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D7B30-A655-4300-81D2-B44F0F51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8E03A88-CF30-4DA1-9589-0F2B1EFA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E5241A1-5B95-4E3F-84F9-FA5196F1B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BA3D80-65D0-4294-A587-FBC7DFFC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83EF1F2-CDA6-4C24-BFAB-219A19E3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8E262E-B608-40D8-A8EE-10D65969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9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C5E47-00E0-4F2E-B16C-F7D22B95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AA4CC55-8892-4CD2-A361-5C5C6CE7F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4B0C7DF-0CAE-48B1-8E82-AB59BE5F1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466663A-8D47-4538-9B2C-BF73C408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A5DE98-A553-4A40-8742-742E7C53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1A1DA0E-A858-4CF5-B9BE-17642C03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330FF49-A7B1-4CF7-80DB-8FA7CA9B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B1167AC-6D32-4CB4-95B0-531FAAA73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33BE8A-ED26-4215-BCD8-FDD50CF10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6942-194F-40EA-9219-4931E9B8B45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66146A-C908-481C-BAD5-3847C3CF0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45E0744-CCF0-4D6F-95A5-B57CBFF27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957C-9A47-4E07-B319-4D963D9C05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0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ass/system/files/2020-05/CEFR%20self-assessment%20grid%20EN.pdf" TargetMode="External"/><Relationship Id="rId5" Type="http://schemas.openxmlformats.org/officeDocument/2006/relationships/hyperlink" Target="https://polyglotclub.com/help/language-learning-tips/language-levels-cefr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hyperlink" Target="http://www.bookcreator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hyperlink" Target="https://www.dimpaproject.eu/wp-content/uploads/2021/01/ePub-SIGIL_Model-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.bookcreator.com/library/-LTvhw-PBU6curZjfMTw/book/gsx4fjJ-SsSsPi8dTcuC4A?nopreview" TargetMode="External"/><Relationship Id="rId5" Type="http://schemas.openxmlformats.org/officeDocument/2006/relationships/hyperlink" Target="https://www.dimpaproject.eu/wp-content/uploads/2021/01/ePub-SIGIL_Model-1.pdf" TargetMode="Externa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facebook.com/POEMEproject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poemeproject.e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FE1F0A-BB4B-4D0F-95AE-663A64BE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95" y="1308126"/>
            <a:ext cx="7712269" cy="212087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8F6B4F-A874-4DF2-BC03-EA89A4710620}"/>
              </a:ext>
            </a:extLst>
          </p:cNvPr>
          <p:cNvSpPr txBox="1"/>
          <p:nvPr/>
        </p:nvSpPr>
        <p:spPr>
          <a:xfrm>
            <a:off x="443947" y="3152967"/>
            <a:ext cx="1130410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 err="1">
                <a:solidFill>
                  <a:srgbClr val="002060"/>
                </a:solidFill>
              </a:rPr>
              <a:t>Produto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Intelectual</a:t>
            </a:r>
            <a:r>
              <a:rPr lang="en-GB" sz="3600" b="1" dirty="0">
                <a:solidFill>
                  <a:srgbClr val="002060"/>
                </a:solidFill>
              </a:rPr>
              <a:t> 3 - Webinar para </a:t>
            </a:r>
            <a:r>
              <a:rPr lang="en-GB" sz="3600" b="1" dirty="0" err="1">
                <a:solidFill>
                  <a:srgbClr val="002060"/>
                </a:solidFill>
              </a:rPr>
              <a:t>Professores</a:t>
            </a:r>
            <a:endParaRPr lang="en-GB" sz="3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3600" b="1" dirty="0" err="1">
                <a:solidFill>
                  <a:srgbClr val="002060"/>
                </a:solidFill>
              </a:rPr>
              <a:t>Formação</a:t>
            </a:r>
            <a:r>
              <a:rPr lang="en-GB" sz="3600" b="1" dirty="0">
                <a:solidFill>
                  <a:srgbClr val="002060"/>
                </a:solidFill>
              </a:rPr>
              <a:t> para a </a:t>
            </a:r>
            <a:r>
              <a:rPr lang="en-GB" sz="3600" b="1" dirty="0" err="1">
                <a:solidFill>
                  <a:srgbClr val="002060"/>
                </a:solidFill>
              </a:rPr>
              <a:t>criação</a:t>
            </a:r>
            <a:r>
              <a:rPr lang="en-GB" sz="3600" b="1" dirty="0">
                <a:solidFill>
                  <a:srgbClr val="002060"/>
                </a:solidFill>
              </a:rPr>
              <a:t> de E-books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6B4B21-8189-4652-878C-FD2EE3F97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79" y="5044468"/>
            <a:ext cx="2579242" cy="7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C3536037-8966-4F57-9CE1-C7708DCA6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0"/>
            <a:ext cx="4757530" cy="1308321"/>
          </a:xfr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5074208-AFDF-4578-81A4-14F04C4FB4BE}"/>
              </a:ext>
            </a:extLst>
          </p:cNvPr>
          <p:cNvSpPr/>
          <p:nvPr/>
        </p:nvSpPr>
        <p:spPr>
          <a:xfrm>
            <a:off x="622851" y="1308321"/>
            <a:ext cx="4757529" cy="79877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6744E7-0AEE-40CF-B4D1-C34D45AD1A1A}"/>
              </a:ext>
            </a:extLst>
          </p:cNvPr>
          <p:cNvSpPr txBox="1"/>
          <p:nvPr/>
        </p:nvSpPr>
        <p:spPr>
          <a:xfrm>
            <a:off x="622852" y="1457217"/>
            <a:ext cx="5287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/>
              <a:t>O projeto POEME em números:</a:t>
            </a:r>
          </a:p>
          <a:p>
            <a:endParaRPr lang="pt-PT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F047738-4BC9-4367-BD73-084ECDB31C54}"/>
              </a:ext>
            </a:extLst>
          </p:cNvPr>
          <p:cNvSpPr/>
          <p:nvPr/>
        </p:nvSpPr>
        <p:spPr>
          <a:xfrm>
            <a:off x="612913" y="2392153"/>
            <a:ext cx="3319672" cy="1428251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2060"/>
                </a:solidFill>
              </a:rPr>
              <a:t>1 Relatório Eletrónico em Inglês, traduzido para francês, português e grego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A223A41-CFBD-4DC8-9663-DBBEABBF76C1}"/>
              </a:ext>
            </a:extLst>
          </p:cNvPr>
          <p:cNvSpPr/>
          <p:nvPr/>
        </p:nvSpPr>
        <p:spPr>
          <a:xfrm>
            <a:off x="4436165" y="2368299"/>
            <a:ext cx="3319672" cy="1428251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18 </a:t>
            </a:r>
            <a:r>
              <a:rPr lang="en-GB" dirty="0" err="1">
                <a:solidFill>
                  <a:srgbClr val="002060"/>
                </a:solidFill>
              </a:rPr>
              <a:t>fichas</a:t>
            </a:r>
            <a:r>
              <a:rPr lang="en-GB" dirty="0">
                <a:solidFill>
                  <a:srgbClr val="002060"/>
                </a:solidFill>
              </a:rPr>
              <a:t> de </a:t>
            </a:r>
            <a:r>
              <a:rPr lang="en-GB" dirty="0" err="1">
                <a:solidFill>
                  <a:srgbClr val="002060"/>
                </a:solidFill>
              </a:rPr>
              <a:t>trabalho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eletrónicas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em</a:t>
            </a:r>
            <a:r>
              <a:rPr lang="en-GB" dirty="0">
                <a:solidFill>
                  <a:srgbClr val="002060"/>
                </a:solidFill>
              </a:rPr>
              <a:t> EN, </a:t>
            </a:r>
            <a:r>
              <a:rPr lang="en-GB" dirty="0" err="1">
                <a:solidFill>
                  <a:srgbClr val="002060"/>
                </a:solidFill>
              </a:rPr>
              <a:t>traduzidas</a:t>
            </a:r>
            <a:r>
              <a:rPr lang="en-GB" dirty="0">
                <a:solidFill>
                  <a:srgbClr val="002060"/>
                </a:solidFill>
              </a:rPr>
              <a:t> para FR, PT e EL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DD0F160-BA94-46B7-8F1C-09F81D918144}"/>
              </a:ext>
            </a:extLst>
          </p:cNvPr>
          <p:cNvSpPr/>
          <p:nvPr/>
        </p:nvSpPr>
        <p:spPr>
          <a:xfrm>
            <a:off x="8314082" y="2344777"/>
            <a:ext cx="3319672" cy="1428251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rgbClr val="002060"/>
                </a:solidFill>
              </a:rPr>
              <a:t>10 livros eletrónicos interativos, traduzidos para FR, PT e EL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46D648F-32F8-4338-B032-B819645552D6}"/>
              </a:ext>
            </a:extLst>
          </p:cNvPr>
          <p:cNvSpPr/>
          <p:nvPr/>
        </p:nvSpPr>
        <p:spPr>
          <a:xfrm>
            <a:off x="4436164" y="4121426"/>
            <a:ext cx="3319672" cy="1428251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rgbClr val="002060"/>
                </a:solidFill>
              </a:rPr>
              <a:t>200 alunos/as participando no desenvolvimento das exposições híbridas POEME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AFF9887F-E4C7-40A3-A8EE-D5873D37D2D1}"/>
              </a:ext>
            </a:extLst>
          </p:cNvPr>
          <p:cNvSpPr/>
          <p:nvPr/>
        </p:nvSpPr>
        <p:spPr>
          <a:xfrm>
            <a:off x="8314082" y="4121426"/>
            <a:ext cx="3319672" cy="1428251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rgbClr val="002060"/>
                </a:solidFill>
              </a:rPr>
              <a:t>15 professores participantes por língua do consórcio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05F5D3-C8B5-4C89-915D-D0C73CA4239C}"/>
              </a:ext>
            </a:extLst>
          </p:cNvPr>
          <p:cNvSpPr/>
          <p:nvPr/>
        </p:nvSpPr>
        <p:spPr>
          <a:xfrm>
            <a:off x="558246" y="4121426"/>
            <a:ext cx="3319672" cy="1428251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rgbClr val="002060"/>
                </a:solidFill>
              </a:rPr>
              <a:t>6 exposições híbridas, formando a Galeria Digital POEME, traduzidas para FR, GR e PT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498B0A8-7011-474E-9794-46CBD89A7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27" y="-6678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D77CAD-D0A3-4C36-8DF1-B617387D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81164"/>
            <a:ext cx="1408091" cy="140809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C022985-9E67-4862-A8FE-848087FC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5" y="3229506"/>
            <a:ext cx="11304105" cy="2387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Criação</a:t>
            </a:r>
            <a:r>
              <a:rPr lang="en-GB" dirty="0"/>
              <a:t> de E-Books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Pedagógica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18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8C05550-D18B-43F2-8E95-4E4EF46CE85B}"/>
              </a:ext>
            </a:extLst>
          </p:cNvPr>
          <p:cNvSpPr/>
          <p:nvPr/>
        </p:nvSpPr>
        <p:spPr>
          <a:xfrm>
            <a:off x="583096" y="1192696"/>
            <a:ext cx="10813773" cy="5037623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rgbClr val="002060"/>
                </a:solidFill>
              </a:rPr>
              <a:t>Ao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contrário</a:t>
            </a:r>
            <a:r>
              <a:rPr lang="en-GB" dirty="0">
                <a:solidFill>
                  <a:srgbClr val="002060"/>
                </a:solidFill>
              </a:rPr>
              <a:t> dos </a:t>
            </a:r>
            <a:r>
              <a:rPr lang="pt-PT" dirty="0">
                <a:solidFill>
                  <a:srgbClr val="002060"/>
                </a:solidFill>
              </a:rPr>
              <a:t>livros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papel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pt-PT" dirty="0">
                <a:solidFill>
                  <a:srgbClr val="002060"/>
                </a:solidFill>
              </a:rPr>
              <a:t>os</a:t>
            </a:r>
            <a:r>
              <a:rPr lang="en-GB" dirty="0">
                <a:solidFill>
                  <a:srgbClr val="002060"/>
                </a:solidFill>
              </a:rPr>
              <a:t> E-books </a:t>
            </a:r>
            <a:r>
              <a:rPr lang="pt-PT" dirty="0">
                <a:solidFill>
                  <a:srgbClr val="002060"/>
                </a:solidFill>
              </a:rPr>
              <a:t>têm</a:t>
            </a:r>
            <a:r>
              <a:rPr lang="en-GB" dirty="0">
                <a:solidFill>
                  <a:srgbClr val="002060"/>
                </a:solidFill>
              </a:rPr>
              <a:t> um </a:t>
            </a:r>
            <a:r>
              <a:rPr lang="pt-PT" dirty="0">
                <a:solidFill>
                  <a:srgbClr val="002060"/>
                </a:solidFill>
              </a:rPr>
              <a:t>grande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potencial</a:t>
            </a:r>
            <a:r>
              <a:rPr lang="en-GB" dirty="0">
                <a:solidFill>
                  <a:srgbClr val="002060"/>
                </a:solidFill>
              </a:rPr>
              <a:t> de </a:t>
            </a:r>
            <a:r>
              <a:rPr lang="pt-PT" dirty="0">
                <a:solidFill>
                  <a:srgbClr val="002060"/>
                </a:solidFill>
              </a:rPr>
              <a:t>interatividade</a:t>
            </a:r>
            <a:r>
              <a:rPr lang="en-GB" dirty="0">
                <a:solidFill>
                  <a:srgbClr val="002060"/>
                </a:solidFill>
              </a:rPr>
              <a:t>, com </a:t>
            </a:r>
            <a:r>
              <a:rPr lang="pt-PT" dirty="0">
                <a:solidFill>
                  <a:srgbClr val="002060"/>
                </a:solidFill>
              </a:rPr>
              <a:t>elementos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como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pt-PT" dirty="0">
                <a:solidFill>
                  <a:srgbClr val="002060"/>
                </a:solidFill>
              </a:rPr>
              <a:t>áudio, vídeos, animações, </a:t>
            </a:r>
            <a:r>
              <a:rPr lang="en-GB" dirty="0">
                <a:solidFill>
                  <a:srgbClr val="002060"/>
                </a:solidFill>
              </a:rPr>
              <a:t>quizzes</a:t>
            </a:r>
            <a:r>
              <a:rPr lang="pt-PT" dirty="0">
                <a:solidFill>
                  <a:srgbClr val="002060"/>
                </a:solidFill>
              </a:rPr>
              <a:t>, </a:t>
            </a:r>
            <a:r>
              <a:rPr lang="en-GB" dirty="0">
                <a:solidFill>
                  <a:srgbClr val="002060"/>
                </a:solidFill>
              </a:rPr>
              <a:t>widgets</a:t>
            </a:r>
            <a:r>
              <a:rPr lang="pt-PT" dirty="0">
                <a:solidFill>
                  <a:srgbClr val="002060"/>
                </a:solidFill>
              </a:rPr>
              <a:t>, questionários interativos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002060"/>
                </a:solidFill>
              </a:rPr>
              <a:t>Também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tendem apresentar as seguintes funcionalidades: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 função “</a:t>
            </a:r>
            <a:r>
              <a:rPr lang="pt-PT" b="1" dirty="0">
                <a:solidFill>
                  <a:srgbClr val="002060"/>
                </a:solidFill>
              </a:rPr>
              <a:t>visualizado recentemente</a:t>
            </a:r>
            <a:r>
              <a:rPr lang="en-GB" dirty="0">
                <a:solidFill>
                  <a:srgbClr val="002060"/>
                </a:solidFill>
              </a:rPr>
              <a:t>” – </a:t>
            </a:r>
            <a:r>
              <a:rPr lang="en-GB" dirty="0" err="1">
                <a:solidFill>
                  <a:srgbClr val="002060"/>
                </a:solidFill>
              </a:rPr>
              <a:t>ajuda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leitores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manter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registos</a:t>
            </a:r>
            <a:r>
              <a:rPr lang="en-GB" dirty="0">
                <a:solidFill>
                  <a:srgbClr val="002060"/>
                </a:solidFill>
              </a:rPr>
              <a:t> das </a:t>
            </a:r>
            <a:r>
              <a:rPr lang="en-GB" dirty="0" err="1">
                <a:solidFill>
                  <a:srgbClr val="002060"/>
                </a:solidFill>
              </a:rPr>
              <a:t>suas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ações</a:t>
            </a:r>
            <a:r>
              <a:rPr lang="en-GB" dirty="0">
                <a:solidFill>
                  <a:srgbClr val="002060"/>
                </a:solidFill>
              </a:rPr>
              <a:t> e a </a:t>
            </a:r>
            <a:r>
              <a:rPr lang="en-GB" dirty="0" err="1">
                <a:solidFill>
                  <a:srgbClr val="002060"/>
                </a:solidFill>
              </a:rPr>
              <a:t>revisitar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conteúdo</a:t>
            </a:r>
            <a:r>
              <a:rPr lang="en-GB" dirty="0">
                <a:solidFill>
                  <a:srgbClr val="002060"/>
                </a:solidFill>
              </a:rPr>
              <a:t> lido </a:t>
            </a:r>
            <a:r>
              <a:rPr lang="en-GB" dirty="0" err="1">
                <a:solidFill>
                  <a:srgbClr val="002060"/>
                </a:solidFill>
              </a:rPr>
              <a:t>anteriormente</a:t>
            </a:r>
            <a:r>
              <a:rPr lang="en-GB" dirty="0">
                <a:solidFill>
                  <a:srgbClr val="002060"/>
                </a:solidFill>
              </a:rPr>
              <a:t>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função</a:t>
            </a:r>
            <a:r>
              <a:rPr lang="en-GB" dirty="0">
                <a:solidFill>
                  <a:srgbClr val="002060"/>
                </a:solidFill>
              </a:rPr>
              <a:t> “</a:t>
            </a:r>
            <a:r>
              <a:rPr lang="en-GB" b="1" dirty="0" err="1">
                <a:solidFill>
                  <a:srgbClr val="002060"/>
                </a:solidFill>
              </a:rPr>
              <a:t>pesquisa</a:t>
            </a:r>
            <a:r>
              <a:rPr lang="en-GB" b="1" dirty="0">
                <a:solidFill>
                  <a:srgbClr val="002060"/>
                </a:solidFill>
              </a:rPr>
              <a:t> universal</a:t>
            </a:r>
            <a:r>
              <a:rPr lang="en-GB" dirty="0">
                <a:solidFill>
                  <a:srgbClr val="002060"/>
                </a:solidFill>
              </a:rPr>
              <a:t>” -  </a:t>
            </a:r>
            <a:r>
              <a:rPr lang="en-GB" dirty="0" err="1">
                <a:solidFill>
                  <a:srgbClr val="002060"/>
                </a:solidFill>
              </a:rPr>
              <a:t>permite</a:t>
            </a:r>
            <a:r>
              <a:rPr lang="en-GB" dirty="0">
                <a:solidFill>
                  <a:srgbClr val="002060"/>
                </a:solidFill>
              </a:rPr>
              <a:t> que </a:t>
            </a:r>
            <a:r>
              <a:rPr lang="en-GB" dirty="0" err="1">
                <a:solidFill>
                  <a:srgbClr val="002060"/>
                </a:solidFill>
              </a:rPr>
              <a:t>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utilizadores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procurem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quaisquer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palavras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 err="1">
                <a:solidFill>
                  <a:srgbClr val="002060"/>
                </a:solidFill>
              </a:rPr>
              <a:t>excertos</a:t>
            </a:r>
            <a:r>
              <a:rPr lang="en-GB" dirty="0">
                <a:solidFill>
                  <a:srgbClr val="002060"/>
                </a:solidFill>
              </a:rPr>
              <a:t> no e-book </a:t>
            </a:r>
            <a:r>
              <a:rPr lang="en-GB" dirty="0" err="1">
                <a:solidFill>
                  <a:srgbClr val="002060"/>
                </a:solidFill>
              </a:rPr>
              <a:t>através</a:t>
            </a:r>
            <a:r>
              <a:rPr lang="en-GB" dirty="0">
                <a:solidFill>
                  <a:srgbClr val="002060"/>
                </a:solidFill>
              </a:rPr>
              <a:t> da </a:t>
            </a:r>
            <a:r>
              <a:rPr lang="en-GB" dirty="0" err="1">
                <a:solidFill>
                  <a:srgbClr val="002060"/>
                </a:solidFill>
              </a:rPr>
              <a:t>barra</a:t>
            </a:r>
            <a:r>
              <a:rPr lang="en-GB" dirty="0">
                <a:solidFill>
                  <a:srgbClr val="002060"/>
                </a:solidFill>
              </a:rPr>
              <a:t> de </a:t>
            </a:r>
            <a:r>
              <a:rPr lang="en-GB" dirty="0" err="1">
                <a:solidFill>
                  <a:srgbClr val="002060"/>
                </a:solidFill>
              </a:rPr>
              <a:t>pesquisa</a:t>
            </a:r>
            <a:r>
              <a:rPr lang="en-GB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função</a:t>
            </a:r>
            <a:r>
              <a:rPr lang="en-GB" dirty="0">
                <a:solidFill>
                  <a:srgbClr val="002060"/>
                </a:solidFill>
              </a:rPr>
              <a:t> “</a:t>
            </a:r>
            <a:r>
              <a:rPr lang="en-GB" b="1" dirty="0" err="1">
                <a:solidFill>
                  <a:srgbClr val="002060"/>
                </a:solidFill>
              </a:rPr>
              <a:t>marcador</a:t>
            </a:r>
            <a:r>
              <a:rPr lang="en-GB" dirty="0">
                <a:solidFill>
                  <a:srgbClr val="002060"/>
                </a:solidFill>
              </a:rPr>
              <a:t>” – </a:t>
            </a:r>
            <a:r>
              <a:rPr lang="en-GB" dirty="0" err="1">
                <a:solidFill>
                  <a:srgbClr val="002060"/>
                </a:solidFill>
              </a:rPr>
              <a:t>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utilizadores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guardar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excertos</a:t>
            </a:r>
            <a:r>
              <a:rPr lang="en-GB" dirty="0">
                <a:solidFill>
                  <a:srgbClr val="002060"/>
                </a:solidFill>
              </a:rPr>
              <a:t> que </a:t>
            </a:r>
            <a:r>
              <a:rPr lang="en-GB" dirty="0" err="1">
                <a:solidFill>
                  <a:srgbClr val="002060"/>
                </a:solidFill>
              </a:rPr>
              <a:t>considerem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importantes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função</a:t>
            </a:r>
            <a:r>
              <a:rPr lang="en-GB" dirty="0">
                <a:solidFill>
                  <a:srgbClr val="002060"/>
                </a:solidFill>
              </a:rPr>
              <a:t> “</a:t>
            </a:r>
            <a:r>
              <a:rPr lang="en-GB" b="1" dirty="0" err="1">
                <a:solidFill>
                  <a:srgbClr val="002060"/>
                </a:solidFill>
              </a:rPr>
              <a:t>notas</a:t>
            </a:r>
            <a:r>
              <a:rPr lang="en-GB" dirty="0">
                <a:solidFill>
                  <a:srgbClr val="002060"/>
                </a:solidFill>
              </a:rPr>
              <a:t>” – </a:t>
            </a:r>
            <a:r>
              <a:rPr lang="en-GB" dirty="0" err="1">
                <a:solidFill>
                  <a:srgbClr val="002060"/>
                </a:solidFill>
              </a:rPr>
              <a:t>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utilizadores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adicionar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notas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relação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conteúdo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razão usar E-books?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5A8DCC-3E17-40F7-8AA9-C50ED1461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4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8C05550-D18B-43F2-8E95-4E4EF46CE85B}"/>
              </a:ext>
            </a:extLst>
          </p:cNvPr>
          <p:cNvSpPr/>
          <p:nvPr/>
        </p:nvSpPr>
        <p:spPr>
          <a:xfrm>
            <a:off x="697423" y="1270861"/>
            <a:ext cx="10739203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níveis linguísticos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C0E9F52-9B9A-4935-BA70-42CA2CCE0AB9}"/>
              </a:ext>
            </a:extLst>
          </p:cNvPr>
          <p:cNvSpPr txBox="1"/>
          <p:nvPr/>
        </p:nvSpPr>
        <p:spPr>
          <a:xfrm>
            <a:off x="993770" y="1397675"/>
            <a:ext cx="10204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É </a:t>
            </a:r>
            <a:r>
              <a:rPr lang="pt-PT" dirty="0">
                <a:solidFill>
                  <a:srgbClr val="002060"/>
                </a:solidFill>
              </a:rPr>
              <a:t>essencial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avaliar</a:t>
            </a:r>
            <a:r>
              <a:rPr lang="en-GB" dirty="0">
                <a:solidFill>
                  <a:srgbClr val="002060"/>
                </a:solidFill>
              </a:rPr>
              <a:t> o </a:t>
            </a:r>
            <a:r>
              <a:rPr lang="pt-PT" dirty="0">
                <a:solidFill>
                  <a:srgbClr val="002060"/>
                </a:solidFill>
              </a:rPr>
              <a:t>nível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linguístico</a:t>
            </a:r>
            <a:r>
              <a:rPr lang="en-GB" dirty="0">
                <a:solidFill>
                  <a:srgbClr val="002060"/>
                </a:solidFill>
              </a:rPr>
              <a:t> dos </a:t>
            </a:r>
            <a:r>
              <a:rPr lang="pt-PT" dirty="0">
                <a:solidFill>
                  <a:srgbClr val="002060"/>
                </a:solidFill>
              </a:rPr>
              <a:t>alunos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corretamente</a:t>
            </a:r>
            <a:r>
              <a:rPr lang="en-GB" dirty="0">
                <a:solidFill>
                  <a:srgbClr val="002060"/>
                </a:solidFill>
              </a:rPr>
              <a:t>, para que </a:t>
            </a:r>
            <a:r>
              <a:rPr lang="pt-PT" dirty="0">
                <a:solidFill>
                  <a:srgbClr val="002060"/>
                </a:solidFill>
              </a:rPr>
              <a:t>possam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beneficiar</a:t>
            </a:r>
            <a:r>
              <a:rPr lang="en-GB" dirty="0">
                <a:solidFill>
                  <a:srgbClr val="002060"/>
                </a:solidFill>
              </a:rPr>
              <a:t> o </a:t>
            </a:r>
            <a:r>
              <a:rPr lang="pt-PT" dirty="0">
                <a:solidFill>
                  <a:srgbClr val="002060"/>
                </a:solidFill>
              </a:rPr>
              <a:t>máximo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possível</a:t>
            </a:r>
            <a:r>
              <a:rPr lang="en-GB" dirty="0">
                <a:solidFill>
                  <a:srgbClr val="002060"/>
                </a:solidFill>
              </a:rPr>
              <a:t> dos e-books.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O </a:t>
            </a:r>
            <a:r>
              <a:rPr lang="pt-PT" dirty="0">
                <a:solidFill>
                  <a:srgbClr val="002060"/>
                </a:solidFill>
              </a:rPr>
              <a:t>Quadro Europeu Comum de Referência para Línguas (QECR)</a:t>
            </a:r>
            <a:r>
              <a:rPr lang="en-GB" dirty="0">
                <a:solidFill>
                  <a:srgbClr val="002060"/>
                </a:solidFill>
              </a:rPr>
              <a:t> é a principal </a:t>
            </a:r>
            <a:r>
              <a:rPr lang="pt-PT" dirty="0">
                <a:solidFill>
                  <a:srgbClr val="002060"/>
                </a:solidFill>
              </a:rPr>
              <a:t>referência</a:t>
            </a:r>
            <a:r>
              <a:rPr lang="en-GB" dirty="0">
                <a:solidFill>
                  <a:srgbClr val="002060"/>
                </a:solidFill>
              </a:rPr>
              <a:t>, com </a:t>
            </a:r>
            <a:r>
              <a:rPr lang="pt-PT" dirty="0">
                <a:solidFill>
                  <a:srgbClr val="002060"/>
                </a:solidFill>
              </a:rPr>
              <a:t>níveis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compreendidos</a:t>
            </a:r>
            <a:r>
              <a:rPr lang="en-GB" dirty="0">
                <a:solidFill>
                  <a:srgbClr val="002060"/>
                </a:solidFill>
              </a:rPr>
              <a:t> entre o A1 (</a:t>
            </a:r>
            <a:r>
              <a:rPr lang="pt-PT" dirty="0">
                <a:solidFill>
                  <a:srgbClr val="002060"/>
                </a:solidFill>
              </a:rPr>
              <a:t>iniciante</a:t>
            </a:r>
            <a:r>
              <a:rPr lang="en-GB" dirty="0">
                <a:solidFill>
                  <a:srgbClr val="002060"/>
                </a:solidFill>
              </a:rPr>
              <a:t>) e o C2 (Utilizador </a:t>
            </a:r>
            <a:r>
              <a:rPr lang="pt-PT" dirty="0">
                <a:solidFill>
                  <a:srgbClr val="002060"/>
                </a:solidFill>
              </a:rPr>
              <a:t>proficiente</a:t>
            </a:r>
            <a:r>
              <a:rPr lang="en-GB" dirty="0">
                <a:solidFill>
                  <a:srgbClr val="002060"/>
                </a:solidFill>
              </a:rPr>
              <a:t>).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C2319E1-2DF6-4312-8BBC-AE7859F6B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950" y="2299350"/>
            <a:ext cx="13152427" cy="46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39AE6C4-A707-41AC-9555-932C41D6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2690336"/>
            <a:ext cx="5714286" cy="375238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A82D2C-6A0C-45B0-9ECA-3C1805BAEACD}"/>
              </a:ext>
            </a:extLst>
          </p:cNvPr>
          <p:cNvSpPr txBox="1"/>
          <p:nvPr/>
        </p:nvSpPr>
        <p:spPr>
          <a:xfrm>
            <a:off x="4902846" y="6552382"/>
            <a:ext cx="6697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Fonte da </a:t>
            </a:r>
            <a:r>
              <a:rPr lang="pt-PT" sz="1100" dirty="0"/>
              <a:t>imagem</a:t>
            </a:r>
            <a:r>
              <a:rPr lang="en-GB" sz="1100" dirty="0"/>
              <a:t>: </a:t>
            </a:r>
            <a:r>
              <a:rPr lang="en-GB" sz="1100" dirty="0">
                <a:hlinkClick r:id="rId5"/>
              </a:rPr>
              <a:t>https://polyglotclub.com/help/language-learning-tips/language-levels-cefr</a:t>
            </a:r>
            <a:r>
              <a:rPr lang="en-GB" sz="1100" dirty="0"/>
              <a:t>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7375FF8-F439-40A0-B9AA-9F7DB386C4AD}"/>
              </a:ext>
            </a:extLst>
          </p:cNvPr>
          <p:cNvSpPr txBox="1"/>
          <p:nvPr/>
        </p:nvSpPr>
        <p:spPr>
          <a:xfrm>
            <a:off x="6527609" y="3092320"/>
            <a:ext cx="4537955" cy="277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Antes de </a:t>
            </a:r>
            <a:r>
              <a:rPr lang="pt-PT" dirty="0"/>
              <a:t>tentar</a:t>
            </a:r>
            <a:r>
              <a:rPr lang="en-GB" dirty="0"/>
              <a:t> </a:t>
            </a:r>
            <a:r>
              <a:rPr lang="pt-PT" dirty="0"/>
              <a:t>avaliar</a:t>
            </a:r>
            <a:r>
              <a:rPr lang="en-GB" dirty="0"/>
              <a:t> o </a:t>
            </a:r>
            <a:r>
              <a:rPr lang="pt-PT" dirty="0"/>
              <a:t>nível</a:t>
            </a:r>
            <a:r>
              <a:rPr lang="en-GB" dirty="0"/>
              <a:t> </a:t>
            </a:r>
            <a:r>
              <a:rPr lang="pt-PT" dirty="0"/>
              <a:t>linguístico</a:t>
            </a:r>
            <a:r>
              <a:rPr lang="en-GB" dirty="0"/>
              <a:t> dos/as </a:t>
            </a:r>
            <a:r>
              <a:rPr lang="pt-PT" dirty="0"/>
              <a:t>alunos</a:t>
            </a:r>
            <a:r>
              <a:rPr lang="en-GB" dirty="0"/>
              <a:t>/as, </a:t>
            </a:r>
            <a:r>
              <a:rPr lang="pt-PT" dirty="0"/>
              <a:t>também</a:t>
            </a:r>
            <a:r>
              <a:rPr lang="en-GB" dirty="0"/>
              <a:t> </a:t>
            </a:r>
            <a:r>
              <a:rPr lang="pt-PT" dirty="0"/>
              <a:t>pode</a:t>
            </a:r>
            <a:r>
              <a:rPr lang="en-GB" dirty="0"/>
              <a:t> ser </a:t>
            </a:r>
            <a:r>
              <a:rPr lang="pt-PT" dirty="0"/>
              <a:t>interessante</a:t>
            </a:r>
            <a:r>
              <a:rPr lang="en-GB" dirty="0"/>
              <a:t> </a:t>
            </a:r>
            <a:r>
              <a:rPr lang="pt-PT" dirty="0"/>
              <a:t>dar-lhes</a:t>
            </a:r>
            <a:r>
              <a:rPr lang="en-GB" dirty="0"/>
              <a:t> </a:t>
            </a:r>
            <a:r>
              <a:rPr lang="pt-PT" dirty="0"/>
              <a:t>uma</a:t>
            </a:r>
            <a:r>
              <a:rPr lang="en-GB" dirty="0"/>
              <a:t> </a:t>
            </a:r>
            <a:r>
              <a:rPr lang="pt-PT" dirty="0"/>
              <a:t>tabela</a:t>
            </a:r>
            <a:r>
              <a:rPr lang="en-GB" dirty="0"/>
              <a:t> de </a:t>
            </a:r>
            <a:r>
              <a:rPr lang="pt-PT" dirty="0"/>
              <a:t>autoavaliação</a:t>
            </a:r>
            <a:r>
              <a:rPr lang="en-GB" dirty="0"/>
              <a:t>, </a:t>
            </a:r>
            <a:r>
              <a:rPr lang="pt-PT" dirty="0"/>
              <a:t>também</a:t>
            </a:r>
            <a:r>
              <a:rPr lang="en-GB" dirty="0"/>
              <a:t> </a:t>
            </a:r>
            <a:r>
              <a:rPr lang="pt-PT" dirty="0"/>
              <a:t>preparada</a:t>
            </a:r>
            <a:r>
              <a:rPr lang="en-GB" dirty="0"/>
              <a:t> </a:t>
            </a:r>
            <a:r>
              <a:rPr lang="pt-PT" dirty="0"/>
              <a:t>pelo</a:t>
            </a:r>
            <a:r>
              <a:rPr lang="en-GB" dirty="0"/>
              <a:t> </a:t>
            </a:r>
            <a:r>
              <a:rPr lang="pt-PT" dirty="0"/>
              <a:t>QECR</a:t>
            </a:r>
            <a:r>
              <a:rPr lang="pt-PT" b="1" dirty="0"/>
              <a:t> </a:t>
            </a:r>
            <a:r>
              <a:rPr lang="en-GB" sz="1400" dirty="0"/>
              <a:t>(</a:t>
            </a:r>
            <a:r>
              <a:rPr lang="en-GB" sz="1400" dirty="0">
                <a:hlinkClick r:id="rId6"/>
              </a:rPr>
              <a:t>https://europa.eu/europass/system/files/2020-05/CEFR%20self-assessment%20grid%20EN.pdf</a:t>
            </a:r>
            <a:r>
              <a:rPr lang="en-GB" sz="1400" dirty="0"/>
              <a:t>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5FF20A6-C8CD-4250-8EF6-AD75E4A0C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8C05550-D18B-43F2-8E95-4E4EF46CE85B}"/>
              </a:ext>
            </a:extLst>
          </p:cNvPr>
          <p:cNvSpPr/>
          <p:nvPr/>
        </p:nvSpPr>
        <p:spPr>
          <a:xfrm>
            <a:off x="697423" y="1270861"/>
            <a:ext cx="10619477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Realçar a diversidade e explorar a cultura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39202E9-CF57-400D-B62E-5A1F04C74173}"/>
              </a:ext>
            </a:extLst>
          </p:cNvPr>
          <p:cNvSpPr txBox="1"/>
          <p:nvPr/>
        </p:nvSpPr>
        <p:spPr>
          <a:xfrm>
            <a:off x="1219199" y="1538739"/>
            <a:ext cx="9740349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 abordagem do projeto POEME à aquisição de línguas estrangeiras foca-se principalmente na exploração das culturas dos outros países.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pt-PT" dirty="0"/>
              <a:t>Isto irá fazer com que os alunos saiam da zona de conforto – linguística e geograficamente – para compreenderem melhor a realidade cultural dos seus pares. 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Acreditamos que esta forma de abordar a aquisição de línguas estrangeiras irá trazer imensas vantagens para os alunos, ao permitir não só que aprendam uma nova língua, mas também que saibam mais sobre o património cultural europeu.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AFCA54-DC5A-46AE-80E1-B559F7384862}"/>
              </a:ext>
            </a:extLst>
          </p:cNvPr>
          <p:cNvSpPr txBox="1"/>
          <p:nvPr/>
        </p:nvSpPr>
        <p:spPr>
          <a:xfrm>
            <a:off x="6294783" y="5451624"/>
            <a:ext cx="42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Sugerimos que experimentem esta abordagem ao criar livros eletrónicos!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63E268-CAE0-4A7F-8F43-968508711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7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D77CAD-D0A3-4C36-8DF1-B617387D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81164"/>
            <a:ext cx="1408091" cy="140809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C022985-9E67-4862-A8FE-848087FC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5" y="3229506"/>
            <a:ext cx="11304105" cy="2387600"/>
          </a:xfrm>
        </p:spPr>
        <p:txBody>
          <a:bodyPr>
            <a:normAutofit fontScale="90000"/>
          </a:bodyPr>
          <a:lstStyle/>
          <a:p>
            <a:r>
              <a:rPr lang="pt-PT" dirty="0"/>
              <a:t>Criação</a:t>
            </a:r>
            <a:r>
              <a:rPr lang="en-GB" dirty="0"/>
              <a:t> de E-Books</a:t>
            </a:r>
            <a:br>
              <a:rPr lang="en-GB" dirty="0"/>
            </a:br>
            <a:br>
              <a:rPr lang="en-GB" dirty="0"/>
            </a:br>
            <a:r>
              <a:rPr lang="pt-PT" dirty="0"/>
              <a:t>Parte</a:t>
            </a:r>
            <a:r>
              <a:rPr lang="en-GB" dirty="0"/>
              <a:t> </a:t>
            </a:r>
            <a:r>
              <a:rPr lang="pt-PT" dirty="0"/>
              <a:t>técnica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50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477233" y="1873720"/>
            <a:ext cx="3965146" cy="3427149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E-books </a:t>
            </a:r>
            <a:r>
              <a:rPr lang="en-GB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FF67B4-9C9C-44FA-BE02-DE60BAD4868B}"/>
              </a:ext>
            </a:extLst>
          </p:cNvPr>
          <p:cNvSpPr txBox="1"/>
          <p:nvPr/>
        </p:nvSpPr>
        <p:spPr>
          <a:xfrm>
            <a:off x="670762" y="2294632"/>
            <a:ext cx="3578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Os E-books podem ter diferentes formatos: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ePub (formato padrão, legível em muitos dispositivos)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PDF (não apropriado para e-readers)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BBeB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DJVU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DOC, etc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8F0E4FF-9A6F-44F4-882D-15CC25ABEAB7}"/>
              </a:ext>
            </a:extLst>
          </p:cNvPr>
          <p:cNvSpPr/>
          <p:nvPr/>
        </p:nvSpPr>
        <p:spPr>
          <a:xfrm>
            <a:off x="8030817" y="1873720"/>
            <a:ext cx="3965146" cy="3427149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2060"/>
                </a:solidFill>
              </a:rPr>
              <a:t>Muitas editoras preferem E-books porque este têm um menor custo de produção e um alcance maior de que um livro em papel.</a:t>
            </a:r>
          </a:p>
          <a:p>
            <a:pPr algn="ctr"/>
            <a:r>
              <a:rPr lang="pt-PT" dirty="0">
                <a:solidFill>
                  <a:srgbClr val="002060"/>
                </a:solidFill>
              </a:rPr>
              <a:t>Adicionalmente, os e-books podem ser enriquecidos com multimédia, como vídeos, imagens e links.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3651A68-21B2-4750-B112-B8B2078F7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9" y="1873720"/>
            <a:ext cx="3296252" cy="329625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B5371C-F9CC-4CF1-B306-0F6C6917A5EB}"/>
              </a:ext>
            </a:extLst>
          </p:cNvPr>
          <p:cNvSpPr txBox="1"/>
          <p:nvPr/>
        </p:nvSpPr>
        <p:spPr>
          <a:xfrm>
            <a:off x="7875371" y="6559977"/>
            <a:ext cx="245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Fonte da </a:t>
            </a:r>
            <a:r>
              <a:rPr lang="en-GB" sz="1200" dirty="0" err="1"/>
              <a:t>imagem</a:t>
            </a:r>
            <a:r>
              <a:rPr lang="en-GB" sz="1200" dirty="0"/>
              <a:t>: freepik.com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C3DBDE4-C21B-4B55-86CE-4318AA11B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70861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8DD6F3-7CAE-4723-A626-BC6E61CC482F}"/>
              </a:ext>
            </a:extLst>
          </p:cNvPr>
          <p:cNvSpPr txBox="1"/>
          <p:nvPr/>
        </p:nvSpPr>
        <p:spPr>
          <a:xfrm>
            <a:off x="1616765" y="1550504"/>
            <a:ext cx="8600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 </a:t>
            </a:r>
            <a:r>
              <a:rPr lang="pt-PT" dirty="0"/>
              <a:t>criar</a:t>
            </a:r>
            <a:r>
              <a:rPr lang="en-GB" dirty="0"/>
              <a:t> e-books, </a:t>
            </a:r>
            <a:r>
              <a:rPr lang="pt-PT" dirty="0"/>
              <a:t>recomendamos</a:t>
            </a:r>
            <a:r>
              <a:rPr lang="en-GB" dirty="0"/>
              <a:t> a </a:t>
            </a:r>
            <a:r>
              <a:rPr lang="pt-PT" dirty="0"/>
              <a:t>utilização</a:t>
            </a:r>
            <a:r>
              <a:rPr lang="en-GB" dirty="0"/>
              <a:t> </a:t>
            </a:r>
            <a:r>
              <a:rPr lang="pt-PT" dirty="0"/>
              <a:t>da ferramenta </a:t>
            </a:r>
            <a:r>
              <a:rPr lang="pt-PT" b="1" dirty="0" err="1"/>
              <a:t>Book</a:t>
            </a:r>
            <a:r>
              <a:rPr lang="pt-PT" b="1" dirty="0"/>
              <a:t> </a:t>
            </a:r>
            <a:r>
              <a:rPr lang="pt-PT" b="1" dirty="0" err="1"/>
              <a:t>Creator</a:t>
            </a:r>
            <a:r>
              <a:rPr lang="en-GB" dirty="0"/>
              <a:t>, que é </a:t>
            </a:r>
            <a:r>
              <a:rPr lang="pt-PT" dirty="0"/>
              <a:t>uma</a:t>
            </a:r>
            <a:r>
              <a:rPr lang="en-GB" dirty="0"/>
              <a:t> </a:t>
            </a:r>
            <a:r>
              <a:rPr lang="pt-PT" dirty="0"/>
              <a:t>aplicação</a:t>
            </a:r>
            <a:r>
              <a:rPr lang="en-GB" dirty="0"/>
              <a:t> </a:t>
            </a:r>
            <a:r>
              <a:rPr lang="pt-PT" b="1" dirty="0"/>
              <a:t>gratuita</a:t>
            </a:r>
            <a:r>
              <a:rPr lang="en-GB" b="1" dirty="0"/>
              <a:t> </a:t>
            </a:r>
            <a:r>
              <a:rPr lang="en-GB" dirty="0"/>
              <a:t>online</a:t>
            </a:r>
          </a:p>
          <a:p>
            <a:pPr algn="ctr"/>
            <a:r>
              <a:rPr lang="en-GB" dirty="0">
                <a:hlinkClick r:id="rId4"/>
              </a:rPr>
              <a:t>www.bookcreator.com</a:t>
            </a:r>
            <a:r>
              <a:rPr lang="en-GB" dirty="0"/>
              <a:t>  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5BAD43-80C4-44BD-9408-1FB269AC1198}"/>
              </a:ext>
            </a:extLst>
          </p:cNvPr>
          <p:cNvSpPr txBox="1"/>
          <p:nvPr/>
        </p:nvSpPr>
        <p:spPr>
          <a:xfrm>
            <a:off x="3829879" y="6454616"/>
            <a:ext cx="6768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adapted from the materials produced for the DIMPA project, available </a:t>
            </a:r>
            <a:r>
              <a:rPr lang="en-GB" sz="1400" dirty="0">
                <a:hlinkClick r:id="rId5"/>
              </a:rPr>
              <a:t>here</a:t>
            </a:r>
            <a:endParaRPr lang="en-GB" sz="1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6FB97B-0685-430C-9171-D019F7A12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8E8706-F195-4310-9E92-6E288563E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32" b="5861"/>
          <a:stretch/>
        </p:blipFill>
        <p:spPr>
          <a:xfrm>
            <a:off x="2431784" y="2531682"/>
            <a:ext cx="7328432" cy="35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70861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DAB176-B35D-4DD7-BF6B-FA9BC101209E}"/>
              </a:ext>
            </a:extLst>
          </p:cNvPr>
          <p:cNvSpPr txBox="1"/>
          <p:nvPr/>
        </p:nvSpPr>
        <p:spPr>
          <a:xfrm>
            <a:off x="1842052" y="1643270"/>
            <a:ext cx="7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Vamos</a:t>
            </a:r>
            <a:r>
              <a:rPr lang="en-GB" dirty="0"/>
              <a:t> </a:t>
            </a:r>
            <a:r>
              <a:rPr lang="en-GB" dirty="0" err="1"/>
              <a:t>começar</a:t>
            </a:r>
            <a:r>
              <a:rPr lang="en-GB" dirty="0"/>
              <a:t> por </a:t>
            </a:r>
            <a:r>
              <a:rPr lang="en-GB" dirty="0" err="1"/>
              <a:t>criar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conta</a:t>
            </a:r>
            <a:r>
              <a:rPr lang="en-GB" dirty="0"/>
              <a:t>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CDB464-A086-4BF9-B30A-00596E360DAB}"/>
              </a:ext>
            </a:extLst>
          </p:cNvPr>
          <p:cNvSpPr txBox="1"/>
          <p:nvPr/>
        </p:nvSpPr>
        <p:spPr>
          <a:xfrm>
            <a:off x="1842052" y="211284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Carregue</a:t>
            </a:r>
            <a:r>
              <a:rPr lang="en-GB" dirty="0"/>
              <a:t> no </a:t>
            </a:r>
            <a:r>
              <a:rPr lang="en-GB" dirty="0" err="1"/>
              <a:t>ícone</a:t>
            </a:r>
            <a:r>
              <a:rPr lang="en-GB" dirty="0"/>
              <a:t> “</a:t>
            </a:r>
            <a:r>
              <a:rPr lang="en-GB" b="1" dirty="0"/>
              <a:t>Sign up</a:t>
            </a:r>
            <a:r>
              <a:rPr lang="en-GB" dirty="0"/>
              <a:t>” e </a:t>
            </a:r>
            <a:r>
              <a:rPr lang="en-GB" dirty="0" err="1"/>
              <a:t>inicie</a:t>
            </a:r>
            <a:r>
              <a:rPr lang="en-GB" dirty="0"/>
              <a:t> </a:t>
            </a:r>
            <a:r>
              <a:rPr lang="en-GB" dirty="0" err="1"/>
              <a:t>sessão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professor.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B28CFC-F6B4-49D4-B1E3-865241D92AFE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4"/>
              </a:rPr>
              <a:t>aqui</a:t>
            </a:r>
            <a:endParaRPr lang="en-GB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1B9E2E9-5627-4023-A868-3CAB29EF8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E87617C-7DED-4DAE-8080-3504D1A297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08" r="5109" b="5861"/>
          <a:stretch/>
        </p:blipFill>
        <p:spPr>
          <a:xfrm>
            <a:off x="2663687" y="2640903"/>
            <a:ext cx="7076661" cy="35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70861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DA3696D-29B4-4DBD-8AA0-9F888969ADA9}"/>
              </a:ext>
            </a:extLst>
          </p:cNvPr>
          <p:cNvSpPr txBox="1"/>
          <p:nvPr/>
        </p:nvSpPr>
        <p:spPr>
          <a:xfrm>
            <a:off x="1590261" y="1532800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 </a:t>
            </a:r>
            <a:r>
              <a:rPr lang="en-GB" dirty="0" err="1"/>
              <a:t>criar</a:t>
            </a:r>
            <a:r>
              <a:rPr lang="en-GB" dirty="0"/>
              <a:t> um </a:t>
            </a:r>
            <a:r>
              <a:rPr lang="en-GB" dirty="0" err="1"/>
              <a:t>livro</a:t>
            </a:r>
            <a:r>
              <a:rPr lang="en-GB" dirty="0"/>
              <a:t> </a:t>
            </a:r>
            <a:r>
              <a:rPr lang="en-GB" dirty="0" err="1"/>
              <a:t>clicamos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“New Book”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57D9B25-E159-4E61-9539-B9DFCE1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6CF64D-3806-4E1E-9B77-089FFB480EF0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89E476-D4E7-46E6-9CD1-FA96CFAB10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32" b="5861"/>
          <a:stretch/>
        </p:blipFill>
        <p:spPr>
          <a:xfrm>
            <a:off x="2107095" y="2134859"/>
            <a:ext cx="7977809" cy="381284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EBE3D6F-FD49-4557-AFBA-AB8623B4F647}"/>
              </a:ext>
            </a:extLst>
          </p:cNvPr>
          <p:cNvSpPr/>
          <p:nvPr/>
        </p:nvSpPr>
        <p:spPr>
          <a:xfrm>
            <a:off x="7633252" y="2134859"/>
            <a:ext cx="103367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8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FDCC15B-495D-4EFA-B282-7F07A95C3B11}"/>
              </a:ext>
            </a:extLst>
          </p:cNvPr>
          <p:cNvSpPr/>
          <p:nvPr/>
        </p:nvSpPr>
        <p:spPr>
          <a:xfrm>
            <a:off x="585061" y="896964"/>
            <a:ext cx="11021878" cy="4847095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BA5A42-989E-4C25-AE70-658DCC67C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95" y="896964"/>
            <a:ext cx="1838836" cy="18388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009273-271C-482C-9F86-94640EEDB92C}"/>
              </a:ext>
            </a:extLst>
          </p:cNvPr>
          <p:cNvSpPr txBox="1"/>
          <p:nvPr/>
        </p:nvSpPr>
        <p:spPr>
          <a:xfrm>
            <a:off x="1152938" y="1113941"/>
            <a:ext cx="434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Conteúdo</a:t>
            </a:r>
            <a:r>
              <a:rPr lang="en-GB" sz="2800" b="1" dirty="0"/>
              <a:t> do webinar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B47329-FFDF-4C93-BAED-5F45A62490F5}"/>
              </a:ext>
            </a:extLst>
          </p:cNvPr>
          <p:cNvSpPr txBox="1"/>
          <p:nvPr/>
        </p:nvSpPr>
        <p:spPr>
          <a:xfrm>
            <a:off x="1152937" y="1816382"/>
            <a:ext cx="66923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1 – </a:t>
            </a:r>
            <a:r>
              <a:rPr lang="pt-PT" sz="2000" dirty="0"/>
              <a:t>Apresentação do projeto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Parceiros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Objetivos do projeto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Produtos Intelectuais do Projeto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2 – Criar </a:t>
            </a:r>
            <a:r>
              <a:rPr lang="pt-PT" sz="2000" dirty="0" err="1"/>
              <a:t>eBooks</a:t>
            </a:r>
            <a:endParaRPr lang="pt-P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Parte pedagógica – Razões para usar </a:t>
            </a:r>
            <a:r>
              <a:rPr lang="pt-PT" sz="2000" dirty="0" err="1"/>
              <a:t>ebooks</a:t>
            </a:r>
            <a:endParaRPr lang="pt-P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Parte técnica – usar uma aplicação para criar </a:t>
            </a:r>
            <a:r>
              <a:rPr lang="pt-PT" sz="2000" dirty="0" err="1"/>
              <a:t>ebooks</a:t>
            </a:r>
            <a:endParaRPr lang="pt-P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76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70861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DA3696D-29B4-4DBD-8AA0-9F888969ADA9}"/>
              </a:ext>
            </a:extLst>
          </p:cNvPr>
          <p:cNvSpPr txBox="1"/>
          <p:nvPr/>
        </p:nvSpPr>
        <p:spPr>
          <a:xfrm>
            <a:off x="1669773" y="1562533"/>
            <a:ext cx="875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Agora </a:t>
            </a:r>
            <a:r>
              <a:rPr lang="en-GB" dirty="0" err="1"/>
              <a:t>vamos</a:t>
            </a:r>
            <a:r>
              <a:rPr lang="en-GB" dirty="0"/>
              <a:t> </a:t>
            </a:r>
            <a:r>
              <a:rPr lang="en-GB" dirty="0" err="1"/>
              <a:t>escolher</a:t>
            </a:r>
            <a:r>
              <a:rPr lang="en-GB" dirty="0"/>
              <a:t> um template para o </a:t>
            </a:r>
            <a:r>
              <a:rPr lang="en-GB" dirty="0" err="1"/>
              <a:t>nosso</a:t>
            </a:r>
            <a:r>
              <a:rPr lang="en-GB" dirty="0"/>
              <a:t> </a:t>
            </a:r>
            <a:r>
              <a:rPr lang="en-GB" dirty="0" err="1"/>
              <a:t>livro</a:t>
            </a:r>
            <a:r>
              <a:rPr lang="en-GB" dirty="0"/>
              <a:t>. </a:t>
            </a:r>
          </a:p>
          <a:p>
            <a:r>
              <a:rPr lang="en-GB" dirty="0" err="1"/>
              <a:t>Selecione</a:t>
            </a:r>
            <a:r>
              <a:rPr lang="en-GB" dirty="0"/>
              <a:t> o </a:t>
            </a:r>
            <a:r>
              <a:rPr lang="en-GB" dirty="0" err="1"/>
              <a:t>livro</a:t>
            </a:r>
            <a:r>
              <a:rPr lang="en-GB" dirty="0"/>
              <a:t> do </a:t>
            </a:r>
            <a:r>
              <a:rPr lang="en-GB" dirty="0" err="1"/>
              <a:t>meio</a:t>
            </a:r>
            <a:r>
              <a:rPr lang="en-GB" dirty="0"/>
              <a:t> da </a:t>
            </a:r>
            <a:r>
              <a:rPr lang="en-GB" dirty="0" err="1"/>
              <a:t>prateleira</a:t>
            </a:r>
            <a:r>
              <a:rPr lang="en-GB" dirty="0"/>
              <a:t> de </a:t>
            </a:r>
            <a:r>
              <a:rPr lang="en-GB" dirty="0" err="1"/>
              <a:t>baixo</a:t>
            </a:r>
            <a:r>
              <a:rPr lang="en-GB" dirty="0"/>
              <a:t>:</a:t>
            </a:r>
            <a:r>
              <a:rPr lang="en-US" dirty="0"/>
              <a:t>	</a:t>
            </a:r>
          </a:p>
          <a:p>
            <a:endParaRPr lang="en-GB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0A66BB1-8E14-4FB8-9570-E8AB4DBA1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86626DC-2A51-4DDC-85A9-401937B5E058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92F2CE-F108-4A12-87D0-7BCA8696A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723" b="5860"/>
          <a:stretch/>
        </p:blipFill>
        <p:spPr>
          <a:xfrm>
            <a:off x="2404040" y="2274503"/>
            <a:ext cx="7739270" cy="367319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041D0D4-0FCC-4714-8B42-5E0B85196A74}"/>
              </a:ext>
            </a:extLst>
          </p:cNvPr>
          <p:cNvSpPr/>
          <p:nvPr/>
        </p:nvSpPr>
        <p:spPr>
          <a:xfrm>
            <a:off x="5526157" y="4732699"/>
            <a:ext cx="96740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9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178555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05EEA5-78F5-4E34-8D57-71AFE605D6FA}"/>
              </a:ext>
            </a:extLst>
          </p:cNvPr>
          <p:cNvSpPr txBox="1"/>
          <p:nvPr/>
        </p:nvSpPr>
        <p:spPr>
          <a:xfrm>
            <a:off x="1470991" y="1539670"/>
            <a:ext cx="925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Temos agora um </a:t>
            </a:r>
            <a:r>
              <a:rPr lang="pt-PT" dirty="0" err="1"/>
              <a:t>template</a:t>
            </a:r>
            <a:r>
              <a:rPr lang="pt-PT" dirty="0"/>
              <a:t> vazio:</a:t>
            </a:r>
          </a:p>
          <a:p>
            <a:endParaRPr 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1F84A-549A-4969-AA6F-F98601C85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DEB711-E8F2-4CB1-A019-C0315CE23D0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68A17A-5678-4F3B-B86D-2785628415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32" b="5861"/>
          <a:stretch/>
        </p:blipFill>
        <p:spPr>
          <a:xfrm>
            <a:off x="1272209" y="2186001"/>
            <a:ext cx="7793317" cy="3724668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4C26F6C-EDA9-45E3-8189-04868E90E980}"/>
              </a:ext>
            </a:extLst>
          </p:cNvPr>
          <p:cNvSpPr/>
          <p:nvPr/>
        </p:nvSpPr>
        <p:spPr>
          <a:xfrm>
            <a:off x="8764839" y="3925669"/>
            <a:ext cx="468852" cy="6463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473943-B933-4467-9117-36855198E0F3}"/>
              </a:ext>
            </a:extLst>
          </p:cNvPr>
          <p:cNvSpPr txBox="1"/>
          <p:nvPr/>
        </p:nvSpPr>
        <p:spPr>
          <a:xfrm>
            <a:off x="9382540" y="3569561"/>
            <a:ext cx="1537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Podemos </a:t>
            </a:r>
            <a:r>
              <a:rPr lang="en-GB" dirty="0" err="1"/>
              <a:t>acrescentar</a:t>
            </a:r>
            <a:r>
              <a:rPr lang="en-GB" dirty="0"/>
              <a:t> </a:t>
            </a:r>
            <a:r>
              <a:rPr lang="en-GB" dirty="0" err="1"/>
              <a:t>páginas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clicar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seta do </a:t>
            </a:r>
            <a:r>
              <a:rPr lang="en-GB" dirty="0" err="1"/>
              <a:t>lado</a:t>
            </a:r>
            <a:r>
              <a:rPr lang="en-GB" dirty="0"/>
              <a:t> </a:t>
            </a:r>
            <a:r>
              <a:rPr lang="en-GB" dirty="0" err="1"/>
              <a:t>direito</a:t>
            </a:r>
            <a:endParaRPr lang="en-GB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973F892-CC46-4A4E-A128-70D666F8F1EC}"/>
              </a:ext>
            </a:extLst>
          </p:cNvPr>
          <p:cNvSpPr/>
          <p:nvPr/>
        </p:nvSpPr>
        <p:spPr>
          <a:xfrm rot="16200000">
            <a:off x="8295860" y="2119116"/>
            <a:ext cx="389465" cy="36111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CAE4E49-5DA5-49CE-AFF1-56D0D1484E0A}"/>
              </a:ext>
            </a:extLst>
          </p:cNvPr>
          <p:cNvSpPr txBox="1"/>
          <p:nvPr/>
        </p:nvSpPr>
        <p:spPr>
          <a:xfrm>
            <a:off x="7209183" y="1378226"/>
            <a:ext cx="307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Aqui</a:t>
            </a:r>
            <a:r>
              <a:rPr lang="en-GB" dirty="0"/>
              <a:t> Podemos </a:t>
            </a:r>
            <a:r>
              <a:rPr lang="en-GB" dirty="0" err="1"/>
              <a:t>escolher</a:t>
            </a:r>
            <a:r>
              <a:rPr lang="en-GB" dirty="0"/>
              <a:t> o </a:t>
            </a:r>
            <a:r>
              <a:rPr lang="en-GB" dirty="0" err="1"/>
              <a:t>fundo</a:t>
            </a:r>
            <a:r>
              <a:rPr lang="en-GB" dirty="0"/>
              <a:t> do </a:t>
            </a:r>
            <a:r>
              <a:rPr lang="en-GB" dirty="0" err="1"/>
              <a:t>nosso</a:t>
            </a:r>
            <a:r>
              <a:rPr lang="en-GB" dirty="0"/>
              <a:t> </a:t>
            </a:r>
            <a:r>
              <a:rPr lang="en-GB" dirty="0" err="1"/>
              <a:t>livro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56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178555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05EEA5-78F5-4E34-8D57-71AFE605D6FA}"/>
              </a:ext>
            </a:extLst>
          </p:cNvPr>
          <p:cNvSpPr txBox="1"/>
          <p:nvPr/>
        </p:nvSpPr>
        <p:spPr>
          <a:xfrm>
            <a:off x="1045284" y="1504469"/>
            <a:ext cx="957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Depois de escolher o nosso fundo, carregamos no sinal + para personalizar o nosso livro.</a:t>
            </a:r>
          </a:p>
          <a:p>
            <a:endParaRPr 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1F84A-549A-4969-AA6F-F98601C85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DEB711-E8F2-4CB1-A019-C0315CE23D0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797F25A-FEB7-4E03-BCBD-8178B236B8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62" b="5860"/>
          <a:stretch/>
        </p:blipFill>
        <p:spPr>
          <a:xfrm>
            <a:off x="1146542" y="2024557"/>
            <a:ext cx="7938052" cy="3796985"/>
          </a:xfrm>
          <a:prstGeom prst="rect">
            <a:avLst/>
          </a:prstGeom>
        </p:spPr>
      </p:pic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66BA7972-5500-479A-9380-A4BB20BE2E85}"/>
              </a:ext>
            </a:extLst>
          </p:cNvPr>
          <p:cNvCxnSpPr/>
          <p:nvPr/>
        </p:nvCxnSpPr>
        <p:spPr>
          <a:xfrm>
            <a:off x="6944139" y="1822979"/>
            <a:ext cx="1033670" cy="327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17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178555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05EEA5-78F5-4E34-8D57-71AFE605D6FA}"/>
              </a:ext>
            </a:extLst>
          </p:cNvPr>
          <p:cNvSpPr txBox="1"/>
          <p:nvPr/>
        </p:nvSpPr>
        <p:spPr>
          <a:xfrm>
            <a:off x="1045284" y="1504469"/>
            <a:ext cx="957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Podemos também adicionar texto, e para personalizar o texto, clicamos novamente no i.</a:t>
            </a:r>
          </a:p>
          <a:p>
            <a:endParaRPr 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1F84A-549A-4969-AA6F-F98601C85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DEB711-E8F2-4CB1-A019-C0315CE23D0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29951B-8FF5-4A8A-962B-B62CBEF7B1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8482" r="679" b="5861"/>
          <a:stretch/>
        </p:blipFill>
        <p:spPr>
          <a:xfrm>
            <a:off x="1843612" y="2248806"/>
            <a:ext cx="7977809" cy="3868265"/>
          </a:xfrm>
          <a:prstGeom prst="rect">
            <a:avLst/>
          </a:prstGeom>
        </p:spPr>
      </p:pic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66BA7972-5500-479A-9380-A4BB20BE2E85}"/>
              </a:ext>
            </a:extLst>
          </p:cNvPr>
          <p:cNvCxnSpPr>
            <a:cxnSpLocks/>
          </p:cNvCxnSpPr>
          <p:nvPr/>
        </p:nvCxnSpPr>
        <p:spPr>
          <a:xfrm flipH="1">
            <a:off x="9355503" y="1794930"/>
            <a:ext cx="636103" cy="525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71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17852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563756" y="1643270"/>
            <a:ext cx="74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Depois</a:t>
            </a:r>
            <a:r>
              <a:rPr lang="en-GB" dirty="0"/>
              <a:t> de </a:t>
            </a:r>
            <a:r>
              <a:rPr lang="en-GB" dirty="0" err="1"/>
              <a:t>criar</a:t>
            </a:r>
            <a:r>
              <a:rPr lang="en-GB" dirty="0"/>
              <a:t> a </a:t>
            </a:r>
            <a:r>
              <a:rPr lang="en-GB" dirty="0" err="1"/>
              <a:t>capa</a:t>
            </a:r>
            <a:r>
              <a:rPr lang="en-GB" dirty="0"/>
              <a:t>, </a:t>
            </a:r>
            <a:r>
              <a:rPr lang="en-GB" dirty="0" err="1"/>
              <a:t>vamos</a:t>
            </a:r>
            <a:r>
              <a:rPr lang="en-GB" dirty="0"/>
              <a:t> </a:t>
            </a:r>
            <a:r>
              <a:rPr lang="en-GB" dirty="0" err="1"/>
              <a:t>personalizar</a:t>
            </a:r>
            <a:r>
              <a:rPr lang="en-GB" dirty="0"/>
              <a:t> as </a:t>
            </a:r>
            <a:r>
              <a:rPr lang="en-GB" dirty="0" err="1"/>
              <a:t>páginas</a:t>
            </a:r>
            <a:r>
              <a:rPr lang="en-GB" dirty="0"/>
              <a:t> do </a:t>
            </a:r>
            <a:r>
              <a:rPr lang="en-GB" dirty="0" err="1"/>
              <a:t>nosso</a:t>
            </a:r>
            <a:r>
              <a:rPr lang="en-GB" dirty="0"/>
              <a:t> </a:t>
            </a:r>
            <a:r>
              <a:rPr lang="en-GB" dirty="0" err="1"/>
              <a:t>livro</a:t>
            </a:r>
            <a:r>
              <a:rPr lang="en-GB" dirty="0"/>
              <a:t>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A667CB-C8D0-4B99-A0F6-4F4BCF4DA0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9906" r="679" b="5860"/>
          <a:stretch/>
        </p:blipFill>
        <p:spPr>
          <a:xfrm>
            <a:off x="1205948" y="2303176"/>
            <a:ext cx="7460973" cy="35575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99193DE-ED04-42B3-9998-036449E84030}"/>
              </a:ext>
            </a:extLst>
          </p:cNvPr>
          <p:cNvSpPr txBox="1"/>
          <p:nvPr/>
        </p:nvSpPr>
        <p:spPr>
          <a:xfrm>
            <a:off x="9024729" y="3114261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Podemos </a:t>
            </a:r>
            <a:r>
              <a:rPr lang="en-GB" dirty="0" err="1"/>
              <a:t>mudar</a:t>
            </a:r>
            <a:r>
              <a:rPr lang="en-GB" dirty="0"/>
              <a:t> o </a:t>
            </a:r>
            <a:r>
              <a:rPr lang="en-GB" dirty="0" err="1"/>
              <a:t>fundo</a:t>
            </a:r>
            <a:r>
              <a:rPr lang="en-GB" dirty="0"/>
              <a:t> da </a:t>
            </a:r>
            <a:r>
              <a:rPr lang="en-GB" dirty="0" err="1"/>
              <a:t>nossa</a:t>
            </a:r>
            <a:r>
              <a:rPr lang="en-GB" dirty="0"/>
              <a:t> </a:t>
            </a:r>
            <a:r>
              <a:rPr lang="en-GB" dirty="0" err="1"/>
              <a:t>página</a:t>
            </a:r>
            <a:r>
              <a:rPr lang="en-GB" dirty="0"/>
              <a:t> e </a:t>
            </a:r>
            <a:r>
              <a:rPr lang="en-GB" dirty="0" err="1"/>
              <a:t>depois</a:t>
            </a:r>
            <a:r>
              <a:rPr lang="en-GB" dirty="0"/>
              <a:t> </a:t>
            </a:r>
            <a:r>
              <a:rPr lang="en-GB" dirty="0" err="1"/>
              <a:t>selecionar</a:t>
            </a:r>
            <a:r>
              <a:rPr lang="en-GB" dirty="0"/>
              <a:t> </a:t>
            </a:r>
            <a:r>
              <a:rPr lang="en-GB" dirty="0" err="1"/>
              <a:t>painéis</a:t>
            </a:r>
            <a:r>
              <a:rPr lang="en-GB" dirty="0"/>
              <a:t>:</a:t>
            </a:r>
          </a:p>
        </p:txBody>
      </p:sp>
      <p:cxnSp>
        <p:nvCxnSpPr>
          <p:cNvPr id="15" name="Conexão: Ângulo Reto 14">
            <a:extLst>
              <a:ext uri="{FF2B5EF4-FFF2-40B4-BE49-F238E27FC236}">
                <a16:creationId xmlns:a16="http://schemas.microsoft.com/office/drawing/2014/main" id="{827D06D3-F2AD-44D3-BF2F-493934C4AE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1705" y="4314589"/>
            <a:ext cx="3278047" cy="530810"/>
          </a:xfrm>
          <a:prstGeom prst="bentConnector3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3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17852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417982" y="1357855"/>
            <a:ext cx="74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 </a:t>
            </a:r>
            <a:r>
              <a:rPr lang="en-GB" dirty="0" err="1"/>
              <a:t>seguida</a:t>
            </a:r>
            <a:r>
              <a:rPr lang="en-GB" dirty="0"/>
              <a:t>, Podemos </a:t>
            </a:r>
            <a:r>
              <a:rPr lang="en-GB" dirty="0" err="1"/>
              <a:t>inserir</a:t>
            </a:r>
            <a:r>
              <a:rPr lang="en-GB" dirty="0"/>
              <a:t> imagens no </a:t>
            </a:r>
            <a:r>
              <a:rPr lang="en-GB" dirty="0" err="1"/>
              <a:t>nosso</a:t>
            </a:r>
            <a:r>
              <a:rPr lang="en-GB" dirty="0"/>
              <a:t> </a:t>
            </a:r>
            <a:r>
              <a:rPr lang="en-GB" dirty="0" err="1"/>
              <a:t>livro</a:t>
            </a:r>
            <a:r>
              <a:rPr lang="en-GB" dirty="0"/>
              <a:t>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0AA1D6-0A51-43F7-B870-3A7EB4F042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9906" r="679" b="5861"/>
          <a:stretch/>
        </p:blipFill>
        <p:spPr>
          <a:xfrm>
            <a:off x="1851838" y="1877727"/>
            <a:ext cx="8767913" cy="41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17852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417982" y="1357855"/>
            <a:ext cx="74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Depois</a:t>
            </a:r>
            <a:r>
              <a:rPr lang="en-GB" dirty="0"/>
              <a:t> de </a:t>
            </a:r>
            <a:r>
              <a:rPr lang="en-GB" dirty="0" err="1"/>
              <a:t>inserir</a:t>
            </a:r>
            <a:r>
              <a:rPr lang="en-GB" dirty="0"/>
              <a:t> imagens, </a:t>
            </a:r>
            <a:r>
              <a:rPr lang="en-GB" dirty="0" err="1"/>
              <a:t>podemos</a:t>
            </a:r>
            <a:r>
              <a:rPr lang="en-GB" dirty="0"/>
              <a:t> </a:t>
            </a:r>
            <a:r>
              <a:rPr lang="en-GB" dirty="0" err="1"/>
              <a:t>adicionar</a:t>
            </a:r>
            <a:r>
              <a:rPr lang="en-GB" dirty="0"/>
              <a:t> </a:t>
            </a:r>
            <a:r>
              <a:rPr lang="en-GB" dirty="0" err="1"/>
              <a:t>texto</a:t>
            </a:r>
            <a:r>
              <a:rPr lang="en-GB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3C3C81-C8B4-4537-861B-582C4252F0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06" b="5860"/>
          <a:stretch/>
        </p:blipFill>
        <p:spPr>
          <a:xfrm>
            <a:off x="1775788" y="1806769"/>
            <a:ext cx="9117499" cy="43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17852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417982" y="1357855"/>
            <a:ext cx="74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Podemos </a:t>
            </a:r>
            <a:r>
              <a:rPr lang="en-GB" dirty="0" err="1"/>
              <a:t>também</a:t>
            </a:r>
            <a:r>
              <a:rPr lang="en-GB" dirty="0"/>
              <a:t> </a:t>
            </a:r>
            <a:r>
              <a:rPr lang="en-GB" dirty="0" err="1"/>
              <a:t>adicionar</a:t>
            </a:r>
            <a:r>
              <a:rPr lang="en-GB" dirty="0"/>
              <a:t> links para </a:t>
            </a:r>
            <a:r>
              <a:rPr lang="en-GB" dirty="0" err="1"/>
              <a:t>outras</a:t>
            </a:r>
            <a:r>
              <a:rPr lang="en-GB" dirty="0"/>
              <a:t> </a:t>
            </a:r>
            <a:r>
              <a:rPr lang="en-GB" dirty="0" err="1"/>
              <a:t>páginas</a:t>
            </a:r>
            <a:r>
              <a:rPr lang="en-GB" dirty="0"/>
              <a:t> da Internet: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7FE07A-4804-4100-9DDD-84E9716639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82" b="5861"/>
          <a:stretch/>
        </p:blipFill>
        <p:spPr>
          <a:xfrm>
            <a:off x="1851838" y="1835910"/>
            <a:ext cx="8767913" cy="42225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F5A802-116E-4766-A547-4A0149A9EBA2}"/>
              </a:ext>
            </a:extLst>
          </p:cNvPr>
          <p:cNvSpPr/>
          <p:nvPr/>
        </p:nvSpPr>
        <p:spPr>
          <a:xfrm>
            <a:off x="8441635" y="2928730"/>
            <a:ext cx="2080591" cy="500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1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19202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417982" y="1357855"/>
            <a:ext cx="74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Também</a:t>
            </a:r>
            <a:r>
              <a:rPr lang="en-GB" dirty="0"/>
              <a:t> é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fazer</a:t>
            </a:r>
            <a:r>
              <a:rPr lang="en-GB" dirty="0"/>
              <a:t> </a:t>
            </a:r>
            <a:r>
              <a:rPr lang="en-GB" dirty="0" err="1"/>
              <a:t>gravações</a:t>
            </a:r>
            <a:r>
              <a:rPr lang="en-GB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B787C7-7D6A-4B12-8C72-DDBEF7D999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9906" r="679" b="5860"/>
          <a:stretch/>
        </p:blipFill>
        <p:spPr>
          <a:xfrm>
            <a:off x="1417982" y="1765709"/>
            <a:ext cx="8878955" cy="423365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F5A802-116E-4766-A547-4A0149A9EBA2}"/>
              </a:ext>
            </a:extLst>
          </p:cNvPr>
          <p:cNvSpPr/>
          <p:nvPr/>
        </p:nvSpPr>
        <p:spPr>
          <a:xfrm>
            <a:off x="8216346" y="4041912"/>
            <a:ext cx="2080591" cy="500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3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19202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417982" y="1357855"/>
            <a:ext cx="74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Podemos </a:t>
            </a:r>
            <a:r>
              <a:rPr lang="en-GB" dirty="0" err="1"/>
              <a:t>ainda</a:t>
            </a:r>
            <a:r>
              <a:rPr lang="en-GB" dirty="0"/>
              <a:t> </a:t>
            </a:r>
            <a:r>
              <a:rPr lang="en-GB" dirty="0" err="1"/>
              <a:t>usar</a:t>
            </a:r>
            <a:r>
              <a:rPr lang="en-GB" dirty="0"/>
              <a:t> a ferramenta Pen para </a:t>
            </a:r>
            <a:r>
              <a:rPr lang="en-GB" dirty="0" err="1"/>
              <a:t>escrever</a:t>
            </a:r>
            <a:r>
              <a:rPr lang="en-GB" dirty="0"/>
              <a:t> no </a:t>
            </a:r>
            <a:r>
              <a:rPr lang="en-GB" dirty="0" err="1"/>
              <a:t>livro</a:t>
            </a:r>
            <a:r>
              <a:rPr lang="en-GB" dirty="0"/>
              <a:t>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4C70B8-459D-4057-9C1C-F8ECAE6E91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86" b="5861"/>
          <a:stretch/>
        </p:blipFill>
        <p:spPr>
          <a:xfrm>
            <a:off x="1762539" y="2095895"/>
            <a:ext cx="8216346" cy="389203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F5A802-116E-4766-A547-4A0149A9EBA2}"/>
              </a:ext>
            </a:extLst>
          </p:cNvPr>
          <p:cNvSpPr/>
          <p:nvPr/>
        </p:nvSpPr>
        <p:spPr>
          <a:xfrm>
            <a:off x="7898294" y="3448796"/>
            <a:ext cx="2080591" cy="500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2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D77CAD-D0A3-4C36-8DF1-B617387D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46" y="981164"/>
            <a:ext cx="1663245" cy="1663245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C022985-9E67-4862-A8FE-848087FC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5" y="2540828"/>
            <a:ext cx="11304105" cy="2387600"/>
          </a:xfrm>
        </p:spPr>
        <p:txBody>
          <a:bodyPr/>
          <a:lstStyle/>
          <a:p>
            <a:r>
              <a:rPr lang="en-GB" dirty="0" err="1"/>
              <a:t>Apresentação</a:t>
            </a:r>
            <a:r>
              <a:rPr lang="en-GB" dirty="0"/>
              <a:t> do </a:t>
            </a:r>
            <a:r>
              <a:rPr lang="en-GB" dirty="0" err="1"/>
              <a:t>Projeto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178555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F8ABC7-3B01-4B69-8477-93B71F219A7A}"/>
              </a:ext>
            </a:extLst>
          </p:cNvPr>
          <p:cNvSpPr txBox="1"/>
          <p:nvPr/>
        </p:nvSpPr>
        <p:spPr>
          <a:xfrm>
            <a:off x="1417982" y="1357855"/>
            <a:ext cx="887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Agora que </a:t>
            </a:r>
            <a:r>
              <a:rPr lang="en-GB" dirty="0" err="1"/>
              <a:t>praticámos</a:t>
            </a:r>
            <a:r>
              <a:rPr lang="en-GB" dirty="0"/>
              <a:t> </a:t>
            </a:r>
            <a:r>
              <a:rPr lang="en-GB" dirty="0" err="1"/>
              <a:t>algumas</a:t>
            </a:r>
            <a:r>
              <a:rPr lang="en-GB" dirty="0"/>
              <a:t> </a:t>
            </a:r>
            <a:r>
              <a:rPr lang="en-GB" dirty="0" err="1"/>
              <a:t>funcionalidades</a:t>
            </a:r>
            <a:r>
              <a:rPr lang="en-GB" dirty="0"/>
              <a:t>, </a:t>
            </a:r>
            <a:r>
              <a:rPr lang="en-GB" dirty="0" err="1"/>
              <a:t>vamos</a:t>
            </a:r>
            <a:r>
              <a:rPr lang="en-GB" dirty="0"/>
              <a:t> </a:t>
            </a:r>
            <a:r>
              <a:rPr lang="en-GB" dirty="0" err="1"/>
              <a:t>pré-vizualisar</a:t>
            </a:r>
            <a:r>
              <a:rPr lang="en-GB" dirty="0"/>
              <a:t> o </a:t>
            </a:r>
            <a:r>
              <a:rPr lang="en-GB" dirty="0" err="1"/>
              <a:t>nosso</a:t>
            </a:r>
            <a:r>
              <a:rPr lang="en-GB" dirty="0"/>
              <a:t> </a:t>
            </a:r>
            <a:r>
              <a:rPr lang="en-GB" dirty="0" err="1"/>
              <a:t>livro</a:t>
            </a:r>
            <a:r>
              <a:rPr lang="en-GB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BCC42C-ED8D-464E-BB57-C9A796CF0C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62" t="9886" r="680" b="7208"/>
          <a:stretch/>
        </p:blipFill>
        <p:spPr>
          <a:xfrm>
            <a:off x="1417982" y="2003143"/>
            <a:ext cx="8275983" cy="385445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F5A802-116E-4766-A547-4A0149A9EBA2}"/>
              </a:ext>
            </a:extLst>
          </p:cNvPr>
          <p:cNvSpPr/>
          <p:nvPr/>
        </p:nvSpPr>
        <p:spPr>
          <a:xfrm>
            <a:off x="9263269" y="1914515"/>
            <a:ext cx="556589" cy="47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178555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19D092-33AB-4C6E-8ED7-DCC6D3D5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272334-94B3-4CD7-8CE9-179DB868F246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13021B-B5EA-41B0-8CAF-CD708C66F0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82" b="5861"/>
          <a:stretch/>
        </p:blipFill>
        <p:spPr>
          <a:xfrm>
            <a:off x="2019090" y="1846066"/>
            <a:ext cx="8746823" cy="42123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D4EEA9C-9A4A-4529-B83A-9FFB2F833497}"/>
              </a:ext>
            </a:extLst>
          </p:cNvPr>
          <p:cNvSpPr txBox="1"/>
          <p:nvPr/>
        </p:nvSpPr>
        <p:spPr>
          <a:xfrm>
            <a:off x="1590261" y="1397152"/>
            <a:ext cx="84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também</a:t>
            </a:r>
            <a:r>
              <a:rPr lang="en-GB" dirty="0"/>
              <a:t> a </a:t>
            </a:r>
            <a:r>
              <a:rPr lang="en-GB" dirty="0" err="1"/>
              <a:t>opção</a:t>
            </a:r>
            <a:r>
              <a:rPr lang="en-GB" dirty="0"/>
              <a:t> “Read to me”, que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ler</a:t>
            </a:r>
            <a:r>
              <a:rPr lang="en-GB" dirty="0"/>
              <a:t> </a:t>
            </a:r>
            <a:r>
              <a:rPr lang="en-GB" dirty="0" err="1"/>
              <a:t>todo</a:t>
            </a:r>
            <a:r>
              <a:rPr lang="en-GB" dirty="0"/>
              <a:t> o </a:t>
            </a:r>
            <a:r>
              <a:rPr lang="en-GB" dirty="0" err="1"/>
              <a:t>texto</a:t>
            </a:r>
            <a:r>
              <a:rPr lang="en-GB" dirty="0"/>
              <a:t> do </a:t>
            </a:r>
            <a:r>
              <a:rPr lang="en-GB" dirty="0" err="1"/>
              <a:t>livro</a:t>
            </a:r>
            <a:r>
              <a:rPr lang="en-GB" dirty="0"/>
              <a:t>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E014-6BFD-4FB1-ADA8-6B3FB164DD23}"/>
              </a:ext>
            </a:extLst>
          </p:cNvPr>
          <p:cNvSpPr/>
          <p:nvPr/>
        </p:nvSpPr>
        <p:spPr>
          <a:xfrm>
            <a:off x="9568070" y="1766484"/>
            <a:ext cx="1197843" cy="539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4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757057" y="1178555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Creator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956D7B6-FDD0-4183-BE4C-DC3F6BAB9018}"/>
              </a:ext>
            </a:extLst>
          </p:cNvPr>
          <p:cNvSpPr txBox="1"/>
          <p:nvPr/>
        </p:nvSpPr>
        <p:spPr>
          <a:xfrm>
            <a:off x="1245703" y="1278782"/>
            <a:ext cx="981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Exemplo de um livro criado por uma professora: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1AF23C-0E8B-471E-9AD5-0B2ADDEC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E2EA32-947A-46D8-8F3A-AB99044C21D5}"/>
              </a:ext>
            </a:extLst>
          </p:cNvPr>
          <p:cNvSpPr txBox="1"/>
          <p:nvPr/>
        </p:nvSpPr>
        <p:spPr>
          <a:xfrm>
            <a:off x="3829879" y="6454616"/>
            <a:ext cx="678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*Tutorial </a:t>
            </a:r>
            <a:r>
              <a:rPr lang="en-GB" sz="1400" dirty="0" err="1"/>
              <a:t>adaptado</a:t>
            </a:r>
            <a:r>
              <a:rPr lang="en-GB" sz="1400" dirty="0"/>
              <a:t> dos </a:t>
            </a:r>
            <a:r>
              <a:rPr lang="en-GB" sz="1400" dirty="0" err="1"/>
              <a:t>materiais</a:t>
            </a:r>
            <a:r>
              <a:rPr lang="en-GB" sz="1400" dirty="0"/>
              <a:t> </a:t>
            </a:r>
            <a:r>
              <a:rPr lang="en-GB" sz="1400" dirty="0" err="1"/>
              <a:t>produzidos</a:t>
            </a:r>
            <a:r>
              <a:rPr lang="en-GB" sz="1400" dirty="0"/>
              <a:t> para o </a:t>
            </a:r>
            <a:r>
              <a:rPr lang="en-GB" sz="1400" dirty="0" err="1"/>
              <a:t>projeto</a:t>
            </a:r>
            <a:r>
              <a:rPr lang="en-GB" sz="1400" dirty="0"/>
              <a:t> DIMPA, </a:t>
            </a:r>
            <a:r>
              <a:rPr lang="en-GB" sz="1400" dirty="0" err="1"/>
              <a:t>disponíveis</a:t>
            </a:r>
            <a:r>
              <a:rPr lang="en-GB" sz="1400" dirty="0"/>
              <a:t> </a:t>
            </a:r>
            <a:r>
              <a:rPr lang="en-GB" sz="1400" dirty="0" err="1">
                <a:hlinkClick r:id="rId5"/>
              </a:rPr>
              <a:t>aqui</a:t>
            </a:r>
            <a:endParaRPr lang="en-GB" sz="1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F5E2D9-3892-4D96-A3B1-C448166BB7C5}"/>
              </a:ext>
            </a:extLst>
          </p:cNvPr>
          <p:cNvSpPr/>
          <p:nvPr/>
        </p:nvSpPr>
        <p:spPr>
          <a:xfrm>
            <a:off x="1497496" y="1714950"/>
            <a:ext cx="10174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6"/>
              </a:rPr>
              <a:t>https://read.bookcreator.com/library/-LTvhw-PBU6curZjfMTw/book/gsx4fjJ-SsSsPi8dTcuC4A?nopreview</a:t>
            </a:r>
            <a:r>
              <a:rPr lang="en-GB" sz="1600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A206F12-B009-49BA-9B41-2FC0C76087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9907" r="-1" b="5860"/>
          <a:stretch/>
        </p:blipFill>
        <p:spPr>
          <a:xfrm>
            <a:off x="2303958" y="2244728"/>
            <a:ext cx="7584083" cy="35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47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23D0F-BD0A-4455-AD56-0B38054F6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592" y="2812250"/>
            <a:ext cx="9144000" cy="1233500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Questões</a:t>
            </a:r>
            <a:r>
              <a:rPr lang="en-GB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D77CAD-D0A3-4C36-8DF1-B617387D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0" y="993462"/>
            <a:ext cx="1976439" cy="19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23D0F-BD0A-4455-AD56-0B38054F6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384" y="1064574"/>
            <a:ext cx="9144000" cy="1233500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Obrigado</a:t>
            </a:r>
            <a:r>
              <a:rPr lang="en-GB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AF26AD-B2A9-4E30-B74E-86E351FF5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6854" y="4834007"/>
            <a:ext cx="7419628" cy="9626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GB" dirty="0"/>
          </a:p>
          <a:p>
            <a:pPr algn="just">
              <a:lnSpc>
                <a:spcPct val="120000"/>
              </a:lnSpc>
            </a:pPr>
            <a:r>
              <a:rPr lang="pt-PT" sz="4800" dirty="0"/>
              <a:t>O apoio da Comissão Europeia à produção desta publicação não constitui um aval do seu conteúdo, que reflete unicamente o ponto de vista dos autores, e a Comissão não pode ser considerada responsável por eventuais utilizações que possam ser feitas com as informações nela contidas.</a:t>
            </a:r>
            <a:r>
              <a:rPr lang="en-US" dirty="0"/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D77CAD-D0A3-4C36-8DF1-B617387D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0" y="1002174"/>
            <a:ext cx="1105053" cy="110505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F975079-4FC3-4EF1-9528-E2E77525B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97" y="2701367"/>
            <a:ext cx="1492975" cy="5634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C182771-93C6-420C-8E40-F3076DF13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50" y="2823135"/>
            <a:ext cx="897678" cy="3517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0BBA7EE-05AD-44C6-9671-E5310681D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1" y="2422032"/>
            <a:ext cx="1652960" cy="112216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D811099-E58E-4EB0-B5E1-E7A0E3979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50" y="2342043"/>
            <a:ext cx="1282144" cy="128214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6C75457-314E-471B-BA5F-4B3BEE521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3135"/>
            <a:ext cx="1961481" cy="335834"/>
          </a:xfrm>
          <a:prstGeom prst="rect">
            <a:avLst/>
          </a:prstGeom>
        </p:spPr>
      </p:pic>
      <p:pic>
        <p:nvPicPr>
          <p:cNvPr id="17" name="Picture 4" descr="https://poemeproject.eu/wp-content/uploads/2021/09/cropped-logo-dide-changed.png">
            <a:extLst>
              <a:ext uri="{FF2B5EF4-FFF2-40B4-BE49-F238E27FC236}">
                <a16:creationId xmlns:a16="http://schemas.microsoft.com/office/drawing/2014/main" id="{65036018-E830-415F-A5C0-8E362B34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31" y="2637135"/>
            <a:ext cx="1772667" cy="6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334FB2-8D62-4C21-9119-59BA8DE4B1A1}"/>
              </a:ext>
            </a:extLst>
          </p:cNvPr>
          <p:cNvSpPr txBox="1"/>
          <p:nvPr/>
        </p:nvSpPr>
        <p:spPr>
          <a:xfrm>
            <a:off x="1467924" y="3579261"/>
            <a:ext cx="664240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Dê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olhada</a:t>
            </a:r>
            <a:r>
              <a:rPr lang="en-GB" dirty="0"/>
              <a:t> no website e redes </a:t>
            </a:r>
            <a:r>
              <a:rPr lang="en-GB" dirty="0" err="1"/>
              <a:t>sociais</a:t>
            </a:r>
            <a:r>
              <a:rPr lang="en-GB" dirty="0"/>
              <a:t> do </a:t>
            </a:r>
            <a:r>
              <a:rPr lang="en-GB" dirty="0" err="1"/>
              <a:t>projeto</a:t>
            </a:r>
            <a:r>
              <a:rPr lang="en-GB" dirty="0"/>
              <a:t> POEME:</a:t>
            </a:r>
          </a:p>
          <a:p>
            <a:pPr>
              <a:lnSpc>
                <a:spcPct val="150000"/>
              </a:lnSpc>
            </a:pPr>
            <a:endParaRPr lang="en-GB" sz="500" dirty="0"/>
          </a:p>
          <a:p>
            <a:pPr>
              <a:lnSpc>
                <a:spcPct val="150000"/>
              </a:lnSpc>
            </a:pPr>
            <a:r>
              <a:rPr lang="en-GB" dirty="0">
                <a:latin typeface="Segoe UI Symbol" panose="020B0502040204020203" pitchFamily="34" charset="0"/>
                <a:ea typeface="Segoe UI Symbol" panose="020B0502040204020203" pitchFamily="34" charset="0"/>
              </a:rPr>
              <a:t> </a:t>
            </a:r>
            <a:r>
              <a:rPr lang="en-GB" dirty="0">
                <a:latin typeface="Segoe UI Symbol" panose="020B0502040204020203" pitchFamily="34" charset="0"/>
                <a:ea typeface="Segoe UI Symbol" panose="020B0502040204020203" pitchFamily="34" charset="0"/>
                <a:hlinkClick r:id="rId10"/>
              </a:rPr>
              <a:t>www.poemeproject.eu</a:t>
            </a:r>
            <a:endParaRPr lang="en-GB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Segoe UI Symbol" panose="020B0502040204020203" pitchFamily="34" charset="0"/>
                <a:ea typeface="Segoe UI Symbol" panose="020B0502040204020203" pitchFamily="34" charset="0"/>
              </a:rPr>
              <a:t>      </a:t>
            </a:r>
            <a:r>
              <a:rPr lang="en-GB" dirty="0">
                <a:latin typeface="Segoe UI Symbol" panose="020B0502040204020203" pitchFamily="34" charset="0"/>
                <a:ea typeface="Segoe UI Symbol" panose="020B0502040204020203" pitchFamily="34" charset="0"/>
                <a:hlinkClick r:id="rId11"/>
              </a:rPr>
              <a:t>www.facebook.com/POEMEproject</a:t>
            </a:r>
            <a:r>
              <a:rPr lang="en-GB" dirty="0">
                <a:latin typeface="Segoe UI Symbol" panose="020B0502040204020203" pitchFamily="34" charset="0"/>
                <a:ea typeface="Segoe UI Symbol" panose="020B0502040204020203" pitchFamily="34" charset="0"/>
              </a:rPr>
              <a:t>  </a:t>
            </a:r>
          </a:p>
          <a:p>
            <a:endParaRPr lang="en-GB" dirty="0"/>
          </a:p>
        </p:txBody>
      </p:sp>
      <p:pic>
        <p:nvPicPr>
          <p:cNvPr id="23" name="Picture 8" descr="Facebook Logo PNG Vectors Free Download">
            <a:extLst>
              <a:ext uri="{FF2B5EF4-FFF2-40B4-BE49-F238E27FC236}">
                <a16:creationId xmlns:a16="http://schemas.microsoft.com/office/drawing/2014/main" id="{100B374B-255C-4FC5-864E-49403080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21" y="4642889"/>
            <a:ext cx="289063" cy="2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A585D59-56D9-4529-A75A-34B62B449D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0" y="490510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2C278BE-E772-4429-B7AB-745D72C5C93B}"/>
              </a:ext>
            </a:extLst>
          </p:cNvPr>
          <p:cNvSpPr/>
          <p:nvPr/>
        </p:nvSpPr>
        <p:spPr>
          <a:xfrm>
            <a:off x="1043054" y="271941"/>
            <a:ext cx="10663657" cy="114458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5102BAE2-4E3C-4024-B242-03B101A4D2E5}"/>
              </a:ext>
            </a:extLst>
          </p:cNvPr>
          <p:cNvSpPr/>
          <p:nvPr/>
        </p:nvSpPr>
        <p:spPr>
          <a:xfrm>
            <a:off x="985003" y="1509713"/>
            <a:ext cx="10823713" cy="4499780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8566367-725A-4B6B-91C9-129903461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20" y="3889912"/>
            <a:ext cx="2647888" cy="99939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B855DB1-23F5-4394-AE17-4B138228F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75" y="4058394"/>
            <a:ext cx="2081816" cy="81565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22E003C1-8443-4CB4-81FA-1FB843A3E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11" y="1521243"/>
            <a:ext cx="2705004" cy="183638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355641E-A772-4B4C-9788-B2F4C4994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61" y="1825625"/>
            <a:ext cx="1469887" cy="146988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A361DF2-2A58-4E73-8897-5FD2E4667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49" y="2176546"/>
            <a:ext cx="3059280" cy="523793"/>
          </a:xfrm>
          <a:prstGeom prst="rect">
            <a:avLst/>
          </a:prstGeom>
        </p:spPr>
      </p:pic>
      <p:pic>
        <p:nvPicPr>
          <p:cNvPr id="1028" name="Picture 4" descr="https://poemeproject.eu/wp-content/uploads/2021/09/cropped-logo-dide-changed.png">
            <a:extLst>
              <a:ext uri="{FF2B5EF4-FFF2-40B4-BE49-F238E27FC236}">
                <a16:creationId xmlns:a16="http://schemas.microsoft.com/office/drawing/2014/main" id="{B32941C2-27B5-451C-8F31-1EF7EA51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75" y="4046690"/>
            <a:ext cx="2381250" cy="8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810DA3EB-778F-4E74-B85D-8187EE01255A}"/>
              </a:ext>
            </a:extLst>
          </p:cNvPr>
          <p:cNvSpPr txBox="1"/>
          <p:nvPr/>
        </p:nvSpPr>
        <p:spPr>
          <a:xfrm>
            <a:off x="1363749" y="3064679"/>
            <a:ext cx="30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031576D-3AF7-4806-946C-315D73BB669A}"/>
              </a:ext>
            </a:extLst>
          </p:cNvPr>
          <p:cNvSpPr txBox="1"/>
          <p:nvPr/>
        </p:nvSpPr>
        <p:spPr>
          <a:xfrm>
            <a:off x="4756601" y="3094691"/>
            <a:ext cx="30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Bélgica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E99C918-91B0-403F-A26B-296C84E9A01A}"/>
              </a:ext>
            </a:extLst>
          </p:cNvPr>
          <p:cNvSpPr txBox="1"/>
          <p:nvPr/>
        </p:nvSpPr>
        <p:spPr>
          <a:xfrm>
            <a:off x="8242811" y="3086816"/>
            <a:ext cx="30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AB64AC1-F55C-4B58-B516-AC1207527974}"/>
              </a:ext>
            </a:extLst>
          </p:cNvPr>
          <p:cNvSpPr txBox="1"/>
          <p:nvPr/>
        </p:nvSpPr>
        <p:spPr>
          <a:xfrm>
            <a:off x="1388675" y="5043489"/>
            <a:ext cx="30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Grécia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781364F-6C49-424B-BA25-6C39559D633E}"/>
              </a:ext>
            </a:extLst>
          </p:cNvPr>
          <p:cNvSpPr txBox="1"/>
          <p:nvPr/>
        </p:nvSpPr>
        <p:spPr>
          <a:xfrm>
            <a:off x="4870169" y="5011717"/>
            <a:ext cx="30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Chipre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1FF9D06-171F-4FB2-9F34-E989E423808E}"/>
              </a:ext>
            </a:extLst>
          </p:cNvPr>
          <p:cNvSpPr txBox="1"/>
          <p:nvPr/>
        </p:nvSpPr>
        <p:spPr>
          <a:xfrm>
            <a:off x="8545850" y="5010222"/>
            <a:ext cx="30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Grécia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C7AE83CA-52CF-4F2A-959A-006CDB8CE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75" y="6009493"/>
            <a:ext cx="805095" cy="8050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B2655E-EA20-4C6B-B464-D867348661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20" y="610033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28D5FC6-0E7F-4589-9A39-3249ED453CAC}"/>
              </a:ext>
            </a:extLst>
          </p:cNvPr>
          <p:cNvSpPr/>
          <p:nvPr/>
        </p:nvSpPr>
        <p:spPr>
          <a:xfrm>
            <a:off x="382712" y="1505031"/>
            <a:ext cx="6177114" cy="4480685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2400">
                <a:solidFill>
                  <a:srgbClr val="002060"/>
                </a:solidFill>
              </a:rPr>
              <a:t>Os principais objetivos do projeto POEME são: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>
                <a:solidFill>
                  <a:srgbClr val="002060"/>
                </a:solidFill>
              </a:rPr>
              <a:t>Modernizar o Ensino de línguas estrangeiras em termos de conteúdo (património cultural europeu) e forma (através de ferramentas digitais), e a criação de exposições híbridas por alunos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>
                <a:solidFill>
                  <a:srgbClr val="002060"/>
                </a:solidFill>
              </a:rPr>
              <a:t>Capacitar educadores e alunos em termos de competências digitais e pessoais</a:t>
            </a:r>
            <a:endParaRPr lang="pt-PT" sz="2800">
              <a:solidFill>
                <a:srgbClr val="002060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4CA7F53-38B2-4B31-8946-791E83016761}"/>
              </a:ext>
            </a:extLst>
          </p:cNvPr>
          <p:cNvSpPr/>
          <p:nvPr/>
        </p:nvSpPr>
        <p:spPr>
          <a:xfrm>
            <a:off x="1908313" y="351583"/>
            <a:ext cx="8825761" cy="949270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Projeto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DF3B647-C2A3-4DC2-9907-64F2A8AC1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6" y="5985716"/>
            <a:ext cx="792370" cy="79237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33E6A64-F623-44BD-8DED-86756530FCCC}"/>
              </a:ext>
            </a:extLst>
          </p:cNvPr>
          <p:cNvSpPr/>
          <p:nvPr/>
        </p:nvSpPr>
        <p:spPr>
          <a:xfrm>
            <a:off x="7341685" y="1505031"/>
            <a:ext cx="4467603" cy="2535687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>
                <a:solidFill>
                  <a:srgbClr val="002060"/>
                </a:solidFill>
              </a:rPr>
              <a:t>Isto irá criar riqueza cultural, ao contribuir para a inclusão de alunos e alunas migrantes nas suas culturas de acolhimento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8018B24-6DE6-47A8-BA32-4A656810EB27}"/>
              </a:ext>
            </a:extLst>
          </p:cNvPr>
          <p:cNvSpPr/>
          <p:nvPr/>
        </p:nvSpPr>
        <p:spPr>
          <a:xfrm>
            <a:off x="7341685" y="4134678"/>
            <a:ext cx="4467603" cy="1776045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O </a:t>
            </a:r>
            <a:r>
              <a:rPr lang="pt-PT" dirty="0">
                <a:solidFill>
                  <a:srgbClr val="002060"/>
                </a:solidFill>
              </a:rPr>
              <a:t>projeto</a:t>
            </a:r>
            <a:r>
              <a:rPr lang="en-GB" dirty="0">
                <a:solidFill>
                  <a:srgbClr val="002060"/>
                </a:solidFill>
              </a:rPr>
              <a:t> visa </a:t>
            </a:r>
            <a:r>
              <a:rPr lang="pt-PT" dirty="0">
                <a:solidFill>
                  <a:srgbClr val="002060"/>
                </a:solidFill>
              </a:rPr>
              <a:t>oferecer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apoio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linguístico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pt-PT" dirty="0">
                <a:solidFill>
                  <a:srgbClr val="002060"/>
                </a:solidFill>
              </a:rPr>
              <a:t>alunos</a:t>
            </a:r>
            <a:r>
              <a:rPr lang="en-GB" dirty="0">
                <a:solidFill>
                  <a:srgbClr val="002060"/>
                </a:solidFill>
              </a:rPr>
              <a:t> e </a:t>
            </a:r>
            <a:r>
              <a:rPr lang="pt-PT" dirty="0">
                <a:solidFill>
                  <a:srgbClr val="002060"/>
                </a:solidFill>
              </a:rPr>
              <a:t>alunas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nas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quatro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pt-PT" dirty="0">
                <a:solidFill>
                  <a:srgbClr val="002060"/>
                </a:solidFill>
              </a:rPr>
              <a:t>línguas</a:t>
            </a:r>
            <a:r>
              <a:rPr lang="en-GB" dirty="0">
                <a:solidFill>
                  <a:srgbClr val="002060"/>
                </a:solidFill>
              </a:rPr>
              <a:t> do </a:t>
            </a:r>
            <a:r>
              <a:rPr lang="pt-PT" dirty="0">
                <a:solidFill>
                  <a:srgbClr val="002060"/>
                </a:solidFill>
              </a:rPr>
              <a:t>consórcio</a:t>
            </a:r>
            <a:r>
              <a:rPr lang="en-GB" dirty="0">
                <a:solidFill>
                  <a:srgbClr val="002060"/>
                </a:solidFill>
              </a:rPr>
              <a:t> (EN, FR, PT, EL).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08E470-098B-4A4C-9505-94C75E65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20" y="610033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8C05550-D18B-43F2-8E95-4E4EF46CE85B}"/>
              </a:ext>
            </a:extLst>
          </p:cNvPr>
          <p:cNvSpPr/>
          <p:nvPr/>
        </p:nvSpPr>
        <p:spPr>
          <a:xfrm>
            <a:off x="697423" y="1270861"/>
            <a:ext cx="10619477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4A2065-40B9-481E-AFCC-E38AA9B3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4" y="1270861"/>
            <a:ext cx="6993930" cy="546514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/>
              <a:t>Produto</a:t>
            </a:r>
            <a:r>
              <a:rPr lang="en-GB" dirty="0"/>
              <a:t> </a:t>
            </a:r>
            <a:r>
              <a:rPr lang="en-GB" dirty="0" err="1"/>
              <a:t>Intelectual</a:t>
            </a:r>
            <a:r>
              <a:rPr lang="en-GB" dirty="0"/>
              <a:t> 1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do Projeto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DBD7226-FDF9-4EC7-BE60-8D811122D429}"/>
              </a:ext>
            </a:extLst>
          </p:cNvPr>
          <p:cNvSpPr txBox="1"/>
          <p:nvPr/>
        </p:nvSpPr>
        <p:spPr>
          <a:xfrm>
            <a:off x="697422" y="1817375"/>
            <a:ext cx="699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 </a:t>
            </a:r>
            <a:r>
              <a:rPr lang="en-GB" b="1" dirty="0" err="1"/>
              <a:t>Relatório</a:t>
            </a:r>
            <a:r>
              <a:rPr lang="en-GB" b="1" dirty="0"/>
              <a:t> </a:t>
            </a:r>
            <a:r>
              <a:rPr lang="en-GB" b="1" dirty="0" err="1"/>
              <a:t>Eletrónico</a:t>
            </a:r>
            <a:r>
              <a:rPr lang="en-GB" b="1" dirty="0"/>
              <a:t> POEME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9E0B59-2A44-4597-904A-6C869900BED1}"/>
              </a:ext>
            </a:extLst>
          </p:cNvPr>
          <p:cNvSpPr txBox="1"/>
          <p:nvPr/>
        </p:nvSpPr>
        <p:spPr>
          <a:xfrm>
            <a:off x="875099" y="2171726"/>
            <a:ext cx="620156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Define um </a:t>
            </a:r>
            <a:r>
              <a:rPr lang="pt-PT" dirty="0"/>
              <a:t>enquadramento</a:t>
            </a:r>
            <a:r>
              <a:rPr lang="en-GB" dirty="0"/>
              <a:t> </a:t>
            </a:r>
            <a:r>
              <a:rPr lang="pt-PT" dirty="0"/>
              <a:t>teórico</a:t>
            </a:r>
            <a:r>
              <a:rPr lang="en-GB" dirty="0"/>
              <a:t> para </a:t>
            </a:r>
            <a:r>
              <a:rPr lang="pt-PT" dirty="0"/>
              <a:t>todos</a:t>
            </a:r>
            <a:r>
              <a:rPr lang="en-GB" dirty="0"/>
              <a:t> </a:t>
            </a:r>
            <a:r>
              <a:rPr lang="pt-PT" dirty="0"/>
              <a:t>os</a:t>
            </a:r>
            <a:r>
              <a:rPr lang="en-GB" dirty="0"/>
              <a:t> </a:t>
            </a:r>
            <a:r>
              <a:rPr lang="pt-PT" dirty="0"/>
              <a:t>resultados</a:t>
            </a:r>
            <a:r>
              <a:rPr lang="en-GB" dirty="0"/>
              <a:t> do </a:t>
            </a:r>
            <a:r>
              <a:rPr lang="pt-PT" dirty="0"/>
              <a:t>projeto</a:t>
            </a:r>
            <a:r>
              <a:rPr lang="en-GB" dirty="0"/>
              <a:t>, </a:t>
            </a:r>
            <a:r>
              <a:rPr lang="pt-PT" dirty="0"/>
              <a:t>realçando</a:t>
            </a:r>
            <a:r>
              <a:rPr lang="en-GB" dirty="0"/>
              <a:t>:</a:t>
            </a:r>
            <a:endParaRPr lang="en-GB" sz="1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O valor dos métodos de educação não formal</a:t>
            </a:r>
            <a:r>
              <a:rPr lang="en-US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</a:t>
            </a:r>
            <a:r>
              <a:rPr lang="pt-PT" dirty="0"/>
              <a:t>possibilidades</a:t>
            </a:r>
            <a:r>
              <a:rPr lang="en-US" dirty="0"/>
              <a:t> </a:t>
            </a:r>
            <a:r>
              <a:rPr lang="pt-PT" dirty="0"/>
              <a:t>oferecidas</a:t>
            </a:r>
            <a:r>
              <a:rPr lang="en-US" dirty="0"/>
              <a:t> </a:t>
            </a:r>
            <a:r>
              <a:rPr lang="pt-PT" dirty="0"/>
              <a:t>pelo</a:t>
            </a:r>
            <a:r>
              <a:rPr lang="en-US" dirty="0"/>
              <a:t> </a:t>
            </a:r>
            <a:r>
              <a:rPr lang="pt-PT" dirty="0"/>
              <a:t>uso</a:t>
            </a:r>
            <a:r>
              <a:rPr lang="en-US" dirty="0"/>
              <a:t> de </a:t>
            </a:r>
            <a:r>
              <a:rPr lang="pt-PT" dirty="0"/>
              <a:t>fichas</a:t>
            </a:r>
            <a:r>
              <a:rPr lang="en-US" dirty="0"/>
              <a:t> de </a:t>
            </a:r>
            <a:r>
              <a:rPr lang="pt-PT" dirty="0"/>
              <a:t>trabalho</a:t>
            </a:r>
            <a:r>
              <a:rPr lang="en-US" dirty="0"/>
              <a:t> e </a:t>
            </a:r>
            <a:r>
              <a:rPr lang="pt-PT" dirty="0"/>
              <a:t>livros</a:t>
            </a:r>
            <a:r>
              <a:rPr lang="en-US" dirty="0"/>
              <a:t> </a:t>
            </a:r>
            <a:r>
              <a:rPr lang="pt-PT" dirty="0"/>
              <a:t>eletrónicos</a:t>
            </a:r>
            <a:r>
              <a:rPr lang="en-US" dirty="0"/>
              <a:t> para o Ensino de </a:t>
            </a:r>
            <a:r>
              <a:rPr lang="pt-PT" dirty="0"/>
              <a:t>línguas</a:t>
            </a:r>
            <a:r>
              <a:rPr lang="en-US" dirty="0"/>
              <a:t> </a:t>
            </a:r>
            <a:r>
              <a:rPr lang="pt-PT" dirty="0"/>
              <a:t>estrangeiras</a:t>
            </a:r>
            <a:r>
              <a:rPr lang="en-US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</a:t>
            </a:r>
            <a:r>
              <a:rPr lang="pt-PT" dirty="0"/>
              <a:t>vantagens</a:t>
            </a:r>
            <a:r>
              <a:rPr lang="en-US" dirty="0"/>
              <a:t> de </a:t>
            </a:r>
            <a:r>
              <a:rPr lang="pt-PT" dirty="0"/>
              <a:t>integrar</a:t>
            </a:r>
            <a:r>
              <a:rPr lang="en-US" dirty="0"/>
              <a:t> </a:t>
            </a:r>
            <a:r>
              <a:rPr lang="pt-PT" dirty="0"/>
              <a:t>elementos</a:t>
            </a:r>
            <a:r>
              <a:rPr lang="en-US" dirty="0"/>
              <a:t> do </a:t>
            </a:r>
            <a:r>
              <a:rPr lang="pt-PT" dirty="0"/>
              <a:t>património</a:t>
            </a:r>
            <a:r>
              <a:rPr lang="en-US" dirty="0"/>
              <a:t> cultural </a:t>
            </a:r>
            <a:r>
              <a:rPr lang="pt-PT" dirty="0"/>
              <a:t>europeu</a:t>
            </a:r>
            <a:r>
              <a:rPr lang="en-US" dirty="0"/>
              <a:t> e </a:t>
            </a:r>
            <a:r>
              <a:rPr lang="pt-PT" dirty="0"/>
              <a:t>exposições</a:t>
            </a:r>
            <a:r>
              <a:rPr lang="en-US" dirty="0"/>
              <a:t> de </a:t>
            </a:r>
            <a:r>
              <a:rPr lang="pt-PT" dirty="0"/>
              <a:t>aprendizagem</a:t>
            </a:r>
            <a:r>
              <a:rPr lang="en-US" dirty="0"/>
              <a:t> </a:t>
            </a:r>
            <a:r>
              <a:rPr lang="pt-PT" dirty="0"/>
              <a:t>híbridas</a:t>
            </a:r>
            <a:r>
              <a:rPr lang="en-US" dirty="0"/>
              <a:t> </a:t>
            </a:r>
            <a:r>
              <a:rPr lang="pt-PT" dirty="0"/>
              <a:t>como</a:t>
            </a:r>
            <a:r>
              <a:rPr lang="en-US" dirty="0"/>
              <a:t> ferramentas </a:t>
            </a:r>
            <a:r>
              <a:rPr lang="pt-PT" dirty="0"/>
              <a:t>pedagógicas.</a:t>
            </a:r>
            <a:endParaRPr lang="en-GB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E9F6DDC-DC04-42EF-A2E1-0636945E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55" y="1587736"/>
            <a:ext cx="2954965" cy="4179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D22DF7-8788-4B54-9185-14932DE30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46" y="6169182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875099" y="1270861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A9A31DDC-C95E-4B7C-A2F3-5E042E8FE7EB}"/>
              </a:ext>
            </a:extLst>
          </p:cNvPr>
          <p:cNvSpPr txBox="1">
            <a:spLocks/>
          </p:cNvSpPr>
          <p:nvPr/>
        </p:nvSpPr>
        <p:spPr>
          <a:xfrm>
            <a:off x="875099" y="1270861"/>
            <a:ext cx="10797152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/>
              <a:t>Produto Intelectual 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FDF1C0-F32A-4EC7-AADD-8C75359D6EEB}"/>
              </a:ext>
            </a:extLst>
          </p:cNvPr>
          <p:cNvSpPr txBox="1"/>
          <p:nvPr/>
        </p:nvSpPr>
        <p:spPr>
          <a:xfrm>
            <a:off x="875099" y="1855501"/>
            <a:ext cx="107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/>
              <a:t>As fichas de trabalho eletrónicas POEME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AE95782-ACCE-49E1-A469-D58FE4FAF7F3}"/>
              </a:ext>
            </a:extLst>
          </p:cNvPr>
          <p:cNvSpPr txBox="1"/>
          <p:nvPr/>
        </p:nvSpPr>
        <p:spPr>
          <a:xfrm>
            <a:off x="1346111" y="2700158"/>
            <a:ext cx="557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Cada parceiro produziu 3 fichas de trabalho em inglês, 18 fichas no total, que foram traduzidas para as línguas da parceria. </a:t>
            </a:r>
          </a:p>
          <a:p>
            <a:endParaRPr lang="pt-PT"/>
          </a:p>
          <a:p>
            <a:r>
              <a:rPr lang="pt-PT"/>
              <a:t>Grupo-alvo: alunos/as dos 12 aos 18 anos de idade</a:t>
            </a:r>
          </a:p>
          <a:p>
            <a:endParaRPr lang="pt-PT"/>
          </a:p>
          <a:p>
            <a:r>
              <a:rPr lang="pt-PT"/>
              <a:t>Tópico: Elementos de património cultural tangível, não tangívelm natural e digital.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E1C3D5B-01F1-48F8-9A7E-74DA96F5A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607">
            <a:off x="7350865" y="2199481"/>
            <a:ext cx="2493744" cy="352660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5288E48-079F-40DE-9389-9E492F152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316">
            <a:off x="8759650" y="2204067"/>
            <a:ext cx="2411322" cy="34128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2692BF9-DE23-44DC-A2EE-9A9D5B311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19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8C05550-D18B-43F2-8E95-4E4EF46CE85B}"/>
              </a:ext>
            </a:extLst>
          </p:cNvPr>
          <p:cNvSpPr/>
          <p:nvPr/>
        </p:nvSpPr>
        <p:spPr>
          <a:xfrm>
            <a:off x="726272" y="1270861"/>
            <a:ext cx="6119703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4A2065-40B9-481E-AFCC-E38AA9B3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3" y="1270861"/>
            <a:ext cx="6119703" cy="546514"/>
          </a:xfrm>
        </p:spPr>
        <p:txBody>
          <a:bodyPr/>
          <a:lstStyle/>
          <a:p>
            <a:pPr marL="0" indent="0" algn="ctr">
              <a:buNone/>
            </a:pPr>
            <a:r>
              <a:rPr lang="pt-PT"/>
              <a:t>Produto Intelectual </a:t>
            </a:r>
            <a:r>
              <a:rPr lang="pt-PT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E1F6C2-3358-4129-B958-7A86B2379DD4}"/>
              </a:ext>
            </a:extLst>
          </p:cNvPr>
          <p:cNvSpPr/>
          <p:nvPr/>
        </p:nvSpPr>
        <p:spPr>
          <a:xfrm>
            <a:off x="7023651" y="1270861"/>
            <a:ext cx="4648599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do Projeto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A9A31DDC-C95E-4B7C-A2F3-5E042E8FE7EB}"/>
              </a:ext>
            </a:extLst>
          </p:cNvPr>
          <p:cNvSpPr txBox="1">
            <a:spLocks/>
          </p:cNvSpPr>
          <p:nvPr/>
        </p:nvSpPr>
        <p:spPr>
          <a:xfrm>
            <a:off x="7023651" y="1270861"/>
            <a:ext cx="4648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/>
              <a:t>Produto Intelectual 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902D36-F867-4305-BB27-12E388DA9776}"/>
              </a:ext>
            </a:extLst>
          </p:cNvPr>
          <p:cNvSpPr txBox="1"/>
          <p:nvPr/>
        </p:nvSpPr>
        <p:spPr>
          <a:xfrm>
            <a:off x="697423" y="1898956"/>
            <a:ext cx="61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</a:rPr>
              <a:t>Os</a:t>
            </a:r>
            <a:r>
              <a:rPr lang="en-GB" b="1" dirty="0">
                <a:solidFill>
                  <a:srgbClr val="002060"/>
                </a:solidFill>
              </a:rPr>
              <a:t> E-Books POEME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65C6D1-2E81-4650-A923-E897DBD24451}"/>
              </a:ext>
            </a:extLst>
          </p:cNvPr>
          <p:cNvSpPr txBox="1"/>
          <p:nvPr/>
        </p:nvSpPr>
        <p:spPr>
          <a:xfrm>
            <a:off x="6992958" y="1945122"/>
            <a:ext cx="46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/>
              <a:t>O Guia Eletrónico POEME para as exposições POEME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FBD7F2-29FB-46D1-89D0-1878D6A6F787}"/>
              </a:ext>
            </a:extLst>
          </p:cNvPr>
          <p:cNvSpPr txBox="1"/>
          <p:nvPr/>
        </p:nvSpPr>
        <p:spPr>
          <a:xfrm>
            <a:off x="873256" y="2331524"/>
            <a:ext cx="5819091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</a:rPr>
              <a:t>Foram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criados</a:t>
            </a:r>
            <a:r>
              <a:rPr lang="en-GB" dirty="0">
                <a:solidFill>
                  <a:srgbClr val="002060"/>
                </a:solidFill>
              </a:rPr>
              <a:t> 10 e-books, </a:t>
            </a:r>
            <a:r>
              <a:rPr lang="en-GB" dirty="0" err="1">
                <a:solidFill>
                  <a:srgbClr val="002060"/>
                </a:solidFill>
              </a:rPr>
              <a:t>baseados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tópicos</a:t>
            </a:r>
            <a:r>
              <a:rPr lang="en-GB" dirty="0">
                <a:solidFill>
                  <a:srgbClr val="002060"/>
                </a:solidFill>
              </a:rPr>
              <a:t> do </a:t>
            </a:r>
            <a:r>
              <a:rPr lang="en-GB" dirty="0" err="1">
                <a:solidFill>
                  <a:srgbClr val="002060"/>
                </a:solidFill>
              </a:rPr>
              <a:t>Património</a:t>
            </a:r>
            <a:r>
              <a:rPr lang="en-GB" dirty="0">
                <a:solidFill>
                  <a:srgbClr val="002060"/>
                </a:solidFill>
              </a:rPr>
              <a:t> Cultural </a:t>
            </a:r>
            <a:r>
              <a:rPr lang="en-GB" dirty="0" err="1">
                <a:solidFill>
                  <a:srgbClr val="002060"/>
                </a:solidFill>
              </a:rPr>
              <a:t>Europeu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</a:rPr>
              <a:t>Cada</a:t>
            </a:r>
            <a:r>
              <a:rPr lang="en-GB" dirty="0">
                <a:solidFill>
                  <a:srgbClr val="002060"/>
                </a:solidFill>
              </a:rPr>
              <a:t> e-book é </a:t>
            </a:r>
            <a:r>
              <a:rPr lang="en-GB" dirty="0" err="1">
                <a:solidFill>
                  <a:srgbClr val="002060"/>
                </a:solidFill>
              </a:rPr>
              <a:t>apresentado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em</a:t>
            </a:r>
            <a:r>
              <a:rPr lang="en-GB" dirty="0">
                <a:solidFill>
                  <a:srgbClr val="002060"/>
                </a:solidFill>
              </a:rPr>
              <a:t> 3 </a:t>
            </a:r>
            <a:r>
              <a:rPr lang="en-GB" dirty="0" err="1">
                <a:solidFill>
                  <a:srgbClr val="002060"/>
                </a:solidFill>
              </a:rPr>
              <a:t>níveis</a:t>
            </a:r>
            <a:r>
              <a:rPr lang="en-GB" dirty="0">
                <a:solidFill>
                  <a:srgbClr val="002060"/>
                </a:solidFill>
              </a:rPr>
              <a:t> de </a:t>
            </a:r>
            <a:r>
              <a:rPr lang="en-GB" dirty="0" err="1">
                <a:solidFill>
                  <a:srgbClr val="002060"/>
                </a:solidFill>
              </a:rPr>
              <a:t>dificuldade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diferentes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</a:rPr>
              <a:t>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livros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são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visualmente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apelativos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contêm</a:t>
            </a:r>
            <a:r>
              <a:rPr lang="en-GB" dirty="0">
                <a:solidFill>
                  <a:srgbClr val="002060"/>
                </a:solidFill>
              </a:rPr>
              <a:t> voice-overs das </a:t>
            </a:r>
            <a:r>
              <a:rPr lang="en-GB" dirty="0" err="1">
                <a:solidFill>
                  <a:srgbClr val="002060"/>
                </a:solidFill>
              </a:rPr>
              <a:t>histórias</a:t>
            </a:r>
            <a:r>
              <a:rPr lang="en-GB" dirty="0">
                <a:solidFill>
                  <a:srgbClr val="002060"/>
                </a:solidFill>
              </a:rPr>
              <a:t> e </a:t>
            </a:r>
            <a:r>
              <a:rPr lang="en-GB" dirty="0" err="1">
                <a:solidFill>
                  <a:srgbClr val="002060"/>
                </a:solidFill>
              </a:rPr>
              <a:t>definições</a:t>
            </a:r>
            <a:r>
              <a:rPr lang="en-GB" dirty="0">
                <a:solidFill>
                  <a:srgbClr val="002060"/>
                </a:solidFill>
              </a:rPr>
              <a:t> das </a:t>
            </a:r>
            <a:r>
              <a:rPr lang="en-GB" dirty="0" err="1">
                <a:solidFill>
                  <a:srgbClr val="002060"/>
                </a:solidFill>
              </a:rPr>
              <a:t>palavras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difíceis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Este webinar </a:t>
            </a:r>
            <a:r>
              <a:rPr lang="en-GB" dirty="0" err="1">
                <a:solidFill>
                  <a:srgbClr val="002060"/>
                </a:solidFill>
              </a:rPr>
              <a:t>insere</a:t>
            </a:r>
            <a:r>
              <a:rPr lang="en-GB" dirty="0">
                <a:solidFill>
                  <a:srgbClr val="002060"/>
                </a:solidFill>
              </a:rPr>
              <a:t>-se no </a:t>
            </a:r>
            <a:r>
              <a:rPr lang="en-GB" dirty="0" err="1">
                <a:solidFill>
                  <a:srgbClr val="002060"/>
                </a:solidFill>
              </a:rPr>
              <a:t>âmbito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deste</a:t>
            </a:r>
            <a:r>
              <a:rPr lang="en-GB" dirty="0">
                <a:solidFill>
                  <a:srgbClr val="002060"/>
                </a:solidFill>
              </a:rPr>
              <a:t> PI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9A0098-D5BC-41AD-BDF0-D601318F6B76}"/>
              </a:ext>
            </a:extLst>
          </p:cNvPr>
          <p:cNvSpPr txBox="1"/>
          <p:nvPr/>
        </p:nvSpPr>
        <p:spPr>
          <a:xfrm>
            <a:off x="7182678" y="2600873"/>
            <a:ext cx="4458879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rgbClr val="002060"/>
                </a:solidFill>
                <a:sym typeface="Raleway"/>
              </a:rPr>
              <a:t>Será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uma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 ferramenta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pedagógica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interativa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 que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terá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 por base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os resultados anteriores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 e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irá convidar alunos/as, 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sob a 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orientação de professores, a trabalharem colaborativamente na criação de exposições híbridas (digitais e físicas</a:t>
            </a:r>
            <a:r>
              <a:rPr lang="en-GB" dirty="0">
                <a:solidFill>
                  <a:srgbClr val="002060"/>
                </a:solidFill>
                <a:sym typeface="Raleway"/>
              </a:rPr>
              <a:t>)</a:t>
            </a:r>
            <a:r>
              <a:rPr lang="pt-PT" dirty="0">
                <a:solidFill>
                  <a:srgbClr val="002060"/>
                </a:solidFill>
                <a:sym typeface="Raleway"/>
              </a:rPr>
              <a:t> sobre património cultural, dando-lhes as ferramentas necessárias para o fazer. </a:t>
            </a:r>
            <a:endParaRPr lang="en-GB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498B2B3-9B3A-4BFF-8CF1-9FEC4FD87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8C05550-D18B-43F2-8E95-4E4EF46CE85B}"/>
              </a:ext>
            </a:extLst>
          </p:cNvPr>
          <p:cNvSpPr/>
          <p:nvPr/>
        </p:nvSpPr>
        <p:spPr>
          <a:xfrm>
            <a:off x="697424" y="1270861"/>
            <a:ext cx="10797152" cy="4959458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4A2065-40B9-481E-AFCC-E38AA9B3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4" y="1270861"/>
            <a:ext cx="10797152" cy="546514"/>
          </a:xfrm>
        </p:spPr>
        <p:txBody>
          <a:bodyPr/>
          <a:lstStyle/>
          <a:p>
            <a:pPr marL="0" indent="0" algn="ctr">
              <a:buNone/>
            </a:pPr>
            <a:r>
              <a:rPr lang="pt-PT">
                <a:solidFill>
                  <a:srgbClr val="002060"/>
                </a:solidFill>
              </a:rPr>
              <a:t>Produto Intelectual 5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816ABD5-D3A1-473D-84DB-FC7026794CB2}"/>
              </a:ext>
            </a:extLst>
          </p:cNvPr>
          <p:cNvSpPr/>
          <p:nvPr/>
        </p:nvSpPr>
        <p:spPr>
          <a:xfrm>
            <a:off x="2199859" y="174813"/>
            <a:ext cx="8865705" cy="905736"/>
          </a:xfrm>
          <a:prstGeom prst="roundRect">
            <a:avLst/>
          </a:prstGeom>
          <a:solidFill>
            <a:srgbClr val="DD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do Projeto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18D059-5E81-447F-88B3-B30C5D31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" y="6058431"/>
            <a:ext cx="792370" cy="7923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3F3ECC-8ECA-4C9B-9851-DA32A71A9FC6}"/>
              </a:ext>
            </a:extLst>
          </p:cNvPr>
          <p:cNvSpPr txBox="1"/>
          <p:nvPr/>
        </p:nvSpPr>
        <p:spPr>
          <a:xfrm>
            <a:off x="697424" y="1663567"/>
            <a:ext cx="107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rgbClr val="002060"/>
                </a:solidFill>
              </a:rPr>
              <a:t>As Exposições de Aprendizagem Híbridas POEME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3495D9-2CE9-4947-87E5-F81D449E838F}"/>
              </a:ext>
            </a:extLst>
          </p:cNvPr>
          <p:cNvSpPr txBox="1"/>
          <p:nvPr/>
        </p:nvSpPr>
        <p:spPr>
          <a:xfrm>
            <a:off x="1004370" y="2223211"/>
            <a:ext cx="73865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</a:t>
            </a:r>
            <a:r>
              <a:rPr lang="pt-PT" sz="1600" dirty="0"/>
              <a:t>exposições</a:t>
            </a:r>
            <a:r>
              <a:rPr lang="en-US" sz="1600" dirty="0"/>
              <a:t> </a:t>
            </a:r>
            <a:r>
              <a:rPr lang="pt-PT" sz="1600" dirty="0"/>
              <a:t>híbridas</a:t>
            </a:r>
            <a:r>
              <a:rPr lang="en-US" sz="1600" dirty="0"/>
              <a:t> (</a:t>
            </a:r>
            <a:r>
              <a:rPr lang="pt-PT" sz="1600" dirty="0"/>
              <a:t>digitais</a:t>
            </a:r>
            <a:r>
              <a:rPr lang="en-US" sz="1600" dirty="0"/>
              <a:t> </a:t>
            </a:r>
            <a:r>
              <a:rPr lang="pt-PT" sz="1600" dirty="0"/>
              <a:t>ou</a:t>
            </a:r>
            <a:r>
              <a:rPr lang="en-US" sz="1600" dirty="0"/>
              <a:t> </a:t>
            </a:r>
            <a:r>
              <a:rPr lang="pt-PT" sz="1600" dirty="0"/>
              <a:t>físicas</a:t>
            </a:r>
            <a:r>
              <a:rPr lang="en-US" sz="1600" dirty="0"/>
              <a:t>) POEME </a:t>
            </a:r>
            <a:r>
              <a:rPr lang="pt-PT" sz="1600" dirty="0"/>
              <a:t>sobre</a:t>
            </a:r>
            <a:r>
              <a:rPr lang="en-US" sz="1600" dirty="0"/>
              <a:t> </a:t>
            </a:r>
            <a:r>
              <a:rPr lang="pt-PT" sz="1600" dirty="0"/>
              <a:t>património</a:t>
            </a:r>
            <a:r>
              <a:rPr lang="en-US" sz="1600" dirty="0"/>
              <a:t> cultural </a:t>
            </a:r>
            <a:r>
              <a:rPr lang="pt-PT" sz="1600" dirty="0"/>
              <a:t>irão</a:t>
            </a:r>
            <a:r>
              <a:rPr lang="en-US" sz="1600" dirty="0"/>
              <a:t> </a:t>
            </a:r>
            <a:r>
              <a:rPr lang="pt-PT" sz="1600" dirty="0"/>
              <a:t>colocar</a:t>
            </a:r>
            <a:r>
              <a:rPr lang="en-US" sz="1600" dirty="0"/>
              <a:t> </a:t>
            </a:r>
            <a:r>
              <a:rPr lang="pt-PT" sz="1600" dirty="0"/>
              <a:t>em</a:t>
            </a:r>
            <a:r>
              <a:rPr lang="en-US" sz="1600" dirty="0"/>
              <a:t> </a:t>
            </a:r>
            <a:r>
              <a:rPr lang="pt-PT" sz="1600" dirty="0"/>
              <a:t>prática</a:t>
            </a:r>
            <a:r>
              <a:rPr lang="en-US" sz="1600" dirty="0"/>
              <a:t> as </a:t>
            </a:r>
            <a:r>
              <a:rPr lang="pt-PT" sz="1600" dirty="0"/>
              <a:t>competências</a:t>
            </a:r>
            <a:r>
              <a:rPr lang="en-US" sz="1600" dirty="0"/>
              <a:t> </a:t>
            </a:r>
            <a:r>
              <a:rPr lang="pt-PT" sz="1600" dirty="0"/>
              <a:t>adquiridas</a:t>
            </a:r>
            <a:r>
              <a:rPr lang="en-US" sz="1600" dirty="0"/>
              <a:t> </a:t>
            </a:r>
            <a:r>
              <a:rPr lang="pt-PT" sz="1600" dirty="0"/>
              <a:t>nos</a:t>
            </a:r>
            <a:r>
              <a:rPr lang="en-US" sz="1600" dirty="0"/>
              <a:t> </a:t>
            </a:r>
            <a:r>
              <a:rPr lang="pt-PT" sz="1600" dirty="0"/>
              <a:t>resultados</a:t>
            </a:r>
            <a:r>
              <a:rPr lang="en-US" sz="1600" dirty="0"/>
              <a:t> </a:t>
            </a:r>
            <a:r>
              <a:rPr lang="pt-PT" sz="1600" dirty="0"/>
              <a:t>anteriores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pt-PT" sz="1600" dirty="0"/>
              <a:t>Os</a:t>
            </a:r>
            <a:r>
              <a:rPr lang="en-US" sz="1600" dirty="0"/>
              <a:t> </a:t>
            </a:r>
            <a:r>
              <a:rPr lang="pt-PT" sz="1600" dirty="0"/>
              <a:t>alunos</a:t>
            </a:r>
            <a:r>
              <a:rPr lang="en-US" sz="1600" dirty="0"/>
              <a:t>/as </a:t>
            </a:r>
            <a:r>
              <a:rPr lang="pt-PT" sz="1600" dirty="0"/>
              <a:t>irão</a:t>
            </a:r>
            <a:r>
              <a:rPr lang="en-US" sz="1600" dirty="0"/>
              <a:t> </a:t>
            </a:r>
            <a:r>
              <a:rPr lang="pt-PT" sz="1600" dirty="0"/>
              <a:t>agir</a:t>
            </a:r>
            <a:r>
              <a:rPr lang="en-US" sz="1600" dirty="0"/>
              <a:t> </a:t>
            </a:r>
            <a:r>
              <a:rPr lang="pt-PT" sz="1600" dirty="0"/>
              <a:t>como</a:t>
            </a:r>
            <a:r>
              <a:rPr lang="en-US" sz="1600" dirty="0"/>
              <a:t> </a:t>
            </a:r>
            <a:r>
              <a:rPr lang="pt-PT" sz="1600" dirty="0"/>
              <a:t>curadores</a:t>
            </a:r>
            <a:r>
              <a:rPr lang="en-US" sz="1600" dirty="0"/>
              <a:t> </a:t>
            </a:r>
            <a:r>
              <a:rPr lang="pt-PT" sz="1600" dirty="0"/>
              <a:t>ao</a:t>
            </a:r>
            <a:r>
              <a:rPr lang="en-US" sz="1600" dirty="0"/>
              <a:t> </a:t>
            </a:r>
            <a:r>
              <a:rPr lang="pt-PT" sz="1600" dirty="0"/>
              <a:t>planear</a:t>
            </a:r>
            <a:r>
              <a:rPr lang="en-US" sz="1600" dirty="0"/>
              <a:t> e </a:t>
            </a:r>
            <a:r>
              <a:rPr lang="pt-PT" sz="1600" dirty="0"/>
              <a:t>criar</a:t>
            </a:r>
            <a:r>
              <a:rPr lang="en-US" sz="1600" dirty="0"/>
              <a:t> as </a:t>
            </a:r>
            <a:r>
              <a:rPr lang="pt-PT" sz="1600" dirty="0"/>
              <a:t>exposições</a:t>
            </a:r>
            <a:r>
              <a:rPr lang="en-US" sz="1600" dirty="0"/>
              <a:t>.</a:t>
            </a:r>
          </a:p>
          <a:p>
            <a:endParaRPr lang="en-GB" sz="1600" dirty="0"/>
          </a:p>
          <a:p>
            <a:r>
              <a:rPr lang="pt-PT" sz="1600" dirty="0"/>
              <a:t>Cada</a:t>
            </a:r>
            <a:r>
              <a:rPr lang="en-US" sz="1600" dirty="0"/>
              <a:t> </a:t>
            </a:r>
            <a:r>
              <a:rPr lang="pt-PT" sz="1600" dirty="0"/>
              <a:t>parceiro</a:t>
            </a:r>
            <a:r>
              <a:rPr lang="en-US" sz="1600" dirty="0"/>
              <a:t> </a:t>
            </a:r>
            <a:r>
              <a:rPr lang="pt-PT" sz="1600" dirty="0"/>
              <a:t>será</a:t>
            </a:r>
            <a:r>
              <a:rPr lang="en-US" sz="1600" dirty="0"/>
              <a:t> </a:t>
            </a:r>
            <a:r>
              <a:rPr lang="pt-PT" sz="1600" dirty="0"/>
              <a:t>responsável</a:t>
            </a:r>
            <a:r>
              <a:rPr lang="en-US" sz="1600" dirty="0"/>
              <a:t> por </a:t>
            </a:r>
            <a:r>
              <a:rPr lang="pt-PT" sz="1600" dirty="0"/>
              <a:t>criar</a:t>
            </a:r>
            <a:r>
              <a:rPr lang="en-US" sz="1600" dirty="0"/>
              <a:t> </a:t>
            </a:r>
            <a:r>
              <a:rPr lang="pt-PT" sz="1600" dirty="0"/>
              <a:t>uma</a:t>
            </a:r>
            <a:r>
              <a:rPr lang="en-US" sz="1600" dirty="0"/>
              <a:t> </a:t>
            </a:r>
            <a:r>
              <a:rPr lang="pt-PT" sz="1600" dirty="0"/>
              <a:t>exposição</a:t>
            </a:r>
            <a:r>
              <a:rPr lang="en-US" sz="1600" dirty="0"/>
              <a:t> digital </a:t>
            </a:r>
            <a:r>
              <a:rPr lang="pt-PT" sz="1600" dirty="0"/>
              <a:t>ou</a:t>
            </a:r>
            <a:r>
              <a:rPr lang="en-US" sz="1600" dirty="0"/>
              <a:t> </a:t>
            </a:r>
            <a:r>
              <a:rPr lang="pt-PT" sz="1600" dirty="0"/>
              <a:t>física</a:t>
            </a:r>
            <a:r>
              <a:rPr lang="en-US" sz="1600" dirty="0"/>
              <a:t>, </a:t>
            </a:r>
            <a:r>
              <a:rPr lang="pt-PT" sz="1600" dirty="0"/>
              <a:t>ao</a:t>
            </a:r>
            <a:r>
              <a:rPr lang="en-US" sz="1600" dirty="0"/>
              <a:t> </a:t>
            </a:r>
            <a:r>
              <a:rPr lang="pt-PT" sz="1600" dirty="0"/>
              <a:t>seguir</a:t>
            </a:r>
            <a:r>
              <a:rPr lang="en-US" sz="1600" dirty="0"/>
              <a:t> as </a:t>
            </a:r>
            <a:r>
              <a:rPr lang="pt-PT" sz="1600" dirty="0"/>
              <a:t>indicações</a:t>
            </a:r>
            <a:r>
              <a:rPr lang="en-US" sz="1600" dirty="0"/>
              <a:t> </a:t>
            </a:r>
            <a:r>
              <a:rPr lang="pt-PT" sz="1600" dirty="0"/>
              <a:t>apresentadas</a:t>
            </a:r>
            <a:r>
              <a:rPr lang="en-US" sz="1600" dirty="0"/>
              <a:t> no PI4 – </a:t>
            </a:r>
            <a:r>
              <a:rPr lang="pt-PT" sz="1600" dirty="0"/>
              <a:t>Guia</a:t>
            </a:r>
            <a:r>
              <a:rPr lang="en-US" sz="1600" dirty="0"/>
              <a:t> </a:t>
            </a:r>
            <a:r>
              <a:rPr lang="pt-PT" sz="1600" dirty="0"/>
              <a:t>Eletrónico</a:t>
            </a:r>
            <a:r>
              <a:rPr lang="en-US" sz="1600" dirty="0"/>
              <a:t> </a:t>
            </a:r>
            <a:r>
              <a:rPr lang="pt-PT" sz="1600" dirty="0"/>
              <a:t>Interativo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pt-PT" sz="1600" dirty="0"/>
              <a:t>As exposições híbridas, serão primeiro criadas em inglês e depois traduzidas para francês, grego e português.</a:t>
            </a:r>
          </a:p>
          <a:p>
            <a:endParaRPr lang="pt-PT" sz="1600" dirty="0"/>
          </a:p>
          <a:p>
            <a:r>
              <a:rPr lang="pt-PT" sz="1600" dirty="0"/>
              <a:t>As exposições irão funcionar como amostras a ser visualizadas e exploradas (no caso das exposições digitais) ou descarregadas e impressas (no caso das físicas) através da “</a:t>
            </a:r>
            <a:r>
              <a:rPr lang="pt-PT" sz="1600" b="1" dirty="0">
                <a:solidFill>
                  <a:srgbClr val="002060"/>
                </a:solidFill>
              </a:rPr>
              <a:t>Galeria Digital POEME</a:t>
            </a:r>
            <a:r>
              <a:rPr lang="pt-PT" sz="1600" dirty="0"/>
              <a:t>”.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D33C580-6F72-4A77-92F0-296D82670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11" y="2125905"/>
            <a:ext cx="3638791" cy="363879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9D34DE-021D-47E9-98CD-6283CE9120E3}"/>
              </a:ext>
            </a:extLst>
          </p:cNvPr>
          <p:cNvSpPr txBox="1"/>
          <p:nvPr/>
        </p:nvSpPr>
        <p:spPr>
          <a:xfrm>
            <a:off x="7875371" y="6559977"/>
            <a:ext cx="245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Fonte da </a:t>
            </a:r>
            <a:r>
              <a:rPr lang="pt-PT" sz="1200" dirty="0"/>
              <a:t>imagem</a:t>
            </a:r>
            <a:r>
              <a:rPr lang="en-GB" sz="1200" dirty="0"/>
              <a:t> : freepik.com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BDCEF3A-B3B1-474D-8E14-F60A42599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7" y="6138013"/>
            <a:ext cx="3667656" cy="8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1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o 5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1646</Words>
  <Application>Microsoft Office PowerPoint</Application>
  <PresentationFormat>Ecrã Panorâmico</PresentationFormat>
  <Paragraphs>165</Paragraphs>
  <Slides>34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7" baseType="lpstr">
      <vt:lpstr>Arial</vt:lpstr>
      <vt:lpstr>Segoe UI Symbol</vt:lpstr>
      <vt:lpstr>Tema do Office</vt:lpstr>
      <vt:lpstr>Apresentação do PowerPoint</vt:lpstr>
      <vt:lpstr>Apresentação do PowerPoint</vt:lpstr>
      <vt:lpstr>Apresentação do Projeto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Criação de E-Books  Parte Pedagógica </vt:lpstr>
      <vt:lpstr>Apresentação do PowerPoint</vt:lpstr>
      <vt:lpstr>Apresentação do PowerPoint</vt:lpstr>
      <vt:lpstr>Apresentação do PowerPoint</vt:lpstr>
      <vt:lpstr>Criação de E-Books  Parte técnica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Questões?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Eliana Feliz</cp:lastModifiedBy>
  <cp:revision>77</cp:revision>
  <dcterms:created xsi:type="dcterms:W3CDTF">2022-08-22T10:39:11Z</dcterms:created>
  <dcterms:modified xsi:type="dcterms:W3CDTF">2022-10-26T18:25:49Z</dcterms:modified>
</cp:coreProperties>
</file>