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4.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notesSlides/notesSlide5.xml" ContentType="application/vnd.openxmlformats-officedocument.presentationml.notesSlide+xml"/>
  <Override PartName="/ppt/comments/modernComment_110_DD05C955.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51"/>
  </p:notesMasterIdLst>
  <p:sldIdLst>
    <p:sldId id="256" r:id="rId2"/>
    <p:sldId id="262" r:id="rId3"/>
    <p:sldId id="269" r:id="rId4"/>
    <p:sldId id="266" r:id="rId5"/>
    <p:sldId id="310" r:id="rId6"/>
    <p:sldId id="267" r:id="rId7"/>
    <p:sldId id="308" r:id="rId8"/>
    <p:sldId id="309" r:id="rId9"/>
    <p:sldId id="311" r:id="rId10"/>
    <p:sldId id="312" r:id="rId11"/>
    <p:sldId id="313" r:id="rId12"/>
    <p:sldId id="314" r:id="rId13"/>
    <p:sldId id="315" r:id="rId14"/>
    <p:sldId id="316" r:id="rId15"/>
    <p:sldId id="317" r:id="rId16"/>
    <p:sldId id="318" r:id="rId17"/>
    <p:sldId id="270" r:id="rId18"/>
    <p:sldId id="272" r:id="rId19"/>
    <p:sldId id="304" r:id="rId20"/>
    <p:sldId id="319" r:id="rId21"/>
    <p:sldId id="339" r:id="rId22"/>
    <p:sldId id="321" r:id="rId23"/>
    <p:sldId id="340" r:id="rId24"/>
    <p:sldId id="320" r:id="rId25"/>
    <p:sldId id="322" r:id="rId26"/>
    <p:sldId id="323" r:id="rId27"/>
    <p:sldId id="341" r:id="rId28"/>
    <p:sldId id="324" r:id="rId29"/>
    <p:sldId id="343" r:id="rId30"/>
    <p:sldId id="325" r:id="rId31"/>
    <p:sldId id="326" r:id="rId32"/>
    <p:sldId id="327" r:id="rId33"/>
    <p:sldId id="328" r:id="rId34"/>
    <p:sldId id="344" r:id="rId35"/>
    <p:sldId id="330" r:id="rId36"/>
    <p:sldId id="345" r:id="rId37"/>
    <p:sldId id="329" r:id="rId38"/>
    <p:sldId id="346" r:id="rId39"/>
    <p:sldId id="331" r:id="rId40"/>
    <p:sldId id="334" r:id="rId41"/>
    <p:sldId id="347" r:id="rId42"/>
    <p:sldId id="333" r:id="rId43"/>
    <p:sldId id="335" r:id="rId44"/>
    <p:sldId id="348" r:id="rId45"/>
    <p:sldId id="336" r:id="rId46"/>
    <p:sldId id="271" r:id="rId47"/>
    <p:sldId id="337" r:id="rId48"/>
    <p:sldId id="338" r:id="rId49"/>
    <p:sldId id="281" r:id="rId50"/>
  </p:sldIdLst>
  <p:sldSz cx="12192000" cy="6858000"/>
  <p:notesSz cx="6889750" cy="10021888"/>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57" userDrawn="1">
          <p15:clr>
            <a:srgbClr val="A4A3A4"/>
          </p15:clr>
        </p15:guide>
        <p15:guide id="2" pos="217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A3DE77-E936-E605-CA73-12291086B317}" name="Team Logopsycom" initials="TL" userId="Team Logopsycom"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B5D9A"/>
    <a:srgbClr val="DDF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662" autoAdjust="0"/>
  </p:normalViewPr>
  <p:slideViewPr>
    <p:cSldViewPr snapToGrid="0">
      <p:cViewPr>
        <p:scale>
          <a:sx n="80" d="100"/>
          <a:sy n="80" d="100"/>
        </p:scale>
        <p:origin x="360" y="-264"/>
      </p:cViewPr>
      <p:guideLst>
        <p:guide orient="horz" pos="2160"/>
        <p:guide pos="3840"/>
      </p:guideLst>
    </p:cSldViewPr>
  </p:slideViewPr>
  <p:notesTextViewPr>
    <p:cViewPr>
      <p:scale>
        <a:sx n="1" d="1"/>
        <a:sy n="1" d="1"/>
      </p:scale>
      <p:origin x="0" y="0"/>
    </p:cViewPr>
  </p:notesTextViewPr>
  <p:sorterViewPr>
    <p:cViewPr>
      <p:scale>
        <a:sx n="100" d="100"/>
        <a:sy n="100" d="100"/>
      </p:scale>
      <p:origin x="0" y="8400"/>
    </p:cViewPr>
  </p:sorterViewPr>
  <p:notesViewPr>
    <p:cSldViewPr snapToGrid="0">
      <p:cViewPr varScale="1">
        <p:scale>
          <a:sx n="56" d="100"/>
          <a:sy n="56" d="100"/>
        </p:scale>
        <p:origin x="-2886" y="-84"/>
      </p:cViewPr>
      <p:guideLst>
        <p:guide orient="horz" pos="3157"/>
        <p:guide pos="217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8/10/relationships/authors" Targe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s>
</file>

<file path=ppt/comments/modernComment_110_DD05C955.xml><?xml version="1.0" encoding="utf-8"?>
<p188:cmLst xmlns:a="http://schemas.openxmlformats.org/drawingml/2006/main" xmlns:r="http://schemas.openxmlformats.org/officeDocument/2006/relationships" xmlns:p188="http://schemas.microsoft.com/office/powerpoint/2018/8/main">
  <p188:cm id="{33CA03AC-C0EA-4A29-9302-10BF896C2089}" authorId="{D1A3DE77-E936-E605-CA73-12291086B317}" created="2023-01-11T13:22:51.012">
    <ac:txMkLst xmlns:ac="http://schemas.microsoft.com/office/drawing/2013/main/command">
      <pc:docMk xmlns:pc="http://schemas.microsoft.com/office/powerpoint/2013/main/command"/>
      <pc:sldMk xmlns:pc="http://schemas.microsoft.com/office/powerpoint/2013/main/command" cId="3708143957" sldId="272"/>
      <ac:spMk id="3" creationId="{EEE554CB-CF11-A9A1-0235-C63D8C462BB9}"/>
      <ac:txMk cp="414">
        <ac:context len="609" hash="144376994"/>
      </ac:txMk>
    </ac:txMkLst>
    <p188:pos x="9033663" y="2663985"/>
    <p188:txBody>
      <a:bodyPr/>
      <a:lstStyle/>
      <a:p>
        <a:r>
          <a:rPr lang="en-BE"/>
          <a:t>Maybe add a link to the platform so that people can just click on it to access it?</a:t>
        </a:r>
      </a:p>
    </p188:txBody>
  </p188:cm>
</p188:cmLst>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09:53:28.413"/>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3481 39,'-7'0,"-8"0,-9 0,-7 0,-4 0,-10 0,-4 0,-1 0,3 0,1 0,3 0,2 0,0 0,2 0,1 0,-1 0,0 0,1 0,-1 0,0 0,0 0,0 7,0 1,0 0,-1-1,2 5,-2 0,2-2,-2-3,1-2,0-2,0-2,0 0,0-2,0 1,0-1,-1 1,1 0,0-1,0 1,0 0,-6 0,-3 0,0 0,2 0,2 0,2 0,2 0,0 0,1 0,0 0,1 0,-1 0,0 0,0 0,0 0,-7 0,-8-7,-3-2,3 1,3 1,5 2,2 2,3 1,1 2,1 0,1 0,-1 0,1 1,-1-1,1 0,-1 0,0 0,0 0,0 0,0 0,0 0,-1 0,1 0,0 0,0 0,0 0,0 7,6 9,3 8,6 7,8 4,6 4,-2-6,1-1,2 1,3 0,3 2,1 2,1 1,2 0,-1 2,0-1,1 0,-1 1,1-1,-1 1,0-1,0 0,0 0,0 0,0 0,0 0,0 0,0 0,0 0,0 0,0 0,0 1,0-1,0 0,0 0,0 0,7-7,2-2,-1 1,-1 1,5 2,6-4,0-1,5-6,-3 1,3 2,3-3,5-5,3-7,-4 3,0-2,1-3,2-2,2-4,2-1,1-1,1-1,0-1,0 1,0-1,1 1,-1-1,1 1,-1 0,0 0,0 0,0 0,0 0,0 0,0 0,0 0,0 0,0 0,7 0,2 0,-1 0,-1 0,-2 0,-1 0,4 0,1 0,0 0,4 0,0 0,-2 0,-2 0,-4 0,-2 0,-1 0,-2 0,6 0,2 0,0 0,-2 0,-1 0,-2 0,-1 0,-2 0,0 0,0 0,0 0,0 0,-1 0,1 0,0 0,7 0,2 7,-1 2,-1 0,-2 4,-2 1,-1-3,-1-3,-1-2,-1-3,1-2,0-1,0 0,-1-1,1 1,1-1,-1 1,0-1,0 1,0 0,0 0,0 0,0 0,0 0,0 0,0 0,0 0,0 0,1-6,-1-3,0 1,-7-6,-2 1,1-5,1 0,2-2,-4-5,-2 1,-4-1,-1 3,4-1,2-3,-2-4,0 3,-5-1,2 5,2-1,4-2,-4-4,1-3,3-3,-5-2,-5-1,-1 0,4-8,-2-1,-5-1,-5 3,-4 2,-4 2,-2 1,-1 1,-1 1,-6 1,-10-1,-8 0,-6 0,-5 1,-2-2,4 1,2 7,0 2,-1-1,-3-1,6-2,1 4,-1 8,4 1,0 4,-2 5,4-2,-1 0,-3 4,4-3,-2 0,-1-4,2-6,0 1,-3 4,-3-1,-4 2,-1 4,-2-2,5-5,2 0,0 4,-2 5,5 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4:25.985"/>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1135,'7'0,"8"0,3-7,3-15,0-10,1-7,5-4,4 0,-3 0,0 0,2 9,-4 2,0 7,-4 2,0-3,11-3,5 3,4-1,-6-2,-2 4,-1 6,2-1,0 4,9 4,-4-2,-2-6,-1 1,7-3,3 2,-1-2,-1-4,-2 3,-1 4,-1 7,-2-3,1 3,-1 2,-7-3,-2 0,0 3,-4-4,-1 0,3 3,2 3,-3-3,0-1,2 3,3 2,3 3,2-5,1-1,1 1,7 2,2-4,0 0,-1 2,-3 2,-2 2,-1 3,-1 0,5 2,3 0,6 1,0-1,-2 1,-10-8,-5-1,-3-1,0 2,0 2,2 2,1 2,1 0,0 1,1 0,0 0,1 1,-7-7,-3-3,1 1,1 1,2 3,2 1,2 1,0 2,1 0,1 0,-1 0,1 0,-1 1,0-1,1 0,-1 0,0 0,0 0,0 0,0 0,0 0,0 0,0 0,0 0,0 0,0 0,1 0,-1 0,0 0,0 0,0 0,0 0,0 0,-7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12.539"/>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0,'7'0,"1"0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12.996"/>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 0,'0'0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16.024"/>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0,'0'0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25.268"/>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30.936"/>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0,'0'0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37.429"/>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 0,'0'0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2:51:39.509"/>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0 744,'7'0,"8"0,9 0,0-6,3-3,3 1,3 1,3-4,2-1,1-5,7 1,3-4,-1 1,-2 5,5 4,0-3,5 1,0-4,-4 1,3-4,-1 1,-3-3,2 3,0-4,-3 4,4 3,-1 5,-3 4,3 4,6-6,7 0,5-6,10-1,5 2,8 4,7 3,7-4,18-7,8-7,7 0,7 5,4-2,10-3,4 2,0 5,-8 5,-4-2,-9 1,-8 3,-2 4,-4 2,-3 2,2 1,-1-5,-2-3,-9 2,-6 1,-1-5,0-1,-5 3,-8 2,-7 2,-5 2,-5 2,-2 1,-2 0,-7 0,-2 1,-6-1,0 1,-4-1,-6 0,2 0,-1 0,-4 0,-3 0,5 0,5 0,1 0,-3 0,3 0,-2 0,-4 0,4 0,-2 0,-3 0,-3 0,3 0,1 0,-3 0,4 0,0 0,-2 0,-3 0,-3 0,4 0,2 0,-3 0,5 0,0 0,-2 0,4 0,-1 0,-3 0,-3 0,-2 0,-4 0,0 0,-2 0,6 0,2 0,7 0,0 0,-2 0,-4 0,-2 0,3 0,1 0,4 0,0 0,-2 0,-4 0,-3 0,-2 0,4 0,1 0,-1 0,-2 0,-2 0,-1 0,-2 0,-1 0,0 0,0 0,7 0,1 0,1 0,-3 0,-1 0,-2 0,-2 0,0 0,-1 0,0 0,0 0,0 0,-1 0,1 0,0 0,0 0,1 0,-2 0,1 0,0 0,1 0,-1 0,0 0,0 0,0 0,0 0,0 0,7 0,2 0,-1 0,-1 0,-2 0,-2 0,-1 0,-2 0,1 0,-2 0,8 0,2 0,-1 0,-2 0,-1 0,-2 0,-2 0,0 0,-1 0,0 0,0 0,6 0,3 0,-1 0,-1 0,-2 0,-2 0,-2 0,0 0,-1 0,0 0,0 0,0 0,-7 6,-2 3,0-1,3-1,1-2,2-2,1-2,2 0,0-1,-6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2:51:41.281"/>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122 0,'7'0,"8"7,9 2,0 6,3 1,3 4,3-2,3 3,2 5,1-2,1 1,-1-3,-6 1,-2-4,7 3,-4 3,0-2,1 1,1-3,0 2,-5 3,5-3,3 2,2-4,0 1,0-3,0 2,-7 4,-17-2,-17-6,-22-4,-14-6,-7-3,-3-3,-1-1,1-1,3 0,0 6,3 4,0-1,7 5,3 7,-1 0,-1-3,-1 2,-3-2,-1 2,-2-1,0-4,0-5,-7 3,4 6,3 1,1-4,1-4,6 2,2 0,0-3,4-3</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0:24:39.771"/>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1 0,'0'0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0:24:40.885"/>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0 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4:27.770"/>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 1,'6'0,"10"0,8 0,6 0,5 0,4 0,1 0,1 7,6 2,3 6,-2 7,5 0,-6 3,1 3,0-2,-2 0,-2-3,-2 0,-1 3,-1-2,-1-6,-7 1,-2-3,7 2,4 6,1 4,1-2,-1-5,-1 0,0-4,-1 2,-14-2,-18-4,-16-4,-15-4,-9 4,-6 7,-3 1,-2-2,-6 2,-2 6,2-2,1-4,4 2,1-2,3 2,0 4,1 0,7 1,2-3,0-5,-2 1,-2-2,5 3,1-1,-2 2,-3 6,-1 4,-3 4,6-3</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0:24:41.493"/>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1 0,'0'0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0:26:58.057"/>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0 0,'0'0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1:59.838"/>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1 0,'0'0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2:00.436"/>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1 0,'0'0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3.642"/>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4.193"/>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 1,'0'0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4.855"/>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0,'0'0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6.713"/>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0,'0'0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6.977"/>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8.120"/>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 1,'0'0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4:30.437"/>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1602 0,'-7'0,"-8"0,-9 7,0 8,-3 3,4 3,-9 0,-4 2,-4 3,0 6,-2 2,1 3,0 1,1 2,0-7,1-2,-7 7,-2 4,8 1,3-7,8-2,-4-1,3 1,0-6,6 0,0-6,4 1,-2-4,-3 2,3 3,-2-2,3 2,-1-3,3 1,5 4,-2 4,-5 3,1 10,-3 4,3 1,4-1,6-3,-3-7,-5-5,-1 0,4 0,4 2,5 2,-5 1,1 1,-5 1,0 0,2 1,-3-8,2-1,2 0,-2 1,0 3,3 1,-4 1,-5 1,1 1,3 1,4-1,5 1,3-1,-4-6,-1 4,1 2,-5 2,0 0,3 0,2-1,-4-6,0-3,2-1,3 3,3-5</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8.573"/>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8.889"/>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9.173"/>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9.419"/>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10.348"/>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 1,'0'0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12.539"/>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0,'7'0,"1"0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12.996"/>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 0,'0'0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16.024"/>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0,'0'0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25.268"/>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30.936"/>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4:32.069"/>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1,'7'0,"8"0,3 6,4 10,5 1,-2 5,2 5,-5 5,2 3,-4 9,1 5,-2-1,1-8,-2-4,-4-1,-5-1,-3 1,3 1,0 2,-1 0,-2 0,5 1,7 0,0 1,4-7,5-16,-2-24,1-17,3-5,-4-4,2-3,-5-2,0-2,4 1,4-1,3 0,3 0,2 1,1-1,1 1,-1 7,1 1,-7 1,-2 4,0 7,-5 0,-1 4,3 3,3 5,2 3,3 2,2 2,-6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37.429"/>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 0,'0'0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2:59:00.674"/>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84 1018,'6'0,"9"0,2-6,5-10,-1-7,-5-8,-5-5,3-2,-2-2,5-8,5-1,-1-7,3 0,4-3,4 7,3 7,2 4,-5 2,-1 8,0 3,2-1,9-2,3 4,1 0,-1 5,0 0,-3-4,-1 3,-1 5,0 6,-1 5,-7-3,-3 0,2 2,1 3,2 1,2 2,1 1,2 1,0-6,0-3,1 1,-1 1,1 3,-1 1,0 1,0 2,0 0,0 0,0 0,0 1,1-1,-1 0,0 0,0 0,0 0,0 0,0 0,0 0,0 0,0 0,0 0,0 0,1 0,-1 0,0 0,0 0,0 0,0 0,0 0,0 0,-7 7,-1 2,-1 0,3 4,1 1,2-3,2-3,0-2,1 4,1 0,-1-1,-7 4,-1 0,0-2,1-4,2-2,3 5,0-1,2 0,0-3,0 5,1 1,-1-3,0-2,-6 5,-3-1,1-1,1 3,3 1,1 3,1 0,2-4,0-3,0 3,1 5,-1 1,0-4,1-4,-8 3,-2-1,8 3,-4 7,0-1,-6 2,-2-3,3 2,2-3,-4 1,0 4,2 5,2-3,-3 0,0-4,-5 0,0 4,-4 3,2 4,4 8,-2 5,-6 1,-5-2,-5-2,-3-1,-3-2,-1-1,-1 0,0-1,0 0,0-1,-6-6,-9-8,-1-3,-5-3,-5-6,-5-5,-3 4,-3-1,-1-2,0-2,-1 4,-1 1,2-1,-1-3,0-3,-5 6,-3-1,0 0,2-3,3 5,1 0,1-1,1-3,1-3,0-1,0-2,-6-1,-3 0,-6 0,0-1,2 1,3-1,3 1,4 0,1 0,1 0,2 0,-1 0,1 0,-1 0,1 0,-1 0,0 0,0 0,0 0,0 0,0 0,0 0,-1 0,1 0,0 0,0 0,0 0,0 0,0 0,0 0,0 0,0 0,0 0,0 0,0 0,-1 0,1 0,0 0,0 0,0 0,0 0,0 0,0 0,0 0,0 0,0 0,0 0,-1 0,1 0,0 0,0 0,0 0,0 0,0 0,0 0,0-6,0-3,0 1,0 1,0 2,6-4,3-2,-1 3,-7-6,-5 1,-9-5,6-6,3 2,3 4,0-2,2 3,0 5,0-3,6-6,3 2,-2 3,-1 5,5-3,0 1,-2-3,-3-7,-2-5,-3-5,-1 3,-1 1,0-2,-1-3,1 6,6 0,2 5,1-1,4 5</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2:59:02.285"/>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1 769,'7'0,"8"0,8-6,8-9,4-9,4 0,1-3,1-3,0-3,-1 4,-6 0,-3 5,0 0,-5-3,-1 4,3-2,2 5,4-2,2-4,8 3,-3-2,-2-2,-1 2,0 6,0 0,0 3,0 4,1 4,-1 4,1-5,0 0,0 1,1-5,-1 0,0-4,0 0,0-3,0 1,1 5,-1 4,0 4,0 3,-7-5,-2-1,-6 1</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2:59:03.706"/>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0,'13'0,"12"0,13 0,9 0,2 0,-1 0,-2 0,-1 7,-3 1,-1 1,-8 4,-3 1,1-3,1-2,1-4,3-2,2-1,0-2,1 0,-7 6,-8 9,-8 8,-7 7,-12-1,-12 0,-10-4,-1 1,-2 1,-10 4,1 3,1 2,-1 1,0 2,0-6,5-2,2 0,-1 2,6-5</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3:00:40.251"/>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9 1,'0'0,"-6"0,3 0,10 0,11 0,7 0,8 0,4 0,2 0,-5 6,-2 3,1-1,0-1,3 4,7 1,4 4,0 1,-1-4,-2-3,-8 2,2 0,3 5,6-1,3-4,-8 4,-4-1,-2-4,0 4,0-1,1-3,0-4,2 5,-1 6,1 0,0-3,0-4,-6 3,-3-1,1-3,1 4,3-1,1-2,-5 3,-2 0,2-3,2 3,1-1,9 5,4 5,0-1,-1 3,-2-4,5-4,-5 0,-5-2,-1-3,-8 2,-2 0,1 3,2-1,2-3,-4 3,-1-2,2-2,3 2,2 0,1 3,2 7,1-3,0 4,1-4,-7-4</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3:00:43.137"/>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850 1,'-6'0,"-10"0,-8 0,-6 0,-6 0,-2 0,-3 0,1 0,-1 0,0 0,1 0,0 0,-6 0,-2 0,1 6,1 3,2-1,2-1,1-3,8 6,3 1,0 5,4 6,8 6,13-1,7 1,10-4,10-6,8-6,-2 1,2-2,2 5,2-1,2-2,2 2,1-1,-7 4,-1-2,0 4,2-2,-6 3,1 4,1-2,-4 2,0-3,3 0,3-2,-3 1,-1-2,-4 1,1-1,-5 1,2-2,4-4,4 2,4 5,3 6,-5 4,-7 5,-9-5</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0:24:39.771"/>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1 0,'0'0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0:24:40.885"/>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0 0,'0'0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0:24:41.493"/>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1 0,'0'0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0:26:58.057"/>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0 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0:24:39.771"/>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1 0,'0'0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1:59.838"/>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1 0,'0'0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2:00.436"/>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1 0,'0'0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3.642"/>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4.193"/>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 1,'0'0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4.855"/>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0,'0'0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6.713"/>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0,'0'0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6.977"/>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8.120"/>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 1,'0'0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8.573"/>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8.889"/>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0:24:40.885"/>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0 0,'0'0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9.173"/>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9.419"/>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10.348"/>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 1,'0'0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12.539"/>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0,'7'0,"1"0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12.996"/>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 0,'0'0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16.024"/>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0,'0'0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25.268"/>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30.936"/>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0,'0'0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37.429"/>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 0,'0'0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3:03:48.121"/>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5349 81,'-6'0,"-10"0,-8 0,-6 0,-6 0,-9 0,-4 0,0 0,2-7,1-2,3 0,2 3,0 1,2 2,0 1,1 1,6-5,2-3,0 1,-2 2,-2 2,-3 1,0 2,-8 0,-3 1,-7 0,0 1,3-1,-4 0,1 0,-3 1,2-1,-3 0,1 0,-2 0,3 0,3 0,-1 0,1 0,-3 0,2 0,-4 0,2 0,4 0,4 0,-2 0,0 0,3 0,2 0,2 0,3 0,-6 0,-1 0,1 0,2 0,2 0,1 0,-5 0,-1 0,0 0,3 0,1 0,2 0,2 0,1 0,0 0,0 0,1 0,-1 0,0 0,0 0,0 0,0 0,0 0,0 0,-1 0,2 0,-2 0,2 0,-2 0,1 0,0 0,0 0,0 0,0 0,-7 0,-2 0,1 0,1 0,2 0,2 0,1 0,-5 0,-2 0,1 0,1 0,3 0,1 0,1 0,2 0,0 0,0 0,1 0,-1 0,0 0,0 0,0 0,0 0,0 0,0 0,0 0,0 0,0 0,0 0,0 0,0 0,-1 0,1 0,0 0,0 0,0 0,0 0,0 0,0 0,6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0:24:41.493"/>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1 0,'0'0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3:03:49.782"/>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785 1,'0'7,"0"8,-6 3,-10-3,-8 3,0 5,-2-1,-11 2,-5 4,4 3,2-3,1 0,-1-4,6 0,1-4,6 1,0 4,-2-3,-4 2,-4-3,-3 2,-1-4,4 2,3-2,5 1,1-2,-9-4,1 2,13-2,16 4,15-2,12-3,16 3,14-2,-2 4,-4-1,-3-4,-2-4,-2-3,-2-3,-7 5,-2 0,0 0,2-2,9 5,3 0,2-1,-7 4,-4-1,-1-2,0 4,1-1,1-3,2 4,-7 5,-1 0,1-3,1 1,3-2,-5-4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0:26:58.057"/>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0 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1:59.838"/>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1 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2:00.436"/>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1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0:20:32.619"/>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0 0,'0'0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21.351"/>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4:45.801"/>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 1566,'6'0,"3"-7,-1-8,6-2,6-5,7-5,5-11,4-6,3-2,-6 0,-1 7,0 5,-5 1,-1-1,2-7,3-4,3 5,-5 4,0 1,1 0,2-1,3 6,-5-5,-1 2,2 2,1 5,3 0,2 5,1 0,1-4,0 2,0-1,1 4,-1-3,0-2,0 2,1-2,-1-2,0-5,0 4,0 1,0-3,0 4,-6 0,-3 4,0 0,3 3,1 4,-5-1,0-4,1 0,2 4,-4-2,0 3,2 3,-5-3,1 1,2 3,3-3,3-6,-5 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4:47.428"/>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1,'7'0,"8"0,9 0,7 0,4 0,4 0,1 0,1 0,6 0,3 0,-2 0,-1 0,-3 0,-2 0,-1 0,-2 0,1 0,-2 0,1 0,0 0,6 0,3 0,-1 0,-1 0,-2 0,-2 0,-8 6,-10 10,-15 8,-17 0,-6 3,-8 10,-6 5,1 2,5 1,1-1,-4-8,2-4,6 0,5 1,-1 8,-6 4,1 0,3 0,4-1,4-2,3-7</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2:26.345"/>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0 1,'0'0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3:03.284"/>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2778 277,'-13'0,"-12"0,-14-7,-7-2,-3 1,-6 1,-7 3,-13 1,-7 1,-3 2,0-7,-5-2,-2 1,-4 1,1 3,2 1,-1 1,1 2,3 0,3 0,4 0,9 1,4-1,1 0,5 0,6 0,1 0,3 0,-3 0,2 7,-3 2,8 6,6 1,4-3,9 4,3-2,6 4,0 5,-2-2,-5 3,-3-4,3 2,1 3,-2-2,4 1,0-4,4 1,-1 11,4 5,5 4,5 1,-3-7,1-2,2-1,-4 0,0 3,3 0,2 2,3 0,3 1,0 0,9 6,9 4,9-2,6 0,5-3,3-9,1-3,1-7,0-2,-1-4,0-5,0-6,-1-4,1 5,-8 6,-1 2,-1-3,2-4,2-3,2 4,2 0,0-3,1-1,1-3,-1-2,1-1,-8 6,-1 2,0 5,1 1,3-2,1-3,1-4,1-3,8 6,2 0,0-1,-2 5,5 0,0-2,-2-3,5-3,5-2,0-2,3 6,5 2,-4 5,3 1,2-2,2-4,4-3,2-2,-5-3,-2 7,2 0,0 0,3-2,-5-1,-7 4,-2 1,-3-1,-6-3,2-1,-1 4,-2 1,2-1,0-2,-2-2,-4-3,-2 0,5-2,-1 0,0-1,-3 1,5 0,0-1,-1 1,-3 0,5 0,-1 0,-1 0,-3 0,-2 0,-3 0,0 6,4 3,3-1,-1-1,-2-2,-1-2,5-2,0 0,-1-1,-3 0,-1-1,-2 1,5 0,1-1,-1 1,-1 0,-3 0,-1 0,-1 0,-2 0,7 0,1 0,0 0,-1 0,-3 0,-1 0,-1 0,-2 0,7 0,2 0,-1 0,-2 0,5 0,1 0,-2 0,-2 0,-3 0,-2 0,5 0,1 0,-1 0,-2 0,-1 0,-3 0,0 0,-2 0,0 0,0 0,0 0,-1 0,1 0,0 0,0 0,0-6,6-3,-3-6,-4-1,0-4,-1 2,0-4,1-4,0 3,1-3,0 5,-7-2,-2 3,-6-1,0-4,1 2,-2-1,1-4,-4-4,-4-2,0-3,-1-1,-4-1,-4-1,-3 1,-2-1,-1 0,-1 1,-1-1,0 1,1 0,-7 7,-2 2,0-1,-4 5,-8 1,1-3,-4 4,3 0,5-4,-2-3,-4-3,-5-3,-4-1,-5-1,-1 0,-3-1,1 0,-1 1,6-1,3 8,0 8,5 2,-7-1,-3 2,-3-2,-1 4,-1 4,0-1,-6 1,-2 4,1 4,-5-4,0-7,3 0,3 3,-5-2,2-6,1 2,-4 4,1 5,2 5,3-4,3 1,2-5,-5 0,-8 3,0 3,-6 3,2 3,-2 2,2 0,5 2,-2-1,2 1,-3 0,1-1,-3 0,2 0,4 0,5 0,3 0,3 0,2 0,1 0,1 0,-1 0,1 0,0 0,-1 0,0 0,0 0,0 0,0 0,0 0,0 0,-7 0,-2 0,1 0,1 0,2 0,2 0,1 0,1 0,1 0,0 0,1 0,-1 0,0 0,1 0,-1 0,0 0,-1 0,1 0,0 0,0 0,0 0,0 0,0 0,0 0,0 0,0 0,-7 0,-2 0,0 0,2 0,2 0,2 0,2 0,0 0,1 0,0 0,1 0,-1 0,0 0,0 0,0 0,0 0,-6 0,-3 0,0 0,2 0,3 0,0 0,3 7,0 2,1 0,0-2,0-2,0-2,7 5,2 1,0-1,-2-1,-2-3,-2-1,-2-2,0-1,-1 0,-1 7,1 1,-1 0,1-2,6-1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3:14.923"/>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2036 49,'7'-7,"1"-8,7-3,8 10,-1 11,2 20,-1 12,-6 6,-6 11,3 2,4 5,0 7,-3 4,2 11,5 5,-1 1,2-1,-2-2,2 5,3 1,-3-3,2-1,-3-3,-7-3,3 0,-3-9,-4-2,3 1,-1 7,-3-2,-2-7,-4-2,-2 1,-1 3,6 2,8-4,2-1,-3 2,4 3,-2-5,-3-1,-4 3,-4-4,-2-7,-2-7,-2 2,1-1,-1-4,0 4,1-1,6-2,3 4,6 0,1 4,-3-2,-3-2,-4-5,-2-3,-3-3,0-1,5-9,2-2,0 0,-1 1,-3 3,-1 2,-2 1,-7-5,-9-9,-10-7,-6-8,-5 3,-9-2,-11-1,-2 4,-5 0,-4-2,-12 4,-5 0,-2-3,1-4,1-2,2 5,8 0,10-1,3-3,-2 5,4 0,4-2,-1-2,-4-2,1 4,4 1,5-1,4-2,3-3,3 6,-6-1,-2 7,2-1,1-2,8 3,4 6,1-1,6 2,1-3,-2 3,-3 3,3 4,0-3,-2 1,-3-5,-3 0,-1-3,4 2,2 3,-1-3,5 2,0-3,-2 2,-3-4,-3-5,-2 3,-2-3,6 4,2-2,-2-3,6-11,7-19,6-13,6-8,4-4,3-9,1-2,0-5,0 1,0 2,7 12,1 6,6 10,1 2,-2-1,-5-3,-2-3,-3-9,-3-5,-1-1,0 2,-1 0,1 16,-1 19,1 17,-1 15,1 10,-7 13,-2 5,1 1,-6-1,1-3,1-3,4-2,3-1,2-2,-5-7,-1-2,-6 0,0 2,2 2,4 9,3 3,2 1,3-2,1 0,0-3,1 6,-1 1,1-2,6-7,9-12,8-10,6-9,6-5,3-3,1-3,1 0,-1 0,1 0,-1 1,-1 0,1 1,-1 0,0 0,0 0,0 0,0 0,0 0,0 0,0 0,0 0,0 0,0 0,0 0,1 0,5 0,3 0,0 0,-2 0,-2 0,-2 0,-2 0,-7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18.267"/>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0,'0'0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18.734"/>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0,'0'0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0:24:39.771"/>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1 0,'0'0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0:24:40.885"/>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0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0:20:34.139"/>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1 1,'0'0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0:24:41.493"/>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1 0,'0'0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0:26:58.057"/>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0 0,'0'0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1:59.838"/>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1 0,'0'0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2:00.436"/>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1 0,'0'0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3.642"/>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4.193"/>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 1,'0'0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4.855"/>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0,'0'0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6.713"/>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0,'0'0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6.977"/>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8.120"/>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0:20:34.872"/>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1 1,'0'0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8.573"/>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8.889"/>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9.173"/>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9.419"/>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10.348"/>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 1,'0'0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12.539"/>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0,'7'0,"1"0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12.996"/>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 0,'0'0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16.024"/>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0,'0'0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25.268"/>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30.936"/>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0:20:36.629"/>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1 1,'0'0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37.429"/>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 0,'0'0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51:10.071"/>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 1,'0'0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50:35.556"/>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1060 165,'0'-6,"-7"-3,-8 1,-9 1,-7 2,-4 2,-4 2,-1 0,-1 1,0 0,1 1,0-1,0 0,0 1,1-1,0 0,0 0,0 0,0 0,0 0,0 0,0 0,0 0,0 6,0 10,0 8,6 6,3 6,6 2,0 2,6 1,4 0,5-1,5 0,2 0,2 0,0-1,1 0,0 0,0 0,0 0,-1 0,0 0,7-7,2-1,-1-1,-1 3,4 1,7 2,8-5,-2-2,3 2,3 2,3-6,2 1,3-5,1 0,0 3,1-3,-1-6,1-5,-1-5,1-3,-1-3,0-1,0-1,0 0,0-1,1 2,-1-1,0 1,0 0,-7-7,5-2,3 0,-7-4,0-1,-1 3,-5-4,0 1,1-5,-4-4,1 1,3-3,3 4,-4-2,1-3,1-5,-3-2,-1-4,-3-1,-6-1,-6-1,-4 0,-4 0,-1 1,-2-1,0 1,0 0,0 0,0 0,1 0,0 0,-7 6,-2 3,-6-1,-8 6,2-1,3-2,-2-2,-4-4,-5-2,-3-1,-4-2,-2-1,-1 7,-1 9,0 8,0 7,0 5,1 4,-1 1,1 0,0 1,0 0,0-1,0-1,0 1,0-1,-1 0,1 0,7 7,1 2,8-1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50:41.958"/>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3058 77,'-7'0,"-8"0,-9 0,-7 0,-11 0,-6 0,0 0,-7 0,1 0,2 0,4 0,3 0,-5 0,1 0,1 6,3 3,1-1,3-1,1-2,-6-3,-2 0,1-1,2-1,1-1,-4 1,-1 0,0-1,3 1,3 0,1 0,2 0,1 0,0 0,0 0,0 0,1 0,-1 7,-7 2,-2-1,8 6,2-1,3-1,0-4,-1-3,-1-2,0-1,-8 5,-3 1,1 0,1-1,2 4,2 0,-6 6,0-1,0-3,-4-3,-1 2,3 0,3-2,3-3,2 4,1 7,2 0,0-3,1 3,0-2,-1-4,14-10,10-12,15-5,7-5,10-14,8-1,-1-1,-3-1,0 0,-3-2,3 7,3 1,-2 1,3 4,-4 0,1 5,-9 6,-14 5,-13 11,-5 12,-5 4,1 6,-2-2,4 4,-2-4,-4 2,4 3,-2-2,4 1,-2-4,4 2,-2 3,2 4,-1-3,2 0,-3-4,3 0,4 3,-2 4,8-3,12-7,13-6,9-6,7-4,5-2,3-3,0 0,0 0,7 6,1 4,0-1,-3-2,-2-1,-1 4,-3 2,0-2,-1-3,0-1,-7-2</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51:55.549"/>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1295 161,'-7'-7,"-8"-2,-9 1,-7 1,-5 2,-2 2,-3 1,1 2,-1 0,0 0,1 0,0 1,1-1,0 0,0 7,0 2,0 0,0 4,0 7,-1 0,8 4,2 3,-1-2,-1 2,-2 2,-2 3,5 2,1-3,0-2,-3 2,-2 2,6 2,6 2,2-6,4-1,-3 1,-3 1,2 3,4 1,-1 2,2 0,3 2,5-1,3 1,3-1,1 7,2 2,-1 0,1 4,7 1,1 4,7-7,0-6,10-10,2-5,2 1,2-7,4-5,1-1,1-2,1-4,1-4,-7 4,-2 0,0 4,1 0,3-3,1-3,1-4,2-1,0-3,0-1,1 0,-8 6,-1 2,0 0,1-1,2-3,2-1,2-1,0-2,1 0,8 0,1 0,0-1,-2 1,-2 0,-2 0,-8-7,-3-9,0-7,1-1,2-3,1-3,-4-3,-2 3,-5 1,-7-1,-6-10,-5-10,-4-4,-2 0,-1 4,0 3,0 3,0 2,0 2,1 1,-1 1,1-1,0 1,0-1,-7 0,-1 0,-1 0,-4 7,-1 2,-4 0,1-3,-4 5,2 1,-2 5,2-1,5-3,-3 3,2-1,-2 3,-6-1,-6-4,3-4,-1 4,4-2,-1 5,-3 0,-4-4,5-3,-2 4,-8-1,-5-3,-3 5,1 5,7 1,3 3,0 4,0 4,-2 4,-1 2,-2 2,0 0,-1 1,0 0,-1 0,1-1,0 7,6 2</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51:57.969"/>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2497 277,'0'-7,"-6"-9,-10-1,-8 2,-6 3,-6 5,-2 2,-3 3,1-6,-1 0,0 0,1 1,1 3,-1 2,8-6,1-1,1 0,-9-4,-4 0,-2 2,1 3,1 2,1 3,1 2,1 1,1 0,-1-6,1-2,1 0,-1 2,0 1,0 2,0 2,0 0,0 1,0 1,0-1,0 0,0 1,-1-1,1 0,0 0,7-7,1-2,1 1,-3 1,-1 2,-2 2,-1 1,-2 1,0 1,0 1,0-1,-1 0,1 1,-1-1,1 0,0 0,0 0,0 0,0 0,0 0,0 0,0 0,-1 0,1 0,0 0,7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52:00.294"/>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311 0,'-7'0,"-1"7,-8 2,1 6,-5 7,-5 7,-6-2,4 1,-2-4,5 1,0 2,4 4,-2-5,-3 2,9-5,14-7,14-5,12-5,8-3,5-3,3 0,2-1,0-1,6 8,2 2,-8 6,-5 2,-1-3,0-3,-1-4,-5 5,-1-1,1-1,-5 4,0 7,3-1,3 4,3-2,-5 2,0-4,-5 3,7 4,-3-3</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52:02.039"/>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278 0,'0'7,"-7"8,-9 9,-1 7,-5-2,-5 0,-5 3,3 2,0-5,5 0,0-5,-3-1,3-3</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0:24:39.771"/>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1 0,'0'0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0:24:40.885"/>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0 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0:21:01.341"/>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1 1,'0'0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0:24:41.493"/>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1 0,'0'0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0:26:58.057"/>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0 0,'0'0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1:59.838"/>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1 0,'0'0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2:00.436"/>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1 0,'0'0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3.642"/>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4.193"/>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 1,'0'0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4.855"/>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0,'0'0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6.713"/>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0,'0'0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6.977"/>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8.120"/>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 1,'0'0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0:21:02.065"/>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1 1,'0'0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8.573"/>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8.889"/>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9.173"/>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9.419"/>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10.348"/>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 1,'0'0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12.539"/>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0,'7'0,"1"0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12.996"/>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 0,'0'0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16.024"/>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0,'0'0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25.268"/>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30.936"/>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0:21:54.313"/>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1 1,'0'0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37.429"/>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 0,'0'0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57:48.270"/>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 2612,'6'-7,"10"-8,7-3,1-4,3 2,-4-3,2-4,2-4,4-4,-3-8,6-4,5-1,-5-5,-1-7,0-7,1-5,2-4,1 5,1 1,0 6,8 6,2 1,-7 3,-3-3,-2 2,-1 4,-6 4,-1 9,-5 5,-1 2,4 5,-4 2,2-3,-4-3,2 3,-3 1,2-4,4 5,-2-1,1 5,-3-2,2 4,-4-2,2-4,5 3,-4-2,3 3,-4-1,2 2,-4-1,2-4,4 2,-2-1,1 3,-3-2,1 4,-2-2,-6-5,3 4,-3-3,4-3,-2-3,3 3,-1 1,3-3,4-2,4-3,-1-2,-1 6,-3 0,-1 7,-2 0,-7-3,3-2,3-4,0-3,-5-2,-4 6</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57:50.289"/>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 9,'7'0,"8"0,9 0,7 0,5 0,2 0,3 0,-1 0,1 0,-1 0,0 0,0 0,0 0,-1 0,0 0,0-7,-6 5,-10 9,-8 10,-6 9,-6 7,-2 3,-2 4,-1 1,1 0,-1 0,1-1,0 0,1 0,0-1,0 7,0 2,0-1,0-7</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0:24:39.771"/>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1 0,'0'0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0:24:40.885"/>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0 0,'0'0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0:24:41.493"/>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1 0,'0'0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0:26:58.057"/>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0 0,'0'0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1:59.838"/>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1 0,'0'0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2:00.436"/>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1 0,'0'0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3.642"/>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4:03.364"/>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0,'0'0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4.193"/>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 1,'0'0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4.855"/>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0,'0'0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6.713"/>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0,'0'0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6.977"/>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8.120"/>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 1,'0'0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8.573"/>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8.889"/>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9.173"/>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9.419"/>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10.348"/>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x-none"/>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01515BCC-8E11-40E1-9ADA-203B1CD6C294}" type="datetimeFigureOut">
              <a:rPr lang="x-none" smtClean="0"/>
              <a:t>29/3/2023</a:t>
            </a:fld>
            <a:endParaRPr lang="x-none"/>
          </a:p>
        </p:txBody>
      </p:sp>
      <p:sp>
        <p:nvSpPr>
          <p:cNvPr id="4" name="Slide Image Placehold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x-none"/>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x-none"/>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C4054588-56DC-44AE-B5E3-343278A6FF97}" type="slidenum">
              <a:rPr lang="x-none" smtClean="0"/>
              <a:t>‹#›</a:t>
            </a:fld>
            <a:endParaRPr lang="x-none"/>
          </a:p>
        </p:txBody>
      </p:sp>
    </p:spTree>
    <p:extLst>
      <p:ext uri="{BB962C8B-B14F-4D97-AF65-F5344CB8AC3E}">
        <p14:creationId xmlns:p14="http://schemas.microsoft.com/office/powerpoint/2010/main" val="1224831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Αυξανόμενη</a:t>
            </a:r>
            <a:r>
              <a:rPr lang="el-GR" baseline="0" dirty="0"/>
              <a:t> ή σταδιακή</a:t>
            </a:r>
            <a:endParaRPr lang="el-GR" dirty="0"/>
          </a:p>
        </p:txBody>
      </p:sp>
      <p:sp>
        <p:nvSpPr>
          <p:cNvPr id="4" name="Θέση αριθμού διαφάνειας 3"/>
          <p:cNvSpPr>
            <a:spLocks noGrp="1"/>
          </p:cNvSpPr>
          <p:nvPr>
            <p:ph type="sldNum" sz="quarter" idx="10"/>
          </p:nvPr>
        </p:nvSpPr>
        <p:spPr/>
        <p:txBody>
          <a:bodyPr/>
          <a:lstStyle/>
          <a:p>
            <a:fld id="{C4054588-56DC-44AE-B5E3-343278A6FF97}" type="slidenum">
              <a:rPr lang="x-none" smtClean="0"/>
              <a:t>4</a:t>
            </a:fld>
            <a:endParaRPr lang="x-none"/>
          </a:p>
        </p:txBody>
      </p:sp>
    </p:spTree>
    <p:extLst>
      <p:ext uri="{BB962C8B-B14F-4D97-AF65-F5344CB8AC3E}">
        <p14:creationId xmlns:p14="http://schemas.microsoft.com/office/powerpoint/2010/main" val="1682489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pPr defTabSz="966338">
              <a:defRPr/>
            </a:pPr>
            <a:fld id="{C4054588-56DC-44AE-B5E3-343278A6FF97}" type="slidenum">
              <a:rPr lang="x-none">
                <a:solidFill>
                  <a:prstClr val="black"/>
                </a:solidFill>
                <a:latin typeface="Calibri" panose="020F0502020204030204"/>
              </a:rPr>
              <a:pPr defTabSz="966338">
                <a:defRPr/>
              </a:pPr>
              <a:t>23</a:t>
            </a:fld>
            <a:endParaRPr lang="x-none">
              <a:solidFill>
                <a:prstClr val="black"/>
              </a:solidFill>
              <a:latin typeface="Calibri" panose="020F0502020204030204"/>
            </a:endParaRPr>
          </a:p>
        </p:txBody>
      </p:sp>
    </p:spTree>
    <p:extLst>
      <p:ext uri="{BB962C8B-B14F-4D97-AF65-F5344CB8AC3E}">
        <p14:creationId xmlns:p14="http://schemas.microsoft.com/office/powerpoint/2010/main" val="3513864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pPr defTabSz="966338">
              <a:defRPr/>
            </a:pPr>
            <a:fld id="{C4054588-56DC-44AE-B5E3-343278A6FF97}" type="slidenum">
              <a:rPr lang="x-none">
                <a:solidFill>
                  <a:prstClr val="black"/>
                </a:solidFill>
                <a:latin typeface="Calibri" panose="020F0502020204030204"/>
              </a:rPr>
              <a:pPr defTabSz="966338">
                <a:defRPr/>
              </a:pPr>
              <a:t>24</a:t>
            </a:fld>
            <a:endParaRPr lang="x-none">
              <a:solidFill>
                <a:prstClr val="black"/>
              </a:solidFill>
              <a:latin typeface="Calibri" panose="020F0502020204030204"/>
            </a:endParaRPr>
          </a:p>
        </p:txBody>
      </p:sp>
    </p:spTree>
    <p:extLst>
      <p:ext uri="{BB962C8B-B14F-4D97-AF65-F5344CB8AC3E}">
        <p14:creationId xmlns:p14="http://schemas.microsoft.com/office/powerpoint/2010/main" val="826053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pPr defTabSz="966338">
              <a:defRPr/>
            </a:pPr>
            <a:fld id="{C4054588-56DC-44AE-B5E3-343278A6FF97}" type="slidenum">
              <a:rPr lang="x-none">
                <a:solidFill>
                  <a:prstClr val="black"/>
                </a:solidFill>
                <a:latin typeface="Calibri" panose="020F0502020204030204"/>
              </a:rPr>
              <a:pPr defTabSz="966338">
                <a:defRPr/>
              </a:pPr>
              <a:t>25</a:t>
            </a:fld>
            <a:endParaRPr lang="x-none">
              <a:solidFill>
                <a:prstClr val="black"/>
              </a:solidFill>
              <a:latin typeface="Calibri" panose="020F0502020204030204"/>
            </a:endParaRPr>
          </a:p>
        </p:txBody>
      </p:sp>
    </p:spTree>
    <p:extLst>
      <p:ext uri="{BB962C8B-B14F-4D97-AF65-F5344CB8AC3E}">
        <p14:creationId xmlns:p14="http://schemas.microsoft.com/office/powerpoint/2010/main" val="3650404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pPr defTabSz="966338">
              <a:defRPr/>
            </a:pPr>
            <a:fld id="{C4054588-56DC-44AE-B5E3-343278A6FF97}" type="slidenum">
              <a:rPr lang="x-none">
                <a:solidFill>
                  <a:prstClr val="black"/>
                </a:solidFill>
                <a:latin typeface="Calibri" panose="020F0502020204030204"/>
              </a:rPr>
              <a:pPr defTabSz="966338">
                <a:defRPr/>
              </a:pPr>
              <a:t>26</a:t>
            </a:fld>
            <a:endParaRPr lang="x-none">
              <a:solidFill>
                <a:prstClr val="black"/>
              </a:solidFill>
              <a:latin typeface="Calibri" panose="020F0502020204030204"/>
            </a:endParaRPr>
          </a:p>
        </p:txBody>
      </p:sp>
    </p:spTree>
    <p:extLst>
      <p:ext uri="{BB962C8B-B14F-4D97-AF65-F5344CB8AC3E}">
        <p14:creationId xmlns:p14="http://schemas.microsoft.com/office/powerpoint/2010/main" val="1826790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pPr defTabSz="966338">
              <a:defRPr/>
            </a:pPr>
            <a:fld id="{C4054588-56DC-44AE-B5E3-343278A6FF97}" type="slidenum">
              <a:rPr lang="x-none">
                <a:solidFill>
                  <a:prstClr val="black"/>
                </a:solidFill>
                <a:latin typeface="Calibri" panose="020F0502020204030204"/>
              </a:rPr>
              <a:pPr defTabSz="966338">
                <a:defRPr/>
              </a:pPr>
              <a:t>27</a:t>
            </a:fld>
            <a:endParaRPr lang="x-none">
              <a:solidFill>
                <a:prstClr val="black"/>
              </a:solidFill>
              <a:latin typeface="Calibri" panose="020F0502020204030204"/>
            </a:endParaRPr>
          </a:p>
        </p:txBody>
      </p:sp>
    </p:spTree>
    <p:extLst>
      <p:ext uri="{BB962C8B-B14F-4D97-AF65-F5344CB8AC3E}">
        <p14:creationId xmlns:p14="http://schemas.microsoft.com/office/powerpoint/2010/main" val="1732048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pPr defTabSz="966338">
              <a:defRPr/>
            </a:pPr>
            <a:fld id="{C4054588-56DC-44AE-B5E3-343278A6FF97}" type="slidenum">
              <a:rPr lang="x-none">
                <a:solidFill>
                  <a:prstClr val="black"/>
                </a:solidFill>
                <a:latin typeface="Calibri" panose="020F0502020204030204"/>
              </a:rPr>
              <a:pPr defTabSz="966338">
                <a:defRPr/>
              </a:pPr>
              <a:t>28</a:t>
            </a:fld>
            <a:endParaRPr lang="x-none">
              <a:solidFill>
                <a:prstClr val="black"/>
              </a:solidFill>
              <a:latin typeface="Calibri" panose="020F0502020204030204"/>
            </a:endParaRPr>
          </a:p>
        </p:txBody>
      </p:sp>
    </p:spTree>
    <p:extLst>
      <p:ext uri="{BB962C8B-B14F-4D97-AF65-F5344CB8AC3E}">
        <p14:creationId xmlns:p14="http://schemas.microsoft.com/office/powerpoint/2010/main" val="3290798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pPr defTabSz="966338">
              <a:defRPr/>
            </a:pPr>
            <a:fld id="{C4054588-56DC-44AE-B5E3-343278A6FF97}" type="slidenum">
              <a:rPr lang="x-none">
                <a:solidFill>
                  <a:prstClr val="black"/>
                </a:solidFill>
                <a:latin typeface="Calibri" panose="020F0502020204030204"/>
              </a:rPr>
              <a:pPr defTabSz="966338">
                <a:defRPr/>
              </a:pPr>
              <a:t>29</a:t>
            </a:fld>
            <a:endParaRPr lang="x-none">
              <a:solidFill>
                <a:prstClr val="black"/>
              </a:solidFill>
              <a:latin typeface="Calibri" panose="020F0502020204030204"/>
            </a:endParaRPr>
          </a:p>
        </p:txBody>
      </p:sp>
    </p:spTree>
    <p:extLst>
      <p:ext uri="{BB962C8B-B14F-4D97-AF65-F5344CB8AC3E}">
        <p14:creationId xmlns:p14="http://schemas.microsoft.com/office/powerpoint/2010/main" val="3424178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pPr defTabSz="966338">
              <a:defRPr/>
            </a:pPr>
            <a:fld id="{C4054588-56DC-44AE-B5E3-343278A6FF97}" type="slidenum">
              <a:rPr lang="x-none">
                <a:solidFill>
                  <a:prstClr val="black"/>
                </a:solidFill>
                <a:latin typeface="Calibri" panose="020F0502020204030204"/>
              </a:rPr>
              <a:pPr defTabSz="966338">
                <a:defRPr/>
              </a:pPr>
              <a:t>30</a:t>
            </a:fld>
            <a:endParaRPr lang="x-none">
              <a:solidFill>
                <a:prstClr val="black"/>
              </a:solidFill>
              <a:latin typeface="Calibri" panose="020F0502020204030204"/>
            </a:endParaRPr>
          </a:p>
        </p:txBody>
      </p:sp>
    </p:spTree>
    <p:extLst>
      <p:ext uri="{BB962C8B-B14F-4D97-AF65-F5344CB8AC3E}">
        <p14:creationId xmlns:p14="http://schemas.microsoft.com/office/powerpoint/2010/main" val="1006799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pPr defTabSz="966338">
              <a:defRPr/>
            </a:pPr>
            <a:fld id="{C4054588-56DC-44AE-B5E3-343278A6FF97}" type="slidenum">
              <a:rPr lang="x-none">
                <a:solidFill>
                  <a:prstClr val="black"/>
                </a:solidFill>
                <a:latin typeface="Calibri" panose="020F0502020204030204"/>
              </a:rPr>
              <a:pPr defTabSz="966338">
                <a:defRPr/>
              </a:pPr>
              <a:t>31</a:t>
            </a:fld>
            <a:endParaRPr lang="x-none">
              <a:solidFill>
                <a:prstClr val="black"/>
              </a:solidFill>
              <a:latin typeface="Calibri" panose="020F0502020204030204"/>
            </a:endParaRPr>
          </a:p>
        </p:txBody>
      </p:sp>
    </p:spTree>
    <p:extLst>
      <p:ext uri="{BB962C8B-B14F-4D97-AF65-F5344CB8AC3E}">
        <p14:creationId xmlns:p14="http://schemas.microsoft.com/office/powerpoint/2010/main" val="851296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pPr defTabSz="966338">
              <a:defRPr/>
            </a:pPr>
            <a:fld id="{C4054588-56DC-44AE-B5E3-343278A6FF97}" type="slidenum">
              <a:rPr lang="x-none">
                <a:solidFill>
                  <a:prstClr val="black"/>
                </a:solidFill>
                <a:latin typeface="Calibri" panose="020F0502020204030204"/>
              </a:rPr>
              <a:pPr defTabSz="966338">
                <a:defRPr/>
              </a:pPr>
              <a:t>32</a:t>
            </a:fld>
            <a:endParaRPr lang="x-none">
              <a:solidFill>
                <a:prstClr val="black"/>
              </a:solidFill>
              <a:latin typeface="Calibri" panose="020F0502020204030204"/>
            </a:endParaRPr>
          </a:p>
        </p:txBody>
      </p:sp>
    </p:spTree>
    <p:extLst>
      <p:ext uri="{BB962C8B-B14F-4D97-AF65-F5344CB8AC3E}">
        <p14:creationId xmlns:p14="http://schemas.microsoft.com/office/powerpoint/2010/main" val="2485630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Τις δικές</a:t>
            </a:r>
            <a:r>
              <a:rPr lang="el-GR" baseline="0" dirty="0"/>
              <a:t> τ</a:t>
            </a:r>
            <a:r>
              <a:rPr lang="el-GR" dirty="0"/>
              <a:t>ους εκθέσεις ή </a:t>
            </a:r>
            <a:r>
              <a:rPr lang="el-GR" dirty="0">
                <a:solidFill>
                  <a:srgbClr val="FF0000"/>
                </a:solidFill>
              </a:rPr>
              <a:t>τα δικά τους </a:t>
            </a:r>
            <a:r>
              <a:rPr lang="el-GR" dirty="0"/>
              <a:t>βιβλία ?</a:t>
            </a:r>
          </a:p>
        </p:txBody>
      </p:sp>
      <p:sp>
        <p:nvSpPr>
          <p:cNvPr id="4" name="Θέση αριθμού διαφάνειας 3"/>
          <p:cNvSpPr>
            <a:spLocks noGrp="1"/>
          </p:cNvSpPr>
          <p:nvPr>
            <p:ph type="sldNum" sz="quarter" idx="10"/>
          </p:nvPr>
        </p:nvSpPr>
        <p:spPr/>
        <p:txBody>
          <a:bodyPr/>
          <a:lstStyle/>
          <a:p>
            <a:fld id="{C4054588-56DC-44AE-B5E3-343278A6FF97}" type="slidenum">
              <a:rPr lang="x-none" smtClean="0"/>
              <a:t>5</a:t>
            </a:fld>
            <a:endParaRPr lang="x-none"/>
          </a:p>
        </p:txBody>
      </p:sp>
    </p:spTree>
    <p:extLst>
      <p:ext uri="{BB962C8B-B14F-4D97-AF65-F5344CB8AC3E}">
        <p14:creationId xmlns:p14="http://schemas.microsoft.com/office/powerpoint/2010/main" val="17202754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pPr defTabSz="966338">
              <a:defRPr/>
            </a:pPr>
            <a:fld id="{C4054588-56DC-44AE-B5E3-343278A6FF97}" type="slidenum">
              <a:rPr lang="x-none">
                <a:solidFill>
                  <a:prstClr val="black"/>
                </a:solidFill>
                <a:latin typeface="Calibri" panose="020F0502020204030204"/>
              </a:rPr>
              <a:pPr defTabSz="966338">
                <a:defRPr/>
              </a:pPr>
              <a:t>33</a:t>
            </a:fld>
            <a:endParaRPr lang="x-none">
              <a:solidFill>
                <a:prstClr val="black"/>
              </a:solidFill>
              <a:latin typeface="Calibri" panose="020F0502020204030204"/>
            </a:endParaRPr>
          </a:p>
        </p:txBody>
      </p:sp>
    </p:spTree>
    <p:extLst>
      <p:ext uri="{BB962C8B-B14F-4D97-AF65-F5344CB8AC3E}">
        <p14:creationId xmlns:p14="http://schemas.microsoft.com/office/powerpoint/2010/main" val="1812186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pPr defTabSz="966338">
              <a:defRPr/>
            </a:pPr>
            <a:fld id="{C4054588-56DC-44AE-B5E3-343278A6FF97}" type="slidenum">
              <a:rPr lang="x-none">
                <a:solidFill>
                  <a:prstClr val="black"/>
                </a:solidFill>
                <a:latin typeface="Calibri" panose="020F0502020204030204"/>
              </a:rPr>
              <a:pPr defTabSz="966338">
                <a:defRPr/>
              </a:pPr>
              <a:t>34</a:t>
            </a:fld>
            <a:endParaRPr lang="x-none">
              <a:solidFill>
                <a:prstClr val="black"/>
              </a:solidFill>
              <a:latin typeface="Calibri" panose="020F0502020204030204"/>
            </a:endParaRPr>
          </a:p>
        </p:txBody>
      </p:sp>
    </p:spTree>
    <p:extLst>
      <p:ext uri="{BB962C8B-B14F-4D97-AF65-F5344CB8AC3E}">
        <p14:creationId xmlns:p14="http://schemas.microsoft.com/office/powerpoint/2010/main" val="24805179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pPr defTabSz="966338">
              <a:defRPr/>
            </a:pPr>
            <a:fld id="{C4054588-56DC-44AE-B5E3-343278A6FF97}" type="slidenum">
              <a:rPr lang="x-none">
                <a:solidFill>
                  <a:prstClr val="black"/>
                </a:solidFill>
                <a:latin typeface="Calibri" panose="020F0502020204030204"/>
              </a:rPr>
              <a:pPr defTabSz="966338">
                <a:defRPr/>
              </a:pPr>
              <a:t>35</a:t>
            </a:fld>
            <a:endParaRPr lang="x-none">
              <a:solidFill>
                <a:prstClr val="black"/>
              </a:solidFill>
              <a:latin typeface="Calibri" panose="020F0502020204030204"/>
            </a:endParaRPr>
          </a:p>
        </p:txBody>
      </p:sp>
    </p:spTree>
    <p:extLst>
      <p:ext uri="{BB962C8B-B14F-4D97-AF65-F5344CB8AC3E}">
        <p14:creationId xmlns:p14="http://schemas.microsoft.com/office/powerpoint/2010/main" val="5598875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pPr defTabSz="966338">
              <a:defRPr/>
            </a:pPr>
            <a:fld id="{C4054588-56DC-44AE-B5E3-343278A6FF97}" type="slidenum">
              <a:rPr lang="x-none">
                <a:solidFill>
                  <a:prstClr val="black"/>
                </a:solidFill>
                <a:latin typeface="Calibri" panose="020F0502020204030204"/>
              </a:rPr>
              <a:pPr defTabSz="966338">
                <a:defRPr/>
              </a:pPr>
              <a:t>36</a:t>
            </a:fld>
            <a:endParaRPr lang="x-none">
              <a:solidFill>
                <a:prstClr val="black"/>
              </a:solidFill>
              <a:latin typeface="Calibri" panose="020F0502020204030204"/>
            </a:endParaRPr>
          </a:p>
        </p:txBody>
      </p:sp>
    </p:spTree>
    <p:extLst>
      <p:ext uri="{BB962C8B-B14F-4D97-AF65-F5344CB8AC3E}">
        <p14:creationId xmlns:p14="http://schemas.microsoft.com/office/powerpoint/2010/main" val="22252211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Διαστάσεις</a:t>
            </a:r>
            <a:r>
              <a:rPr lang="el-GR" baseline="0" dirty="0"/>
              <a:t> ή…</a:t>
            </a:r>
            <a:endParaRPr lang="x-none" dirty="0"/>
          </a:p>
        </p:txBody>
      </p:sp>
      <p:sp>
        <p:nvSpPr>
          <p:cNvPr id="4" name="Slide Number Placeholder 3"/>
          <p:cNvSpPr>
            <a:spLocks noGrp="1"/>
          </p:cNvSpPr>
          <p:nvPr>
            <p:ph type="sldNum" sz="quarter" idx="5"/>
          </p:nvPr>
        </p:nvSpPr>
        <p:spPr/>
        <p:txBody>
          <a:bodyPr/>
          <a:lstStyle/>
          <a:p>
            <a:pPr defTabSz="966338">
              <a:defRPr/>
            </a:pPr>
            <a:fld id="{C4054588-56DC-44AE-B5E3-343278A6FF97}" type="slidenum">
              <a:rPr lang="x-none">
                <a:solidFill>
                  <a:prstClr val="black"/>
                </a:solidFill>
                <a:latin typeface="Calibri" panose="020F0502020204030204"/>
              </a:rPr>
              <a:pPr defTabSz="966338">
                <a:defRPr/>
              </a:pPr>
              <a:t>37</a:t>
            </a:fld>
            <a:endParaRPr lang="x-none">
              <a:solidFill>
                <a:prstClr val="black"/>
              </a:solidFill>
              <a:latin typeface="Calibri" panose="020F0502020204030204"/>
            </a:endParaRPr>
          </a:p>
        </p:txBody>
      </p:sp>
    </p:spTree>
    <p:extLst>
      <p:ext uri="{BB962C8B-B14F-4D97-AF65-F5344CB8AC3E}">
        <p14:creationId xmlns:p14="http://schemas.microsoft.com/office/powerpoint/2010/main" val="584494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Διαστάσεις</a:t>
            </a:r>
            <a:r>
              <a:rPr lang="el-GR" baseline="0" dirty="0"/>
              <a:t> ή…</a:t>
            </a:r>
            <a:endParaRPr lang="x-none" dirty="0"/>
          </a:p>
        </p:txBody>
      </p:sp>
      <p:sp>
        <p:nvSpPr>
          <p:cNvPr id="4" name="Slide Number Placeholder 3"/>
          <p:cNvSpPr>
            <a:spLocks noGrp="1"/>
          </p:cNvSpPr>
          <p:nvPr>
            <p:ph type="sldNum" sz="quarter" idx="5"/>
          </p:nvPr>
        </p:nvSpPr>
        <p:spPr/>
        <p:txBody>
          <a:bodyPr/>
          <a:lstStyle/>
          <a:p>
            <a:pPr defTabSz="966338">
              <a:defRPr/>
            </a:pPr>
            <a:fld id="{C4054588-56DC-44AE-B5E3-343278A6FF97}" type="slidenum">
              <a:rPr lang="x-none">
                <a:solidFill>
                  <a:prstClr val="black"/>
                </a:solidFill>
                <a:latin typeface="Calibri" panose="020F0502020204030204"/>
              </a:rPr>
              <a:pPr defTabSz="966338">
                <a:defRPr/>
              </a:pPr>
              <a:t>38</a:t>
            </a:fld>
            <a:endParaRPr lang="x-none">
              <a:solidFill>
                <a:prstClr val="black"/>
              </a:solidFill>
              <a:latin typeface="Calibri" panose="020F0502020204030204"/>
            </a:endParaRPr>
          </a:p>
        </p:txBody>
      </p:sp>
    </p:spTree>
    <p:extLst>
      <p:ext uri="{BB962C8B-B14F-4D97-AF65-F5344CB8AC3E}">
        <p14:creationId xmlns:p14="http://schemas.microsoft.com/office/powerpoint/2010/main" val="21416661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pPr defTabSz="966338">
              <a:defRPr/>
            </a:pPr>
            <a:fld id="{C4054588-56DC-44AE-B5E3-343278A6FF97}" type="slidenum">
              <a:rPr lang="x-none">
                <a:solidFill>
                  <a:prstClr val="black"/>
                </a:solidFill>
                <a:latin typeface="Calibri" panose="020F0502020204030204"/>
              </a:rPr>
              <a:pPr defTabSz="966338">
                <a:defRPr/>
              </a:pPr>
              <a:t>39</a:t>
            </a:fld>
            <a:endParaRPr lang="x-none">
              <a:solidFill>
                <a:prstClr val="black"/>
              </a:solidFill>
              <a:latin typeface="Calibri" panose="020F0502020204030204"/>
            </a:endParaRPr>
          </a:p>
        </p:txBody>
      </p:sp>
    </p:spTree>
    <p:extLst>
      <p:ext uri="{BB962C8B-B14F-4D97-AF65-F5344CB8AC3E}">
        <p14:creationId xmlns:p14="http://schemas.microsoft.com/office/powerpoint/2010/main" val="6556017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solidFill>
                  <a:srgbClr val="FF0000"/>
                </a:solidFill>
              </a:rPr>
              <a:t>Διαστάσεις   στο</a:t>
            </a:r>
            <a:r>
              <a:rPr lang="el-GR" baseline="0" dirty="0">
                <a:solidFill>
                  <a:srgbClr val="FF0000"/>
                </a:solidFill>
              </a:rPr>
              <a:t> αγγλικό κείμενο έγραφε </a:t>
            </a:r>
            <a:r>
              <a:rPr lang="en-US" baseline="0" dirty="0">
                <a:solidFill>
                  <a:srgbClr val="FF0000"/>
                </a:solidFill>
              </a:rPr>
              <a:t>dimensions   or </a:t>
            </a:r>
            <a:r>
              <a:rPr lang="el-GR" baseline="0" dirty="0"/>
              <a:t> </a:t>
            </a:r>
            <a:r>
              <a:rPr lang="en-US" baseline="0" dirty="0"/>
              <a:t>form or</a:t>
            </a:r>
            <a:r>
              <a:rPr lang="el-GR" baseline="0" dirty="0"/>
              <a:t> </a:t>
            </a:r>
            <a:r>
              <a:rPr lang="en-US" baseline="0" dirty="0"/>
              <a:t>format  </a:t>
            </a:r>
            <a:r>
              <a:rPr lang="el-GR" baseline="0" dirty="0"/>
              <a:t>μήπως είναι </a:t>
            </a:r>
            <a:r>
              <a:rPr lang="en-US" baseline="0" dirty="0"/>
              <a:t>of </a:t>
            </a:r>
            <a:r>
              <a:rPr lang="el-GR" baseline="0" dirty="0"/>
              <a:t>??</a:t>
            </a:r>
            <a:endParaRPr lang="x-none" dirty="0"/>
          </a:p>
        </p:txBody>
      </p:sp>
      <p:sp>
        <p:nvSpPr>
          <p:cNvPr id="4" name="Slide Number Placeholder 3"/>
          <p:cNvSpPr>
            <a:spLocks noGrp="1"/>
          </p:cNvSpPr>
          <p:nvPr>
            <p:ph type="sldNum" sz="quarter" idx="5"/>
          </p:nvPr>
        </p:nvSpPr>
        <p:spPr/>
        <p:txBody>
          <a:bodyPr/>
          <a:lstStyle/>
          <a:p>
            <a:pPr defTabSz="966338">
              <a:defRPr/>
            </a:pPr>
            <a:fld id="{C4054588-56DC-44AE-B5E3-343278A6FF97}" type="slidenum">
              <a:rPr lang="x-none">
                <a:solidFill>
                  <a:prstClr val="black"/>
                </a:solidFill>
                <a:latin typeface="Calibri" panose="020F0502020204030204"/>
              </a:rPr>
              <a:pPr defTabSz="966338">
                <a:defRPr/>
              </a:pPr>
              <a:t>40</a:t>
            </a:fld>
            <a:endParaRPr lang="x-none">
              <a:solidFill>
                <a:prstClr val="black"/>
              </a:solidFill>
              <a:latin typeface="Calibri" panose="020F0502020204030204"/>
            </a:endParaRPr>
          </a:p>
        </p:txBody>
      </p:sp>
    </p:spTree>
    <p:extLst>
      <p:ext uri="{BB962C8B-B14F-4D97-AF65-F5344CB8AC3E}">
        <p14:creationId xmlns:p14="http://schemas.microsoft.com/office/powerpoint/2010/main" val="4039207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solidFill>
                  <a:srgbClr val="FF0000"/>
                </a:solidFill>
              </a:rPr>
              <a:t>Διαστάσεις   στο</a:t>
            </a:r>
            <a:r>
              <a:rPr lang="el-GR" baseline="0" dirty="0">
                <a:solidFill>
                  <a:srgbClr val="FF0000"/>
                </a:solidFill>
              </a:rPr>
              <a:t> αγγλικό κείμενο έγραφε </a:t>
            </a:r>
            <a:r>
              <a:rPr lang="en-US" baseline="0" dirty="0">
                <a:solidFill>
                  <a:srgbClr val="FF0000"/>
                </a:solidFill>
              </a:rPr>
              <a:t>dimensions   or </a:t>
            </a:r>
            <a:r>
              <a:rPr lang="el-GR" baseline="0" dirty="0"/>
              <a:t> </a:t>
            </a:r>
            <a:r>
              <a:rPr lang="en-US" baseline="0" dirty="0"/>
              <a:t>form or</a:t>
            </a:r>
            <a:r>
              <a:rPr lang="el-GR" baseline="0" dirty="0"/>
              <a:t> </a:t>
            </a:r>
            <a:r>
              <a:rPr lang="en-US" baseline="0" dirty="0"/>
              <a:t>format  </a:t>
            </a:r>
            <a:r>
              <a:rPr lang="el-GR" baseline="0" dirty="0"/>
              <a:t>μήπως είναι </a:t>
            </a:r>
            <a:r>
              <a:rPr lang="en-US" baseline="0" dirty="0"/>
              <a:t>of </a:t>
            </a:r>
            <a:r>
              <a:rPr lang="el-GR" baseline="0" dirty="0"/>
              <a:t>??</a:t>
            </a:r>
            <a:endParaRPr lang="x-none" dirty="0"/>
          </a:p>
        </p:txBody>
      </p:sp>
      <p:sp>
        <p:nvSpPr>
          <p:cNvPr id="4" name="Slide Number Placeholder 3"/>
          <p:cNvSpPr>
            <a:spLocks noGrp="1"/>
          </p:cNvSpPr>
          <p:nvPr>
            <p:ph type="sldNum" sz="quarter" idx="5"/>
          </p:nvPr>
        </p:nvSpPr>
        <p:spPr/>
        <p:txBody>
          <a:bodyPr/>
          <a:lstStyle/>
          <a:p>
            <a:pPr defTabSz="966338">
              <a:defRPr/>
            </a:pPr>
            <a:fld id="{C4054588-56DC-44AE-B5E3-343278A6FF97}" type="slidenum">
              <a:rPr lang="x-none">
                <a:solidFill>
                  <a:prstClr val="black"/>
                </a:solidFill>
                <a:latin typeface="Calibri" panose="020F0502020204030204"/>
              </a:rPr>
              <a:pPr defTabSz="966338">
                <a:defRPr/>
              </a:pPr>
              <a:t>41</a:t>
            </a:fld>
            <a:endParaRPr lang="x-none">
              <a:solidFill>
                <a:prstClr val="black"/>
              </a:solidFill>
              <a:latin typeface="Calibri" panose="020F0502020204030204"/>
            </a:endParaRPr>
          </a:p>
        </p:txBody>
      </p:sp>
    </p:spTree>
    <p:extLst>
      <p:ext uri="{BB962C8B-B14F-4D97-AF65-F5344CB8AC3E}">
        <p14:creationId xmlns:p14="http://schemas.microsoft.com/office/powerpoint/2010/main" val="15724465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pPr defTabSz="966338">
              <a:defRPr/>
            </a:pPr>
            <a:fld id="{C4054588-56DC-44AE-B5E3-343278A6FF97}" type="slidenum">
              <a:rPr lang="x-none">
                <a:solidFill>
                  <a:prstClr val="black"/>
                </a:solidFill>
                <a:latin typeface="Calibri" panose="020F0502020204030204"/>
              </a:rPr>
              <a:pPr defTabSz="966338">
                <a:defRPr/>
              </a:pPr>
              <a:t>42</a:t>
            </a:fld>
            <a:endParaRPr lang="x-none">
              <a:solidFill>
                <a:prstClr val="black"/>
              </a:solidFill>
              <a:latin typeface="Calibri" panose="020F0502020204030204"/>
            </a:endParaRPr>
          </a:p>
        </p:txBody>
      </p:sp>
    </p:spTree>
    <p:extLst>
      <p:ext uri="{BB962C8B-B14F-4D97-AF65-F5344CB8AC3E}">
        <p14:creationId xmlns:p14="http://schemas.microsoft.com/office/powerpoint/2010/main" val="1520333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C4054588-56DC-44AE-B5E3-343278A6FF97}" type="slidenum">
              <a:rPr lang="x-none" smtClean="0"/>
              <a:t>6</a:t>
            </a:fld>
            <a:endParaRPr lang="x-none"/>
          </a:p>
        </p:txBody>
      </p:sp>
    </p:spTree>
    <p:extLst>
      <p:ext uri="{BB962C8B-B14F-4D97-AF65-F5344CB8AC3E}">
        <p14:creationId xmlns:p14="http://schemas.microsoft.com/office/powerpoint/2010/main" val="3555550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defRPr/>
            </a:pPr>
            <a:r>
              <a:rPr lang="en-US" dirty="0"/>
              <a:t>Shocks= socks</a:t>
            </a:r>
            <a:r>
              <a:rPr lang="en-US" baseline="0" dirty="0"/>
              <a:t>   , </a:t>
            </a:r>
            <a:r>
              <a:rPr lang="en-US" sz="1300" dirty="0">
                <a:ea typeface="Arial" panose="020B0604020202020204" pitchFamily="34" charset="0"/>
                <a:cs typeface="Times New Roman" panose="02020603050405020304" pitchFamily="18" charset="0"/>
              </a:rPr>
              <a:t>Around it </a:t>
            </a:r>
            <a:r>
              <a:rPr lang="en-US" sz="1300" strike="sngStrike" dirty="0">
                <a:ea typeface="Arial" panose="020B0604020202020204" pitchFamily="34" charset="0"/>
                <a:cs typeface="Times New Roman" panose="02020603050405020304" pitchFamily="18" charset="0"/>
              </a:rPr>
              <a:t>is</a:t>
            </a:r>
            <a:r>
              <a:rPr lang="en-US" sz="1300" dirty="0">
                <a:ea typeface="Arial" panose="020B0604020202020204" pitchFamily="34" charset="0"/>
                <a:cs typeface="Times New Roman" panose="02020603050405020304" pitchFamily="18" charset="0"/>
              </a:rPr>
              <a:t> camping/mountaineering objects.</a:t>
            </a:r>
            <a:r>
              <a:rPr lang="el-GR" sz="1300" dirty="0">
                <a:ea typeface="Arial" panose="020B0604020202020204" pitchFamily="34" charset="0"/>
                <a:cs typeface="Times New Roman" panose="02020603050405020304" pitchFamily="18" charset="0"/>
              </a:rPr>
              <a:t>=</a:t>
            </a:r>
            <a:r>
              <a:rPr lang="en-US" sz="1300" dirty="0">
                <a:ea typeface="Arial" panose="020B0604020202020204" pitchFamily="34" charset="0"/>
                <a:cs typeface="Times New Roman" panose="02020603050405020304" pitchFamily="18" charset="0"/>
              </a:rPr>
              <a:t>Around it</a:t>
            </a:r>
            <a:r>
              <a:rPr lang="el-GR" sz="1300" dirty="0">
                <a:ea typeface="Arial" panose="020B0604020202020204" pitchFamily="34" charset="0"/>
                <a:cs typeface="Times New Roman" panose="02020603050405020304" pitchFamily="18" charset="0"/>
              </a:rPr>
              <a:t> ,</a:t>
            </a:r>
            <a:r>
              <a:rPr lang="en-US" sz="1300" dirty="0">
                <a:ea typeface="Arial" panose="020B0604020202020204" pitchFamily="34" charset="0"/>
                <a:cs typeface="Times New Roman" panose="02020603050405020304" pitchFamily="18" charset="0"/>
              </a:rPr>
              <a:t> there are…</a:t>
            </a:r>
            <a:r>
              <a:rPr lang="el-GR" sz="1300" dirty="0">
                <a:ea typeface="Arial" panose="020B0604020202020204" pitchFamily="34" charset="0"/>
                <a:cs typeface="Times New Roman" panose="02020603050405020304" pitchFamily="18" charset="0"/>
              </a:rPr>
              <a:t>(</a:t>
            </a:r>
            <a:r>
              <a:rPr lang="en-US" sz="1300" dirty="0">
                <a:ea typeface="Arial" panose="020B0604020202020204" pitchFamily="34" charset="0"/>
                <a:cs typeface="Times New Roman" panose="02020603050405020304" pitchFamily="18" charset="0"/>
              </a:rPr>
              <a:t>ENGLISH TEXT</a:t>
            </a:r>
            <a:r>
              <a:rPr lang="el-GR" sz="1300" dirty="0">
                <a:ea typeface="Arial" panose="020B0604020202020204" pitchFamily="34" charset="0"/>
                <a:cs typeface="Times New Roman" panose="02020603050405020304" pitchFamily="18" charset="0"/>
              </a:rPr>
              <a:t>)</a:t>
            </a:r>
            <a:endParaRPr lang="el-GR" sz="1300" dirty="0">
              <a:ea typeface="Calibri" panose="020F0502020204030204" pitchFamily="34" charset="0"/>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pPr defTabSz="966338">
              <a:defRPr/>
            </a:pPr>
            <a:fld id="{C4054588-56DC-44AE-B5E3-343278A6FF97}" type="slidenum">
              <a:rPr lang="x-none">
                <a:solidFill>
                  <a:prstClr val="black"/>
                </a:solidFill>
                <a:latin typeface="Calibri" panose="020F0502020204030204"/>
              </a:rPr>
              <a:pPr defTabSz="966338">
                <a:defRPr/>
              </a:pPr>
              <a:t>43</a:t>
            </a:fld>
            <a:endParaRPr lang="x-none">
              <a:solidFill>
                <a:prstClr val="black"/>
              </a:solidFill>
              <a:latin typeface="Calibri" panose="020F0502020204030204"/>
            </a:endParaRPr>
          </a:p>
        </p:txBody>
      </p:sp>
    </p:spTree>
    <p:extLst>
      <p:ext uri="{BB962C8B-B14F-4D97-AF65-F5344CB8AC3E}">
        <p14:creationId xmlns:p14="http://schemas.microsoft.com/office/powerpoint/2010/main" val="13654380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defRPr/>
            </a:pPr>
            <a:r>
              <a:rPr lang="en-US" dirty="0"/>
              <a:t>Shocks= socks</a:t>
            </a:r>
            <a:r>
              <a:rPr lang="en-US" baseline="0" dirty="0"/>
              <a:t>   , </a:t>
            </a:r>
            <a:r>
              <a:rPr lang="en-US" sz="1300" dirty="0">
                <a:ea typeface="Arial" panose="020B0604020202020204" pitchFamily="34" charset="0"/>
                <a:cs typeface="Times New Roman" panose="02020603050405020304" pitchFamily="18" charset="0"/>
              </a:rPr>
              <a:t>Around it </a:t>
            </a:r>
            <a:r>
              <a:rPr lang="en-US" sz="1300" strike="sngStrike" dirty="0">
                <a:ea typeface="Arial" panose="020B0604020202020204" pitchFamily="34" charset="0"/>
                <a:cs typeface="Times New Roman" panose="02020603050405020304" pitchFamily="18" charset="0"/>
              </a:rPr>
              <a:t>is</a:t>
            </a:r>
            <a:r>
              <a:rPr lang="en-US" sz="1300" dirty="0">
                <a:ea typeface="Arial" panose="020B0604020202020204" pitchFamily="34" charset="0"/>
                <a:cs typeface="Times New Roman" panose="02020603050405020304" pitchFamily="18" charset="0"/>
              </a:rPr>
              <a:t> camping/mountaineering objects.</a:t>
            </a:r>
            <a:r>
              <a:rPr lang="el-GR" sz="1300" dirty="0">
                <a:ea typeface="Arial" panose="020B0604020202020204" pitchFamily="34" charset="0"/>
                <a:cs typeface="Times New Roman" panose="02020603050405020304" pitchFamily="18" charset="0"/>
              </a:rPr>
              <a:t>=</a:t>
            </a:r>
            <a:r>
              <a:rPr lang="en-US" sz="1300" dirty="0">
                <a:ea typeface="Arial" panose="020B0604020202020204" pitchFamily="34" charset="0"/>
                <a:cs typeface="Times New Roman" panose="02020603050405020304" pitchFamily="18" charset="0"/>
              </a:rPr>
              <a:t>Around it</a:t>
            </a:r>
            <a:r>
              <a:rPr lang="el-GR" sz="1300" dirty="0">
                <a:ea typeface="Arial" panose="020B0604020202020204" pitchFamily="34" charset="0"/>
                <a:cs typeface="Times New Roman" panose="02020603050405020304" pitchFamily="18" charset="0"/>
              </a:rPr>
              <a:t> ,</a:t>
            </a:r>
            <a:r>
              <a:rPr lang="en-US" sz="1300" dirty="0">
                <a:ea typeface="Arial" panose="020B0604020202020204" pitchFamily="34" charset="0"/>
                <a:cs typeface="Times New Roman" panose="02020603050405020304" pitchFamily="18" charset="0"/>
              </a:rPr>
              <a:t> there are…</a:t>
            </a:r>
            <a:r>
              <a:rPr lang="el-GR" sz="1300" dirty="0">
                <a:ea typeface="Arial" panose="020B0604020202020204" pitchFamily="34" charset="0"/>
                <a:cs typeface="Times New Roman" panose="02020603050405020304" pitchFamily="18" charset="0"/>
              </a:rPr>
              <a:t>(</a:t>
            </a:r>
            <a:r>
              <a:rPr lang="en-US" sz="1300" dirty="0">
                <a:ea typeface="Arial" panose="020B0604020202020204" pitchFamily="34" charset="0"/>
                <a:cs typeface="Times New Roman" panose="02020603050405020304" pitchFamily="18" charset="0"/>
              </a:rPr>
              <a:t>ENGLISH TEXT</a:t>
            </a:r>
            <a:r>
              <a:rPr lang="el-GR" sz="1300" dirty="0">
                <a:ea typeface="Arial" panose="020B0604020202020204" pitchFamily="34" charset="0"/>
                <a:cs typeface="Times New Roman" panose="02020603050405020304" pitchFamily="18" charset="0"/>
              </a:rPr>
              <a:t>)</a:t>
            </a:r>
            <a:endParaRPr lang="el-GR" sz="1300" dirty="0">
              <a:ea typeface="Calibri" panose="020F0502020204030204" pitchFamily="34" charset="0"/>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pPr defTabSz="966338">
              <a:defRPr/>
            </a:pPr>
            <a:fld id="{C4054588-56DC-44AE-B5E3-343278A6FF97}" type="slidenum">
              <a:rPr lang="x-none">
                <a:solidFill>
                  <a:prstClr val="black"/>
                </a:solidFill>
                <a:latin typeface="Calibri" panose="020F0502020204030204"/>
              </a:rPr>
              <a:pPr defTabSz="966338">
                <a:defRPr/>
              </a:pPr>
              <a:t>44</a:t>
            </a:fld>
            <a:endParaRPr lang="x-none">
              <a:solidFill>
                <a:prstClr val="black"/>
              </a:solidFill>
              <a:latin typeface="Calibri" panose="020F0502020204030204"/>
            </a:endParaRPr>
          </a:p>
        </p:txBody>
      </p:sp>
    </p:spTree>
    <p:extLst>
      <p:ext uri="{BB962C8B-B14F-4D97-AF65-F5344CB8AC3E}">
        <p14:creationId xmlns:p14="http://schemas.microsoft.com/office/powerpoint/2010/main" val="33332368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pPr defTabSz="966338">
              <a:defRPr/>
            </a:pPr>
            <a:fld id="{C4054588-56DC-44AE-B5E3-343278A6FF97}" type="slidenum">
              <a:rPr lang="x-none">
                <a:solidFill>
                  <a:prstClr val="black"/>
                </a:solidFill>
                <a:latin typeface="Calibri" panose="020F0502020204030204"/>
              </a:rPr>
              <a:pPr defTabSz="966338">
                <a:defRPr/>
              </a:pPr>
              <a:t>45</a:t>
            </a:fld>
            <a:endParaRPr lang="x-none">
              <a:solidFill>
                <a:prstClr val="black"/>
              </a:solidFill>
              <a:latin typeface="Calibri" panose="020F0502020204030204"/>
            </a:endParaRPr>
          </a:p>
        </p:txBody>
      </p:sp>
    </p:spTree>
    <p:extLst>
      <p:ext uri="{BB962C8B-B14F-4D97-AF65-F5344CB8AC3E}">
        <p14:creationId xmlns:p14="http://schemas.microsoft.com/office/powerpoint/2010/main" val="1846544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2.</a:t>
            </a:r>
            <a:r>
              <a:rPr lang="en-US" baseline="0" dirty="0"/>
              <a:t> If it was a story</a:t>
            </a:r>
            <a:r>
              <a:rPr lang="el-GR" baseline="0" dirty="0"/>
              <a:t> στην αγγλική </a:t>
            </a:r>
            <a:r>
              <a:rPr lang="en-US" baseline="0" dirty="0"/>
              <a:t> version .</a:t>
            </a:r>
            <a:endParaRPr lang="el-GR" dirty="0"/>
          </a:p>
        </p:txBody>
      </p:sp>
      <p:sp>
        <p:nvSpPr>
          <p:cNvPr id="4" name="Θέση αριθμού διαφάνειας 3"/>
          <p:cNvSpPr>
            <a:spLocks noGrp="1"/>
          </p:cNvSpPr>
          <p:nvPr>
            <p:ph type="sldNum" sz="quarter" idx="10"/>
          </p:nvPr>
        </p:nvSpPr>
        <p:spPr/>
        <p:txBody>
          <a:bodyPr/>
          <a:lstStyle/>
          <a:p>
            <a:fld id="{C4054588-56DC-44AE-B5E3-343278A6FF97}" type="slidenum">
              <a:rPr lang="x-none" smtClean="0"/>
              <a:t>10</a:t>
            </a:fld>
            <a:endParaRPr lang="x-none"/>
          </a:p>
        </p:txBody>
      </p:sp>
    </p:spTree>
    <p:extLst>
      <p:ext uri="{BB962C8B-B14F-4D97-AF65-F5344CB8AC3E}">
        <p14:creationId xmlns:p14="http://schemas.microsoft.com/office/powerpoint/2010/main" val="1391273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900" dirty="0">
                <a:solidFill>
                  <a:srgbClr val="000000"/>
                </a:solidFill>
                <a:latin typeface="Arial" panose="020B0604020202020204" pitchFamily="34" charset="0"/>
              </a:rPr>
              <a:t>Οι λειτουργίες του λογισμικού καθώς  επίσης και τα </a:t>
            </a:r>
            <a:r>
              <a:rPr lang="el-GR" sz="1900" dirty="0" err="1">
                <a:solidFill>
                  <a:srgbClr val="000000"/>
                </a:solidFill>
                <a:latin typeface="Arial" panose="020B0604020202020204" pitchFamily="34" charset="0"/>
              </a:rPr>
              <a:t>διαδραστικά</a:t>
            </a:r>
            <a:r>
              <a:rPr lang="el-GR" sz="1900" dirty="0">
                <a:solidFill>
                  <a:srgbClr val="000000"/>
                </a:solidFill>
                <a:latin typeface="Arial" panose="020B0604020202020204" pitchFamily="34" charset="0"/>
              </a:rPr>
              <a:t>  στοιχεία  δημιουργούν ένα  </a:t>
            </a:r>
            <a:r>
              <a:rPr lang="el-GR" sz="1900" dirty="0" err="1">
                <a:solidFill>
                  <a:srgbClr val="000000"/>
                </a:solidFill>
                <a:latin typeface="Arial" panose="020B0604020202020204" pitchFamily="34" charset="0"/>
              </a:rPr>
              <a:t>ηλ.βιβλίο</a:t>
            </a:r>
            <a:r>
              <a:rPr lang="el-GR" sz="1900" dirty="0">
                <a:solidFill>
                  <a:srgbClr val="000000"/>
                </a:solidFill>
                <a:latin typeface="Arial" panose="020B0604020202020204" pitchFamily="34" charset="0"/>
              </a:rPr>
              <a:t> </a:t>
            </a:r>
            <a:r>
              <a:rPr lang="en-GB" sz="1900" dirty="0">
                <a:solidFill>
                  <a:srgbClr val="000000"/>
                </a:solidFill>
                <a:latin typeface="Arial" panose="020B0604020202020204" pitchFamily="34" charset="0"/>
              </a:rPr>
              <a:t> </a:t>
            </a:r>
            <a:r>
              <a:rPr lang="el-GR" sz="1900" dirty="0">
                <a:solidFill>
                  <a:srgbClr val="000000"/>
                </a:solidFill>
                <a:latin typeface="Arial" panose="020B0604020202020204" pitchFamily="34" charset="0"/>
              </a:rPr>
              <a:t> οπτικά ελκυστικό  και εύκολο στη χρήση του.</a:t>
            </a:r>
            <a:r>
              <a:rPr lang="en-GB" sz="1900" dirty="0">
                <a:solidFill>
                  <a:srgbClr val="000000"/>
                </a:solidFill>
                <a:latin typeface="Arial" panose="020B0604020202020204" pitchFamily="34" charset="0"/>
              </a:rPr>
              <a:t> </a:t>
            </a:r>
            <a:endParaRPr lang="x-none" dirty="0"/>
          </a:p>
        </p:txBody>
      </p:sp>
      <p:sp>
        <p:nvSpPr>
          <p:cNvPr id="4" name="Slide Number Placeholder 3"/>
          <p:cNvSpPr>
            <a:spLocks noGrp="1"/>
          </p:cNvSpPr>
          <p:nvPr>
            <p:ph type="sldNum" sz="quarter" idx="5"/>
          </p:nvPr>
        </p:nvSpPr>
        <p:spPr/>
        <p:txBody>
          <a:bodyPr/>
          <a:lstStyle/>
          <a:p>
            <a:fld id="{C4054588-56DC-44AE-B5E3-343278A6FF97}" type="slidenum">
              <a:rPr lang="x-none" smtClean="0"/>
              <a:t>18</a:t>
            </a:fld>
            <a:endParaRPr lang="x-none"/>
          </a:p>
        </p:txBody>
      </p:sp>
    </p:spTree>
    <p:extLst>
      <p:ext uri="{BB962C8B-B14F-4D97-AF65-F5344CB8AC3E}">
        <p14:creationId xmlns:p14="http://schemas.microsoft.com/office/powerpoint/2010/main" val="1174377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C4054588-56DC-44AE-B5E3-343278A6FF97}" type="slidenum">
              <a:rPr lang="x-none" smtClean="0"/>
              <a:t>19</a:t>
            </a:fld>
            <a:endParaRPr lang="x-none"/>
          </a:p>
        </p:txBody>
      </p:sp>
    </p:spTree>
    <p:extLst>
      <p:ext uri="{BB962C8B-B14F-4D97-AF65-F5344CB8AC3E}">
        <p14:creationId xmlns:p14="http://schemas.microsoft.com/office/powerpoint/2010/main" val="1489288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pPr defTabSz="966338">
              <a:defRPr/>
            </a:pPr>
            <a:fld id="{C4054588-56DC-44AE-B5E3-343278A6FF97}" type="slidenum">
              <a:rPr lang="x-none">
                <a:solidFill>
                  <a:prstClr val="black"/>
                </a:solidFill>
                <a:latin typeface="Calibri" panose="020F0502020204030204"/>
              </a:rPr>
              <a:pPr defTabSz="966338">
                <a:defRPr/>
              </a:pPr>
              <a:t>20</a:t>
            </a:fld>
            <a:endParaRPr lang="x-none">
              <a:solidFill>
                <a:prstClr val="black"/>
              </a:solidFill>
              <a:latin typeface="Calibri" panose="020F0502020204030204"/>
            </a:endParaRPr>
          </a:p>
        </p:txBody>
      </p:sp>
    </p:spTree>
    <p:extLst>
      <p:ext uri="{BB962C8B-B14F-4D97-AF65-F5344CB8AC3E}">
        <p14:creationId xmlns:p14="http://schemas.microsoft.com/office/powerpoint/2010/main" val="3932518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pPr defTabSz="966338">
              <a:defRPr/>
            </a:pPr>
            <a:fld id="{C4054588-56DC-44AE-B5E3-343278A6FF97}" type="slidenum">
              <a:rPr lang="x-none">
                <a:solidFill>
                  <a:prstClr val="black"/>
                </a:solidFill>
                <a:latin typeface="Calibri" panose="020F0502020204030204"/>
              </a:rPr>
              <a:pPr defTabSz="966338">
                <a:defRPr/>
              </a:pPr>
              <a:t>21</a:t>
            </a:fld>
            <a:endParaRPr lang="x-none">
              <a:solidFill>
                <a:prstClr val="black"/>
              </a:solidFill>
              <a:latin typeface="Calibri" panose="020F0502020204030204"/>
            </a:endParaRPr>
          </a:p>
        </p:txBody>
      </p:sp>
    </p:spTree>
    <p:extLst>
      <p:ext uri="{BB962C8B-B14F-4D97-AF65-F5344CB8AC3E}">
        <p14:creationId xmlns:p14="http://schemas.microsoft.com/office/powerpoint/2010/main" val="3774391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pPr defTabSz="966338">
              <a:defRPr/>
            </a:pPr>
            <a:fld id="{C4054588-56DC-44AE-B5E3-343278A6FF97}" type="slidenum">
              <a:rPr lang="x-none">
                <a:solidFill>
                  <a:prstClr val="black"/>
                </a:solidFill>
                <a:latin typeface="Calibri" panose="020F0502020204030204"/>
              </a:rPr>
              <a:pPr defTabSz="966338">
                <a:defRPr/>
              </a:pPr>
              <a:t>22</a:t>
            </a:fld>
            <a:endParaRPr lang="x-none">
              <a:solidFill>
                <a:prstClr val="black"/>
              </a:solidFill>
              <a:latin typeface="Calibri" panose="020F0502020204030204"/>
            </a:endParaRPr>
          </a:p>
        </p:txBody>
      </p:sp>
    </p:spTree>
    <p:extLst>
      <p:ext uri="{BB962C8B-B14F-4D97-AF65-F5344CB8AC3E}">
        <p14:creationId xmlns:p14="http://schemas.microsoft.com/office/powerpoint/2010/main" val="2839616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79E56B-2683-49E7-93BB-A862461C196F}"/>
              </a:ext>
            </a:extLst>
          </p:cNvPr>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endParaRPr lang="en-GB"/>
          </a:p>
        </p:txBody>
      </p:sp>
      <p:sp>
        <p:nvSpPr>
          <p:cNvPr id="3" name="Subtítulo 2">
            <a:extLst>
              <a:ext uri="{FF2B5EF4-FFF2-40B4-BE49-F238E27FC236}">
                <a16:creationId xmlns:a16="http://schemas.microsoft.com/office/drawing/2014/main" id="{D95CB8BB-BCF4-455E-B1EF-06B2E80D95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endParaRPr lang="en-GB"/>
          </a:p>
        </p:txBody>
      </p:sp>
      <p:sp>
        <p:nvSpPr>
          <p:cNvPr id="4" name="Marcador de Posição da Data 3">
            <a:extLst>
              <a:ext uri="{FF2B5EF4-FFF2-40B4-BE49-F238E27FC236}">
                <a16:creationId xmlns:a16="http://schemas.microsoft.com/office/drawing/2014/main" id="{4EBDAC4E-2BB0-4534-9BF0-26B0660107D7}"/>
              </a:ext>
            </a:extLst>
          </p:cNvPr>
          <p:cNvSpPr>
            <a:spLocks noGrp="1"/>
          </p:cNvSpPr>
          <p:nvPr>
            <p:ph type="dt" sz="half" idx="10"/>
          </p:nvPr>
        </p:nvSpPr>
        <p:spPr/>
        <p:txBody>
          <a:bodyPr/>
          <a:lstStyle/>
          <a:p>
            <a:fld id="{08F86942-194F-40EA-9219-4931E9B8B45C}" type="datetimeFigureOut">
              <a:rPr lang="en-GB" smtClean="0"/>
              <a:t>29/03/2023</a:t>
            </a:fld>
            <a:endParaRPr lang="en-GB"/>
          </a:p>
        </p:txBody>
      </p:sp>
      <p:sp>
        <p:nvSpPr>
          <p:cNvPr id="5" name="Marcador de Posição do Rodapé 4">
            <a:extLst>
              <a:ext uri="{FF2B5EF4-FFF2-40B4-BE49-F238E27FC236}">
                <a16:creationId xmlns:a16="http://schemas.microsoft.com/office/drawing/2014/main" id="{AEA1A64B-D55C-4C7B-A6DB-885702414983}"/>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a16="http://schemas.microsoft.com/office/drawing/2014/main" id="{42A081E2-C739-4AD7-988A-07362EE4513E}"/>
              </a:ext>
            </a:extLst>
          </p:cNvPr>
          <p:cNvSpPr>
            <a:spLocks noGrp="1"/>
          </p:cNvSpPr>
          <p:nvPr>
            <p:ph type="sldNum" sz="quarter" idx="12"/>
          </p:nvPr>
        </p:nvSpPr>
        <p:spPr/>
        <p:txBody>
          <a:bodyPr/>
          <a:lstStyle/>
          <a:p>
            <a:fld id="{A425957C-9A47-4E07-B319-4D963D9C05D1}" type="slidenum">
              <a:rPr lang="en-GB" smtClean="0"/>
              <a:t>‹#›</a:t>
            </a:fld>
            <a:endParaRPr lang="en-GB"/>
          </a:p>
        </p:txBody>
      </p:sp>
    </p:spTree>
    <p:extLst>
      <p:ext uri="{BB962C8B-B14F-4D97-AF65-F5344CB8AC3E}">
        <p14:creationId xmlns:p14="http://schemas.microsoft.com/office/powerpoint/2010/main" val="2108439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13A3E3-5084-4511-8E2B-6A0EDA3E1262}"/>
              </a:ext>
            </a:extLst>
          </p:cNvPr>
          <p:cNvSpPr>
            <a:spLocks noGrp="1"/>
          </p:cNvSpPr>
          <p:nvPr>
            <p:ph type="title"/>
          </p:nvPr>
        </p:nvSpPr>
        <p:spPr/>
        <p:txBody>
          <a:bodyPr/>
          <a:lstStyle/>
          <a:p>
            <a:r>
              <a:rPr lang="pt-PT"/>
              <a:t>Clique para editar o estilo de título do Modelo Global</a:t>
            </a:r>
            <a:endParaRPr lang="en-GB"/>
          </a:p>
        </p:txBody>
      </p:sp>
      <p:sp>
        <p:nvSpPr>
          <p:cNvPr id="3" name="Marcador de Posição de Texto Vertical 2">
            <a:extLst>
              <a:ext uri="{FF2B5EF4-FFF2-40B4-BE49-F238E27FC236}">
                <a16:creationId xmlns:a16="http://schemas.microsoft.com/office/drawing/2014/main" id="{B1A65E8F-78B2-4615-A5EE-1CB965DFDEED}"/>
              </a:ext>
            </a:extLst>
          </p:cNvPr>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a Data 3">
            <a:extLst>
              <a:ext uri="{FF2B5EF4-FFF2-40B4-BE49-F238E27FC236}">
                <a16:creationId xmlns:a16="http://schemas.microsoft.com/office/drawing/2014/main" id="{FF7AF967-858C-41E8-A33F-D438BA300F7C}"/>
              </a:ext>
            </a:extLst>
          </p:cNvPr>
          <p:cNvSpPr>
            <a:spLocks noGrp="1"/>
          </p:cNvSpPr>
          <p:nvPr>
            <p:ph type="dt" sz="half" idx="10"/>
          </p:nvPr>
        </p:nvSpPr>
        <p:spPr/>
        <p:txBody>
          <a:bodyPr/>
          <a:lstStyle/>
          <a:p>
            <a:fld id="{08F86942-194F-40EA-9219-4931E9B8B45C}" type="datetimeFigureOut">
              <a:rPr lang="en-GB" smtClean="0"/>
              <a:t>29/03/2023</a:t>
            </a:fld>
            <a:endParaRPr lang="en-GB"/>
          </a:p>
        </p:txBody>
      </p:sp>
      <p:sp>
        <p:nvSpPr>
          <p:cNvPr id="5" name="Marcador de Posição do Rodapé 4">
            <a:extLst>
              <a:ext uri="{FF2B5EF4-FFF2-40B4-BE49-F238E27FC236}">
                <a16:creationId xmlns:a16="http://schemas.microsoft.com/office/drawing/2014/main" id="{99BBAD2E-ABBD-4D32-BE07-B5A774990BD7}"/>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a16="http://schemas.microsoft.com/office/drawing/2014/main" id="{556DDB0C-8F1D-4222-982C-0457439B3EC5}"/>
              </a:ext>
            </a:extLst>
          </p:cNvPr>
          <p:cNvSpPr>
            <a:spLocks noGrp="1"/>
          </p:cNvSpPr>
          <p:nvPr>
            <p:ph type="sldNum" sz="quarter" idx="12"/>
          </p:nvPr>
        </p:nvSpPr>
        <p:spPr/>
        <p:txBody>
          <a:bodyPr/>
          <a:lstStyle/>
          <a:p>
            <a:fld id="{A425957C-9A47-4E07-B319-4D963D9C05D1}" type="slidenum">
              <a:rPr lang="en-GB" smtClean="0"/>
              <a:t>‹#›</a:t>
            </a:fld>
            <a:endParaRPr lang="en-GB"/>
          </a:p>
        </p:txBody>
      </p:sp>
    </p:spTree>
    <p:extLst>
      <p:ext uri="{BB962C8B-B14F-4D97-AF65-F5344CB8AC3E}">
        <p14:creationId xmlns:p14="http://schemas.microsoft.com/office/powerpoint/2010/main" val="3441657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0ADA135-01ED-42FC-8FEE-9FA68C58138D}"/>
              </a:ext>
            </a:extLst>
          </p:cNvPr>
          <p:cNvSpPr>
            <a:spLocks noGrp="1"/>
          </p:cNvSpPr>
          <p:nvPr>
            <p:ph type="title" orient="vert"/>
          </p:nvPr>
        </p:nvSpPr>
        <p:spPr>
          <a:xfrm>
            <a:off x="8724900" y="365125"/>
            <a:ext cx="2628900" cy="5811838"/>
          </a:xfrm>
        </p:spPr>
        <p:txBody>
          <a:bodyPr vert="eaVert"/>
          <a:lstStyle/>
          <a:p>
            <a:r>
              <a:rPr lang="pt-PT"/>
              <a:t>Clique para editar o estilo de título do Modelo Global</a:t>
            </a:r>
            <a:endParaRPr lang="en-GB"/>
          </a:p>
        </p:txBody>
      </p:sp>
      <p:sp>
        <p:nvSpPr>
          <p:cNvPr id="3" name="Marcador de Posição de Texto Vertical 2">
            <a:extLst>
              <a:ext uri="{FF2B5EF4-FFF2-40B4-BE49-F238E27FC236}">
                <a16:creationId xmlns:a16="http://schemas.microsoft.com/office/drawing/2014/main" id="{DA4A2E5E-D690-4468-B1C2-A55A1EDA0F3D}"/>
              </a:ext>
            </a:extLst>
          </p:cNvPr>
          <p:cNvSpPr>
            <a:spLocks noGrp="1"/>
          </p:cNvSpPr>
          <p:nvPr>
            <p:ph type="body" orient="vert" idx="1"/>
          </p:nvPr>
        </p:nvSpPr>
        <p:spPr>
          <a:xfrm>
            <a:off x="838200" y="365125"/>
            <a:ext cx="7734300" cy="5811838"/>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a Data 3">
            <a:extLst>
              <a:ext uri="{FF2B5EF4-FFF2-40B4-BE49-F238E27FC236}">
                <a16:creationId xmlns:a16="http://schemas.microsoft.com/office/drawing/2014/main" id="{9908DCA0-A225-4BA1-9BC3-491116E43979}"/>
              </a:ext>
            </a:extLst>
          </p:cNvPr>
          <p:cNvSpPr>
            <a:spLocks noGrp="1"/>
          </p:cNvSpPr>
          <p:nvPr>
            <p:ph type="dt" sz="half" idx="10"/>
          </p:nvPr>
        </p:nvSpPr>
        <p:spPr/>
        <p:txBody>
          <a:bodyPr/>
          <a:lstStyle/>
          <a:p>
            <a:fld id="{08F86942-194F-40EA-9219-4931E9B8B45C}" type="datetimeFigureOut">
              <a:rPr lang="en-GB" smtClean="0"/>
              <a:t>29/03/2023</a:t>
            </a:fld>
            <a:endParaRPr lang="en-GB"/>
          </a:p>
        </p:txBody>
      </p:sp>
      <p:sp>
        <p:nvSpPr>
          <p:cNvPr id="5" name="Marcador de Posição do Rodapé 4">
            <a:extLst>
              <a:ext uri="{FF2B5EF4-FFF2-40B4-BE49-F238E27FC236}">
                <a16:creationId xmlns:a16="http://schemas.microsoft.com/office/drawing/2014/main" id="{4BEF1340-2E40-4982-B0C8-23B7D3945DA5}"/>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a16="http://schemas.microsoft.com/office/drawing/2014/main" id="{006BD2F8-F950-4E13-BF01-B55DF336A5F4}"/>
              </a:ext>
            </a:extLst>
          </p:cNvPr>
          <p:cNvSpPr>
            <a:spLocks noGrp="1"/>
          </p:cNvSpPr>
          <p:nvPr>
            <p:ph type="sldNum" sz="quarter" idx="12"/>
          </p:nvPr>
        </p:nvSpPr>
        <p:spPr/>
        <p:txBody>
          <a:bodyPr/>
          <a:lstStyle/>
          <a:p>
            <a:fld id="{A425957C-9A47-4E07-B319-4D963D9C05D1}" type="slidenum">
              <a:rPr lang="en-GB" smtClean="0"/>
              <a:t>‹#›</a:t>
            </a:fld>
            <a:endParaRPr lang="en-GB"/>
          </a:p>
        </p:txBody>
      </p:sp>
    </p:spTree>
    <p:extLst>
      <p:ext uri="{BB962C8B-B14F-4D97-AF65-F5344CB8AC3E}">
        <p14:creationId xmlns:p14="http://schemas.microsoft.com/office/powerpoint/2010/main" val="2231039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22C89F-D59C-4D62-86BE-1E6F967677AC}"/>
              </a:ext>
            </a:extLst>
          </p:cNvPr>
          <p:cNvSpPr>
            <a:spLocks noGrp="1"/>
          </p:cNvSpPr>
          <p:nvPr>
            <p:ph type="title"/>
          </p:nvPr>
        </p:nvSpPr>
        <p:spPr/>
        <p:txBody>
          <a:bodyPr/>
          <a:lstStyle/>
          <a:p>
            <a:r>
              <a:rPr lang="pt-PT" dirty="0"/>
              <a:t>Clique para editar o estilo de título do Modelo Global</a:t>
            </a:r>
            <a:endParaRPr lang="en-GB" dirty="0"/>
          </a:p>
        </p:txBody>
      </p:sp>
      <p:sp>
        <p:nvSpPr>
          <p:cNvPr id="3" name="Marcador de Posição de Conteúdo 2">
            <a:extLst>
              <a:ext uri="{FF2B5EF4-FFF2-40B4-BE49-F238E27FC236}">
                <a16:creationId xmlns:a16="http://schemas.microsoft.com/office/drawing/2014/main" id="{56E53119-0329-40A7-BAD9-D17054FCA49D}"/>
              </a:ext>
            </a:extLst>
          </p:cNvPr>
          <p:cNvSpPr>
            <a:spLocks noGrp="1"/>
          </p:cNvSpPr>
          <p:nvPr>
            <p:ph idx="1"/>
          </p:nvPr>
        </p:nvSpPr>
        <p:spPr/>
        <p:txBody>
          <a:bodyPr/>
          <a:lstStyle/>
          <a:p>
            <a:pPr lvl="0"/>
            <a:r>
              <a:rPr lang="pt-PT" dirty="0"/>
              <a:t>Editar os estilos de texto do Modelo Global</a:t>
            </a:r>
          </a:p>
          <a:p>
            <a:pPr lvl="1"/>
            <a:r>
              <a:rPr lang="pt-PT" dirty="0"/>
              <a:t>Segundo nível</a:t>
            </a:r>
          </a:p>
          <a:p>
            <a:pPr lvl="2"/>
            <a:r>
              <a:rPr lang="pt-PT" dirty="0"/>
              <a:t>Terceiro nível</a:t>
            </a:r>
          </a:p>
          <a:p>
            <a:pPr lvl="3"/>
            <a:r>
              <a:rPr lang="pt-PT" dirty="0"/>
              <a:t>Quarto nível</a:t>
            </a:r>
          </a:p>
          <a:p>
            <a:pPr lvl="4"/>
            <a:r>
              <a:rPr lang="pt-PT" dirty="0"/>
              <a:t>Quinto nível</a:t>
            </a:r>
            <a:endParaRPr lang="en-GB" dirty="0"/>
          </a:p>
        </p:txBody>
      </p:sp>
      <p:sp>
        <p:nvSpPr>
          <p:cNvPr id="4" name="Marcador de Posição da Data 3">
            <a:extLst>
              <a:ext uri="{FF2B5EF4-FFF2-40B4-BE49-F238E27FC236}">
                <a16:creationId xmlns:a16="http://schemas.microsoft.com/office/drawing/2014/main" id="{6C73875A-2BE1-4019-88AD-507004555F0F}"/>
              </a:ext>
            </a:extLst>
          </p:cNvPr>
          <p:cNvSpPr>
            <a:spLocks noGrp="1"/>
          </p:cNvSpPr>
          <p:nvPr>
            <p:ph type="dt" sz="half" idx="10"/>
          </p:nvPr>
        </p:nvSpPr>
        <p:spPr/>
        <p:txBody>
          <a:bodyPr/>
          <a:lstStyle/>
          <a:p>
            <a:fld id="{08F86942-194F-40EA-9219-4931E9B8B45C}" type="datetimeFigureOut">
              <a:rPr lang="en-GB" smtClean="0"/>
              <a:t>29/03/2023</a:t>
            </a:fld>
            <a:endParaRPr lang="en-GB"/>
          </a:p>
        </p:txBody>
      </p:sp>
      <p:sp>
        <p:nvSpPr>
          <p:cNvPr id="5" name="Marcador de Posição do Rodapé 4">
            <a:extLst>
              <a:ext uri="{FF2B5EF4-FFF2-40B4-BE49-F238E27FC236}">
                <a16:creationId xmlns:a16="http://schemas.microsoft.com/office/drawing/2014/main" id="{B3E29AD6-AF0C-496C-8DA3-8946FD10840B}"/>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a16="http://schemas.microsoft.com/office/drawing/2014/main" id="{7FFF8FB2-27A1-4566-A063-AA4EC72DC8ED}"/>
              </a:ext>
            </a:extLst>
          </p:cNvPr>
          <p:cNvSpPr>
            <a:spLocks noGrp="1"/>
          </p:cNvSpPr>
          <p:nvPr>
            <p:ph type="sldNum" sz="quarter" idx="12"/>
          </p:nvPr>
        </p:nvSpPr>
        <p:spPr/>
        <p:txBody>
          <a:bodyPr/>
          <a:lstStyle/>
          <a:p>
            <a:fld id="{A425957C-9A47-4E07-B319-4D963D9C05D1}" type="slidenum">
              <a:rPr lang="en-GB" smtClean="0"/>
              <a:t>‹#›</a:t>
            </a:fld>
            <a:endParaRPr lang="en-GB"/>
          </a:p>
        </p:txBody>
      </p:sp>
    </p:spTree>
    <p:extLst>
      <p:ext uri="{BB962C8B-B14F-4D97-AF65-F5344CB8AC3E}">
        <p14:creationId xmlns:p14="http://schemas.microsoft.com/office/powerpoint/2010/main" val="3065385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A8056D-A70A-4FEB-9FA5-8E85B2CAA60F}"/>
              </a:ext>
            </a:extLst>
          </p:cNvPr>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endParaRPr lang="en-GB"/>
          </a:p>
        </p:txBody>
      </p:sp>
      <p:sp>
        <p:nvSpPr>
          <p:cNvPr id="3" name="Marcador de Posição do Texto 2">
            <a:extLst>
              <a:ext uri="{FF2B5EF4-FFF2-40B4-BE49-F238E27FC236}">
                <a16:creationId xmlns:a16="http://schemas.microsoft.com/office/drawing/2014/main" id="{666793D8-62EC-4DE1-90C0-ACA5489915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Editar os estilos de texto do Modelo Global</a:t>
            </a:r>
          </a:p>
        </p:txBody>
      </p:sp>
      <p:sp>
        <p:nvSpPr>
          <p:cNvPr id="4" name="Marcador de Posição da Data 3">
            <a:extLst>
              <a:ext uri="{FF2B5EF4-FFF2-40B4-BE49-F238E27FC236}">
                <a16:creationId xmlns:a16="http://schemas.microsoft.com/office/drawing/2014/main" id="{F09735AE-6857-4EA7-BC03-2D1CD1B727C2}"/>
              </a:ext>
            </a:extLst>
          </p:cNvPr>
          <p:cNvSpPr>
            <a:spLocks noGrp="1"/>
          </p:cNvSpPr>
          <p:nvPr>
            <p:ph type="dt" sz="half" idx="10"/>
          </p:nvPr>
        </p:nvSpPr>
        <p:spPr/>
        <p:txBody>
          <a:bodyPr/>
          <a:lstStyle/>
          <a:p>
            <a:fld id="{08F86942-194F-40EA-9219-4931E9B8B45C}" type="datetimeFigureOut">
              <a:rPr lang="en-GB" smtClean="0"/>
              <a:t>29/03/2023</a:t>
            </a:fld>
            <a:endParaRPr lang="en-GB"/>
          </a:p>
        </p:txBody>
      </p:sp>
      <p:sp>
        <p:nvSpPr>
          <p:cNvPr id="5" name="Marcador de Posição do Rodapé 4">
            <a:extLst>
              <a:ext uri="{FF2B5EF4-FFF2-40B4-BE49-F238E27FC236}">
                <a16:creationId xmlns:a16="http://schemas.microsoft.com/office/drawing/2014/main" id="{0B8E5C93-3D54-4F21-BB48-E728727F46BE}"/>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a16="http://schemas.microsoft.com/office/drawing/2014/main" id="{F0721BA9-B5F4-4453-BECF-5B32206E8EFC}"/>
              </a:ext>
            </a:extLst>
          </p:cNvPr>
          <p:cNvSpPr>
            <a:spLocks noGrp="1"/>
          </p:cNvSpPr>
          <p:nvPr>
            <p:ph type="sldNum" sz="quarter" idx="12"/>
          </p:nvPr>
        </p:nvSpPr>
        <p:spPr/>
        <p:txBody>
          <a:bodyPr/>
          <a:lstStyle/>
          <a:p>
            <a:fld id="{A425957C-9A47-4E07-B319-4D963D9C05D1}" type="slidenum">
              <a:rPr lang="en-GB" smtClean="0"/>
              <a:t>‹#›</a:t>
            </a:fld>
            <a:endParaRPr lang="en-GB"/>
          </a:p>
        </p:txBody>
      </p:sp>
    </p:spTree>
    <p:extLst>
      <p:ext uri="{BB962C8B-B14F-4D97-AF65-F5344CB8AC3E}">
        <p14:creationId xmlns:p14="http://schemas.microsoft.com/office/powerpoint/2010/main" val="34912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3B9C58-10B3-41C3-AC94-A58AABCC06B6}"/>
              </a:ext>
            </a:extLst>
          </p:cNvPr>
          <p:cNvSpPr>
            <a:spLocks noGrp="1"/>
          </p:cNvSpPr>
          <p:nvPr>
            <p:ph type="title"/>
          </p:nvPr>
        </p:nvSpPr>
        <p:spPr/>
        <p:txBody>
          <a:bodyPr/>
          <a:lstStyle/>
          <a:p>
            <a:r>
              <a:rPr lang="pt-PT"/>
              <a:t>Clique para editar o estilo de título do Modelo Global</a:t>
            </a:r>
            <a:endParaRPr lang="en-GB"/>
          </a:p>
        </p:txBody>
      </p:sp>
      <p:sp>
        <p:nvSpPr>
          <p:cNvPr id="3" name="Marcador de Posição de Conteúdo 2">
            <a:extLst>
              <a:ext uri="{FF2B5EF4-FFF2-40B4-BE49-F238E27FC236}">
                <a16:creationId xmlns:a16="http://schemas.microsoft.com/office/drawing/2014/main" id="{675E5BEF-4006-4716-8143-A8FA7A3DA1B7}"/>
              </a:ext>
            </a:extLst>
          </p:cNvPr>
          <p:cNvSpPr>
            <a:spLocks noGrp="1"/>
          </p:cNvSpPr>
          <p:nvPr>
            <p:ph sz="half" idx="1"/>
          </p:nvPr>
        </p:nvSpPr>
        <p:spPr>
          <a:xfrm>
            <a:off x="838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e Conteúdo 3">
            <a:extLst>
              <a:ext uri="{FF2B5EF4-FFF2-40B4-BE49-F238E27FC236}">
                <a16:creationId xmlns:a16="http://schemas.microsoft.com/office/drawing/2014/main" id="{6D388C59-6AB6-4174-B273-5FB9C372A225}"/>
              </a:ext>
            </a:extLst>
          </p:cNvPr>
          <p:cNvSpPr>
            <a:spLocks noGrp="1"/>
          </p:cNvSpPr>
          <p:nvPr>
            <p:ph sz="half" idx="2"/>
          </p:nvPr>
        </p:nvSpPr>
        <p:spPr>
          <a:xfrm>
            <a:off x="6172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5" name="Marcador de Posição da Data 4">
            <a:extLst>
              <a:ext uri="{FF2B5EF4-FFF2-40B4-BE49-F238E27FC236}">
                <a16:creationId xmlns:a16="http://schemas.microsoft.com/office/drawing/2014/main" id="{C46C4049-F2A2-4CF4-9676-7CBB912B10BE}"/>
              </a:ext>
            </a:extLst>
          </p:cNvPr>
          <p:cNvSpPr>
            <a:spLocks noGrp="1"/>
          </p:cNvSpPr>
          <p:nvPr>
            <p:ph type="dt" sz="half" idx="10"/>
          </p:nvPr>
        </p:nvSpPr>
        <p:spPr/>
        <p:txBody>
          <a:bodyPr/>
          <a:lstStyle/>
          <a:p>
            <a:fld id="{08F86942-194F-40EA-9219-4931E9B8B45C}" type="datetimeFigureOut">
              <a:rPr lang="en-GB" smtClean="0"/>
              <a:t>29/03/2023</a:t>
            </a:fld>
            <a:endParaRPr lang="en-GB"/>
          </a:p>
        </p:txBody>
      </p:sp>
      <p:sp>
        <p:nvSpPr>
          <p:cNvPr id="6" name="Marcador de Posição do Rodapé 5">
            <a:extLst>
              <a:ext uri="{FF2B5EF4-FFF2-40B4-BE49-F238E27FC236}">
                <a16:creationId xmlns:a16="http://schemas.microsoft.com/office/drawing/2014/main" id="{ED061EBE-F4A4-4EA0-BC66-016E9BE16DFF}"/>
              </a:ext>
            </a:extLst>
          </p:cNvPr>
          <p:cNvSpPr>
            <a:spLocks noGrp="1"/>
          </p:cNvSpPr>
          <p:nvPr>
            <p:ph type="ftr" sz="quarter" idx="11"/>
          </p:nvPr>
        </p:nvSpPr>
        <p:spPr/>
        <p:txBody>
          <a:bodyPr/>
          <a:lstStyle/>
          <a:p>
            <a:endParaRPr lang="en-GB"/>
          </a:p>
        </p:txBody>
      </p:sp>
      <p:sp>
        <p:nvSpPr>
          <p:cNvPr id="7" name="Marcador de Posição do Número do Diapositivo 6">
            <a:extLst>
              <a:ext uri="{FF2B5EF4-FFF2-40B4-BE49-F238E27FC236}">
                <a16:creationId xmlns:a16="http://schemas.microsoft.com/office/drawing/2014/main" id="{3F36AD6F-EF1F-423E-9119-B890C1BC711C}"/>
              </a:ext>
            </a:extLst>
          </p:cNvPr>
          <p:cNvSpPr>
            <a:spLocks noGrp="1"/>
          </p:cNvSpPr>
          <p:nvPr>
            <p:ph type="sldNum" sz="quarter" idx="12"/>
          </p:nvPr>
        </p:nvSpPr>
        <p:spPr/>
        <p:txBody>
          <a:bodyPr/>
          <a:lstStyle/>
          <a:p>
            <a:fld id="{A425957C-9A47-4E07-B319-4D963D9C05D1}" type="slidenum">
              <a:rPr lang="en-GB" smtClean="0"/>
              <a:t>‹#›</a:t>
            </a:fld>
            <a:endParaRPr lang="en-GB"/>
          </a:p>
        </p:txBody>
      </p:sp>
    </p:spTree>
    <p:extLst>
      <p:ext uri="{BB962C8B-B14F-4D97-AF65-F5344CB8AC3E}">
        <p14:creationId xmlns:p14="http://schemas.microsoft.com/office/powerpoint/2010/main" val="1057057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814469-05BC-4D8B-B0FE-E15420752D05}"/>
              </a:ext>
            </a:extLst>
          </p:cNvPr>
          <p:cNvSpPr>
            <a:spLocks noGrp="1"/>
          </p:cNvSpPr>
          <p:nvPr>
            <p:ph type="title"/>
          </p:nvPr>
        </p:nvSpPr>
        <p:spPr>
          <a:xfrm>
            <a:off x="839788" y="365125"/>
            <a:ext cx="10515600" cy="1325563"/>
          </a:xfrm>
        </p:spPr>
        <p:txBody>
          <a:bodyPr/>
          <a:lstStyle/>
          <a:p>
            <a:r>
              <a:rPr lang="pt-PT"/>
              <a:t>Clique para editar o estilo de título do Modelo Global</a:t>
            </a:r>
            <a:endParaRPr lang="en-GB"/>
          </a:p>
        </p:txBody>
      </p:sp>
      <p:sp>
        <p:nvSpPr>
          <p:cNvPr id="3" name="Marcador de Posição do Texto 2">
            <a:extLst>
              <a:ext uri="{FF2B5EF4-FFF2-40B4-BE49-F238E27FC236}">
                <a16:creationId xmlns:a16="http://schemas.microsoft.com/office/drawing/2014/main" id="{6AC3B20E-5525-48D4-8064-9AA31CFF1E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Marcador de Posição de Conteúdo 3">
            <a:extLst>
              <a:ext uri="{FF2B5EF4-FFF2-40B4-BE49-F238E27FC236}">
                <a16:creationId xmlns:a16="http://schemas.microsoft.com/office/drawing/2014/main" id="{37CEA245-47A5-4211-A1EA-7E0416FFC35C}"/>
              </a:ext>
            </a:extLst>
          </p:cNvPr>
          <p:cNvSpPr>
            <a:spLocks noGrp="1"/>
          </p:cNvSpPr>
          <p:nvPr>
            <p:ph sz="half" idx="2"/>
          </p:nvPr>
        </p:nvSpPr>
        <p:spPr>
          <a:xfrm>
            <a:off x="839788" y="2505075"/>
            <a:ext cx="5157787"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5" name="Marcador de Posição do Texto 4">
            <a:extLst>
              <a:ext uri="{FF2B5EF4-FFF2-40B4-BE49-F238E27FC236}">
                <a16:creationId xmlns:a16="http://schemas.microsoft.com/office/drawing/2014/main" id="{A3298E56-913D-4B54-A4F4-FA73C155A2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Marcador de Posição de Conteúdo 5">
            <a:extLst>
              <a:ext uri="{FF2B5EF4-FFF2-40B4-BE49-F238E27FC236}">
                <a16:creationId xmlns:a16="http://schemas.microsoft.com/office/drawing/2014/main" id="{5970E9FF-76E8-4CED-BB54-C59829EDFC08}"/>
              </a:ext>
            </a:extLst>
          </p:cNvPr>
          <p:cNvSpPr>
            <a:spLocks noGrp="1"/>
          </p:cNvSpPr>
          <p:nvPr>
            <p:ph sz="quarter" idx="4"/>
          </p:nvPr>
        </p:nvSpPr>
        <p:spPr>
          <a:xfrm>
            <a:off x="6172200" y="2505075"/>
            <a:ext cx="5183188"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7" name="Marcador de Posição da Data 6">
            <a:extLst>
              <a:ext uri="{FF2B5EF4-FFF2-40B4-BE49-F238E27FC236}">
                <a16:creationId xmlns:a16="http://schemas.microsoft.com/office/drawing/2014/main" id="{188556FF-A30F-43D7-84D0-68D13FD3FE7C}"/>
              </a:ext>
            </a:extLst>
          </p:cNvPr>
          <p:cNvSpPr>
            <a:spLocks noGrp="1"/>
          </p:cNvSpPr>
          <p:nvPr>
            <p:ph type="dt" sz="half" idx="10"/>
          </p:nvPr>
        </p:nvSpPr>
        <p:spPr/>
        <p:txBody>
          <a:bodyPr/>
          <a:lstStyle/>
          <a:p>
            <a:fld id="{08F86942-194F-40EA-9219-4931E9B8B45C}" type="datetimeFigureOut">
              <a:rPr lang="en-GB" smtClean="0"/>
              <a:t>29/03/2023</a:t>
            </a:fld>
            <a:endParaRPr lang="en-GB"/>
          </a:p>
        </p:txBody>
      </p:sp>
      <p:sp>
        <p:nvSpPr>
          <p:cNvPr id="8" name="Marcador de Posição do Rodapé 7">
            <a:extLst>
              <a:ext uri="{FF2B5EF4-FFF2-40B4-BE49-F238E27FC236}">
                <a16:creationId xmlns:a16="http://schemas.microsoft.com/office/drawing/2014/main" id="{2959BF3D-4C4D-4C62-9418-6DE0AAC51D13}"/>
              </a:ext>
            </a:extLst>
          </p:cNvPr>
          <p:cNvSpPr>
            <a:spLocks noGrp="1"/>
          </p:cNvSpPr>
          <p:nvPr>
            <p:ph type="ftr" sz="quarter" idx="11"/>
          </p:nvPr>
        </p:nvSpPr>
        <p:spPr/>
        <p:txBody>
          <a:bodyPr/>
          <a:lstStyle/>
          <a:p>
            <a:endParaRPr lang="en-GB"/>
          </a:p>
        </p:txBody>
      </p:sp>
      <p:sp>
        <p:nvSpPr>
          <p:cNvPr id="9" name="Marcador de Posição do Número do Diapositivo 8">
            <a:extLst>
              <a:ext uri="{FF2B5EF4-FFF2-40B4-BE49-F238E27FC236}">
                <a16:creationId xmlns:a16="http://schemas.microsoft.com/office/drawing/2014/main" id="{7C010A5D-D86A-4EC7-921A-945FF2231C24}"/>
              </a:ext>
            </a:extLst>
          </p:cNvPr>
          <p:cNvSpPr>
            <a:spLocks noGrp="1"/>
          </p:cNvSpPr>
          <p:nvPr>
            <p:ph type="sldNum" sz="quarter" idx="12"/>
          </p:nvPr>
        </p:nvSpPr>
        <p:spPr/>
        <p:txBody>
          <a:bodyPr/>
          <a:lstStyle/>
          <a:p>
            <a:fld id="{A425957C-9A47-4E07-B319-4D963D9C05D1}" type="slidenum">
              <a:rPr lang="en-GB" smtClean="0"/>
              <a:t>‹#›</a:t>
            </a:fld>
            <a:endParaRPr lang="en-GB"/>
          </a:p>
        </p:txBody>
      </p:sp>
    </p:spTree>
    <p:extLst>
      <p:ext uri="{BB962C8B-B14F-4D97-AF65-F5344CB8AC3E}">
        <p14:creationId xmlns:p14="http://schemas.microsoft.com/office/powerpoint/2010/main" val="29732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33F951-B002-49D5-8BDD-2A422EC3C719}"/>
              </a:ext>
            </a:extLst>
          </p:cNvPr>
          <p:cNvSpPr>
            <a:spLocks noGrp="1"/>
          </p:cNvSpPr>
          <p:nvPr>
            <p:ph type="title"/>
          </p:nvPr>
        </p:nvSpPr>
        <p:spPr/>
        <p:txBody>
          <a:bodyPr/>
          <a:lstStyle/>
          <a:p>
            <a:r>
              <a:rPr lang="pt-PT"/>
              <a:t>Clique para editar o estilo de título do Modelo Global</a:t>
            </a:r>
            <a:endParaRPr lang="en-GB"/>
          </a:p>
        </p:txBody>
      </p:sp>
      <p:sp>
        <p:nvSpPr>
          <p:cNvPr id="3" name="Marcador de Posição da Data 2">
            <a:extLst>
              <a:ext uri="{FF2B5EF4-FFF2-40B4-BE49-F238E27FC236}">
                <a16:creationId xmlns:a16="http://schemas.microsoft.com/office/drawing/2014/main" id="{477DCFFB-14BC-4EBC-AE41-A59939D4B19B}"/>
              </a:ext>
            </a:extLst>
          </p:cNvPr>
          <p:cNvSpPr>
            <a:spLocks noGrp="1"/>
          </p:cNvSpPr>
          <p:nvPr>
            <p:ph type="dt" sz="half" idx="10"/>
          </p:nvPr>
        </p:nvSpPr>
        <p:spPr/>
        <p:txBody>
          <a:bodyPr/>
          <a:lstStyle/>
          <a:p>
            <a:fld id="{08F86942-194F-40EA-9219-4931E9B8B45C}" type="datetimeFigureOut">
              <a:rPr lang="en-GB" smtClean="0"/>
              <a:t>29/03/2023</a:t>
            </a:fld>
            <a:endParaRPr lang="en-GB"/>
          </a:p>
        </p:txBody>
      </p:sp>
      <p:sp>
        <p:nvSpPr>
          <p:cNvPr id="4" name="Marcador de Posição do Rodapé 3">
            <a:extLst>
              <a:ext uri="{FF2B5EF4-FFF2-40B4-BE49-F238E27FC236}">
                <a16:creationId xmlns:a16="http://schemas.microsoft.com/office/drawing/2014/main" id="{FDF344D9-87C3-4D2E-BC2E-5442A46C9DA6}"/>
              </a:ext>
            </a:extLst>
          </p:cNvPr>
          <p:cNvSpPr>
            <a:spLocks noGrp="1"/>
          </p:cNvSpPr>
          <p:nvPr>
            <p:ph type="ftr" sz="quarter" idx="11"/>
          </p:nvPr>
        </p:nvSpPr>
        <p:spPr/>
        <p:txBody>
          <a:bodyPr/>
          <a:lstStyle/>
          <a:p>
            <a:endParaRPr lang="en-GB"/>
          </a:p>
        </p:txBody>
      </p:sp>
      <p:sp>
        <p:nvSpPr>
          <p:cNvPr id="5" name="Marcador de Posição do Número do Diapositivo 4">
            <a:extLst>
              <a:ext uri="{FF2B5EF4-FFF2-40B4-BE49-F238E27FC236}">
                <a16:creationId xmlns:a16="http://schemas.microsoft.com/office/drawing/2014/main" id="{7A19B719-2C06-4B02-AA11-14B64C594749}"/>
              </a:ext>
            </a:extLst>
          </p:cNvPr>
          <p:cNvSpPr>
            <a:spLocks noGrp="1"/>
          </p:cNvSpPr>
          <p:nvPr>
            <p:ph type="sldNum" sz="quarter" idx="12"/>
          </p:nvPr>
        </p:nvSpPr>
        <p:spPr/>
        <p:txBody>
          <a:bodyPr/>
          <a:lstStyle/>
          <a:p>
            <a:fld id="{A425957C-9A47-4E07-B319-4D963D9C05D1}" type="slidenum">
              <a:rPr lang="en-GB" smtClean="0"/>
              <a:t>‹#›</a:t>
            </a:fld>
            <a:endParaRPr lang="en-GB"/>
          </a:p>
        </p:txBody>
      </p:sp>
    </p:spTree>
    <p:extLst>
      <p:ext uri="{BB962C8B-B14F-4D97-AF65-F5344CB8AC3E}">
        <p14:creationId xmlns:p14="http://schemas.microsoft.com/office/powerpoint/2010/main" val="324599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a:extLst>
              <a:ext uri="{FF2B5EF4-FFF2-40B4-BE49-F238E27FC236}">
                <a16:creationId xmlns:a16="http://schemas.microsoft.com/office/drawing/2014/main" id="{3D656F02-F39A-48F6-90B4-5D6D9A56A139}"/>
              </a:ext>
            </a:extLst>
          </p:cNvPr>
          <p:cNvSpPr>
            <a:spLocks noGrp="1"/>
          </p:cNvSpPr>
          <p:nvPr>
            <p:ph type="dt" sz="half" idx="10"/>
          </p:nvPr>
        </p:nvSpPr>
        <p:spPr/>
        <p:txBody>
          <a:bodyPr/>
          <a:lstStyle/>
          <a:p>
            <a:fld id="{08F86942-194F-40EA-9219-4931E9B8B45C}" type="datetimeFigureOut">
              <a:rPr lang="en-GB" smtClean="0"/>
              <a:t>29/03/2023</a:t>
            </a:fld>
            <a:endParaRPr lang="en-GB"/>
          </a:p>
        </p:txBody>
      </p:sp>
      <p:sp>
        <p:nvSpPr>
          <p:cNvPr id="3" name="Marcador de Posição do Rodapé 2">
            <a:extLst>
              <a:ext uri="{FF2B5EF4-FFF2-40B4-BE49-F238E27FC236}">
                <a16:creationId xmlns:a16="http://schemas.microsoft.com/office/drawing/2014/main" id="{5A9C968E-B737-44A4-9017-4293EE1C3653}"/>
              </a:ext>
            </a:extLst>
          </p:cNvPr>
          <p:cNvSpPr>
            <a:spLocks noGrp="1"/>
          </p:cNvSpPr>
          <p:nvPr>
            <p:ph type="ftr" sz="quarter" idx="11"/>
          </p:nvPr>
        </p:nvSpPr>
        <p:spPr/>
        <p:txBody>
          <a:bodyPr/>
          <a:lstStyle/>
          <a:p>
            <a:endParaRPr lang="en-GB"/>
          </a:p>
        </p:txBody>
      </p:sp>
      <p:sp>
        <p:nvSpPr>
          <p:cNvPr id="4" name="Marcador de Posição do Número do Diapositivo 3">
            <a:extLst>
              <a:ext uri="{FF2B5EF4-FFF2-40B4-BE49-F238E27FC236}">
                <a16:creationId xmlns:a16="http://schemas.microsoft.com/office/drawing/2014/main" id="{B0EE7CF5-20D5-4CD1-B930-65818C7B2D90}"/>
              </a:ext>
            </a:extLst>
          </p:cNvPr>
          <p:cNvSpPr>
            <a:spLocks noGrp="1"/>
          </p:cNvSpPr>
          <p:nvPr>
            <p:ph type="sldNum" sz="quarter" idx="12"/>
          </p:nvPr>
        </p:nvSpPr>
        <p:spPr/>
        <p:txBody>
          <a:bodyPr/>
          <a:lstStyle/>
          <a:p>
            <a:fld id="{A425957C-9A47-4E07-B319-4D963D9C05D1}" type="slidenum">
              <a:rPr lang="en-GB" smtClean="0"/>
              <a:t>‹#›</a:t>
            </a:fld>
            <a:endParaRPr lang="en-GB"/>
          </a:p>
        </p:txBody>
      </p:sp>
    </p:spTree>
    <p:extLst>
      <p:ext uri="{BB962C8B-B14F-4D97-AF65-F5344CB8AC3E}">
        <p14:creationId xmlns:p14="http://schemas.microsoft.com/office/powerpoint/2010/main" val="1527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2D7B30-A655-4300-81D2-B44F0F51ABD0}"/>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endParaRPr lang="en-GB"/>
          </a:p>
        </p:txBody>
      </p:sp>
      <p:sp>
        <p:nvSpPr>
          <p:cNvPr id="3" name="Marcador de Posição de Conteúdo 2">
            <a:extLst>
              <a:ext uri="{FF2B5EF4-FFF2-40B4-BE49-F238E27FC236}">
                <a16:creationId xmlns:a16="http://schemas.microsoft.com/office/drawing/2014/main" id="{38E03A88-CF30-4DA1-9589-0F2B1EFAA3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o Texto 3">
            <a:extLst>
              <a:ext uri="{FF2B5EF4-FFF2-40B4-BE49-F238E27FC236}">
                <a16:creationId xmlns:a16="http://schemas.microsoft.com/office/drawing/2014/main" id="{5E5241A1-5B95-4E3F-84F9-FA5196F1B8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a:extLst>
              <a:ext uri="{FF2B5EF4-FFF2-40B4-BE49-F238E27FC236}">
                <a16:creationId xmlns:a16="http://schemas.microsoft.com/office/drawing/2014/main" id="{33BA3D80-65D0-4294-A587-FBC7DFFC33D2}"/>
              </a:ext>
            </a:extLst>
          </p:cNvPr>
          <p:cNvSpPr>
            <a:spLocks noGrp="1"/>
          </p:cNvSpPr>
          <p:nvPr>
            <p:ph type="dt" sz="half" idx="10"/>
          </p:nvPr>
        </p:nvSpPr>
        <p:spPr/>
        <p:txBody>
          <a:bodyPr/>
          <a:lstStyle/>
          <a:p>
            <a:fld id="{08F86942-194F-40EA-9219-4931E9B8B45C}" type="datetimeFigureOut">
              <a:rPr lang="en-GB" smtClean="0"/>
              <a:t>29/03/2023</a:t>
            </a:fld>
            <a:endParaRPr lang="en-GB"/>
          </a:p>
        </p:txBody>
      </p:sp>
      <p:sp>
        <p:nvSpPr>
          <p:cNvPr id="6" name="Marcador de Posição do Rodapé 5">
            <a:extLst>
              <a:ext uri="{FF2B5EF4-FFF2-40B4-BE49-F238E27FC236}">
                <a16:creationId xmlns:a16="http://schemas.microsoft.com/office/drawing/2014/main" id="{D83EF1F2-CDA6-4C24-BFAB-219A19E3A864}"/>
              </a:ext>
            </a:extLst>
          </p:cNvPr>
          <p:cNvSpPr>
            <a:spLocks noGrp="1"/>
          </p:cNvSpPr>
          <p:nvPr>
            <p:ph type="ftr" sz="quarter" idx="11"/>
          </p:nvPr>
        </p:nvSpPr>
        <p:spPr/>
        <p:txBody>
          <a:bodyPr/>
          <a:lstStyle/>
          <a:p>
            <a:endParaRPr lang="en-GB"/>
          </a:p>
        </p:txBody>
      </p:sp>
      <p:sp>
        <p:nvSpPr>
          <p:cNvPr id="7" name="Marcador de Posição do Número do Diapositivo 6">
            <a:extLst>
              <a:ext uri="{FF2B5EF4-FFF2-40B4-BE49-F238E27FC236}">
                <a16:creationId xmlns:a16="http://schemas.microsoft.com/office/drawing/2014/main" id="{F28E262E-B608-40D8-A8EE-10D65969DE12}"/>
              </a:ext>
            </a:extLst>
          </p:cNvPr>
          <p:cNvSpPr>
            <a:spLocks noGrp="1"/>
          </p:cNvSpPr>
          <p:nvPr>
            <p:ph type="sldNum" sz="quarter" idx="12"/>
          </p:nvPr>
        </p:nvSpPr>
        <p:spPr/>
        <p:txBody>
          <a:bodyPr/>
          <a:lstStyle/>
          <a:p>
            <a:fld id="{A425957C-9A47-4E07-B319-4D963D9C05D1}" type="slidenum">
              <a:rPr lang="en-GB" smtClean="0"/>
              <a:t>‹#›</a:t>
            </a:fld>
            <a:endParaRPr lang="en-GB"/>
          </a:p>
        </p:txBody>
      </p:sp>
    </p:spTree>
    <p:extLst>
      <p:ext uri="{BB962C8B-B14F-4D97-AF65-F5344CB8AC3E}">
        <p14:creationId xmlns:p14="http://schemas.microsoft.com/office/powerpoint/2010/main" val="3985498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EC5E47-00E0-4F2E-B16C-F7D22B954D34}"/>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endParaRPr lang="en-GB"/>
          </a:p>
        </p:txBody>
      </p:sp>
      <p:sp>
        <p:nvSpPr>
          <p:cNvPr id="3" name="Marcador de Posição da Imagem 2">
            <a:extLst>
              <a:ext uri="{FF2B5EF4-FFF2-40B4-BE49-F238E27FC236}">
                <a16:creationId xmlns:a16="http://schemas.microsoft.com/office/drawing/2014/main" id="{4AA4CC55-8892-4CD2-A361-5C5C6CE7F7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Posição do Texto 3">
            <a:extLst>
              <a:ext uri="{FF2B5EF4-FFF2-40B4-BE49-F238E27FC236}">
                <a16:creationId xmlns:a16="http://schemas.microsoft.com/office/drawing/2014/main" id="{44B0C7DF-0CAE-48B1-8E82-AB59BE5F16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a:extLst>
              <a:ext uri="{FF2B5EF4-FFF2-40B4-BE49-F238E27FC236}">
                <a16:creationId xmlns:a16="http://schemas.microsoft.com/office/drawing/2014/main" id="{3466663A-8D47-4538-9B2C-BF73C408A0F7}"/>
              </a:ext>
            </a:extLst>
          </p:cNvPr>
          <p:cNvSpPr>
            <a:spLocks noGrp="1"/>
          </p:cNvSpPr>
          <p:nvPr>
            <p:ph type="dt" sz="half" idx="10"/>
          </p:nvPr>
        </p:nvSpPr>
        <p:spPr/>
        <p:txBody>
          <a:bodyPr/>
          <a:lstStyle/>
          <a:p>
            <a:fld id="{08F86942-194F-40EA-9219-4931E9B8B45C}" type="datetimeFigureOut">
              <a:rPr lang="en-GB" smtClean="0"/>
              <a:t>29/03/2023</a:t>
            </a:fld>
            <a:endParaRPr lang="en-GB"/>
          </a:p>
        </p:txBody>
      </p:sp>
      <p:sp>
        <p:nvSpPr>
          <p:cNvPr id="6" name="Marcador de Posição do Rodapé 5">
            <a:extLst>
              <a:ext uri="{FF2B5EF4-FFF2-40B4-BE49-F238E27FC236}">
                <a16:creationId xmlns:a16="http://schemas.microsoft.com/office/drawing/2014/main" id="{C6A5DE98-A553-4A40-8742-742E7C5307B0}"/>
              </a:ext>
            </a:extLst>
          </p:cNvPr>
          <p:cNvSpPr>
            <a:spLocks noGrp="1"/>
          </p:cNvSpPr>
          <p:nvPr>
            <p:ph type="ftr" sz="quarter" idx="11"/>
          </p:nvPr>
        </p:nvSpPr>
        <p:spPr/>
        <p:txBody>
          <a:bodyPr/>
          <a:lstStyle/>
          <a:p>
            <a:endParaRPr lang="en-GB"/>
          </a:p>
        </p:txBody>
      </p:sp>
      <p:sp>
        <p:nvSpPr>
          <p:cNvPr id="7" name="Marcador de Posição do Número do Diapositivo 6">
            <a:extLst>
              <a:ext uri="{FF2B5EF4-FFF2-40B4-BE49-F238E27FC236}">
                <a16:creationId xmlns:a16="http://schemas.microsoft.com/office/drawing/2014/main" id="{A1A1DA0E-A858-4CF5-B9BE-17642C03205E}"/>
              </a:ext>
            </a:extLst>
          </p:cNvPr>
          <p:cNvSpPr>
            <a:spLocks noGrp="1"/>
          </p:cNvSpPr>
          <p:nvPr>
            <p:ph type="sldNum" sz="quarter" idx="12"/>
          </p:nvPr>
        </p:nvSpPr>
        <p:spPr/>
        <p:txBody>
          <a:bodyPr/>
          <a:lstStyle/>
          <a:p>
            <a:fld id="{A425957C-9A47-4E07-B319-4D963D9C05D1}" type="slidenum">
              <a:rPr lang="en-GB" smtClean="0"/>
              <a:t>‹#›</a:t>
            </a:fld>
            <a:endParaRPr lang="en-GB"/>
          </a:p>
        </p:txBody>
      </p:sp>
    </p:spTree>
    <p:extLst>
      <p:ext uri="{BB962C8B-B14F-4D97-AF65-F5344CB8AC3E}">
        <p14:creationId xmlns:p14="http://schemas.microsoft.com/office/powerpoint/2010/main" val="2683349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0330FF49-A7B1-4CF7-80DB-8FA7CA9BF2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 de título do Modelo Global</a:t>
            </a:r>
            <a:endParaRPr lang="en-GB"/>
          </a:p>
        </p:txBody>
      </p:sp>
      <p:sp>
        <p:nvSpPr>
          <p:cNvPr id="3" name="Marcador de Posição do Texto 2">
            <a:extLst>
              <a:ext uri="{FF2B5EF4-FFF2-40B4-BE49-F238E27FC236}">
                <a16:creationId xmlns:a16="http://schemas.microsoft.com/office/drawing/2014/main" id="{3B1167AC-6D32-4CB4-95B0-531FAAA738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a Data 3">
            <a:extLst>
              <a:ext uri="{FF2B5EF4-FFF2-40B4-BE49-F238E27FC236}">
                <a16:creationId xmlns:a16="http://schemas.microsoft.com/office/drawing/2014/main" id="{4C33BE8A-ED26-4215-BCD8-FDD50CF10A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F86942-194F-40EA-9219-4931E9B8B45C}" type="datetimeFigureOut">
              <a:rPr lang="en-GB" smtClean="0"/>
              <a:t>29/03/2023</a:t>
            </a:fld>
            <a:endParaRPr lang="en-GB"/>
          </a:p>
        </p:txBody>
      </p:sp>
      <p:sp>
        <p:nvSpPr>
          <p:cNvPr id="5" name="Marcador de Posição do Rodapé 4">
            <a:extLst>
              <a:ext uri="{FF2B5EF4-FFF2-40B4-BE49-F238E27FC236}">
                <a16:creationId xmlns:a16="http://schemas.microsoft.com/office/drawing/2014/main" id="{2366146A-C908-481C-BAD5-3847C3CF0A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Posição do Número do Diapositivo 5">
            <a:extLst>
              <a:ext uri="{FF2B5EF4-FFF2-40B4-BE49-F238E27FC236}">
                <a16:creationId xmlns:a16="http://schemas.microsoft.com/office/drawing/2014/main" id="{B45E0744-CCF0-4D6F-95A5-B57CBFF271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25957C-9A47-4E07-B319-4D963D9C05D1}" type="slidenum">
              <a:rPr lang="en-GB" smtClean="0"/>
              <a:t>‹#›</a:t>
            </a:fld>
            <a:endParaRPr lang="en-GB"/>
          </a:p>
        </p:txBody>
      </p:sp>
    </p:spTree>
    <p:extLst>
      <p:ext uri="{BB962C8B-B14F-4D97-AF65-F5344CB8AC3E}">
        <p14:creationId xmlns:p14="http://schemas.microsoft.com/office/powerpoint/2010/main" val="4117401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customXml" Target="../ink/ink15.xml"/><Relationship Id="rId18" Type="http://schemas.openxmlformats.org/officeDocument/2006/relationships/customXml" Target="../ink/ink20.xml"/><Relationship Id="rId26" Type="http://schemas.openxmlformats.org/officeDocument/2006/relationships/customXml" Target="../ink/ink22.xml"/><Relationship Id="rId3" Type="http://schemas.openxmlformats.org/officeDocument/2006/relationships/image" Target="../media/image8.png"/><Relationship Id="rId21" Type="http://schemas.openxmlformats.org/officeDocument/2006/relationships/image" Target="../media/image31.png"/><Relationship Id="rId7" Type="http://schemas.openxmlformats.org/officeDocument/2006/relationships/image" Target="../media/image24.png"/><Relationship Id="rId12" Type="http://schemas.openxmlformats.org/officeDocument/2006/relationships/customXml" Target="../ink/ink17.xml"/><Relationship Id="rId17" Type="http://schemas.openxmlformats.org/officeDocument/2006/relationships/customXml" Target="../ink/ink19.xml"/><Relationship Id="rId25" Type="http://schemas.openxmlformats.org/officeDocument/2006/relationships/customXml" Target="../ink/ink21.xml"/><Relationship Id="rId2" Type="http://schemas.openxmlformats.org/officeDocument/2006/relationships/notesSlide" Target="../notesSlides/notesSlide4.xml"/><Relationship Id="rId16"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customXml" Target="../ink/ink14.xml"/><Relationship Id="rId11" Type="http://schemas.openxmlformats.org/officeDocument/2006/relationships/image" Target="../media/image26.png"/><Relationship Id="rId24" Type="http://schemas.openxmlformats.org/officeDocument/2006/relationships/image" Target="../media/image27.png"/><Relationship Id="rId5" Type="http://schemas.openxmlformats.org/officeDocument/2006/relationships/image" Target="../media/image9.png"/><Relationship Id="rId15" Type="http://schemas.openxmlformats.org/officeDocument/2006/relationships/customXml" Target="../ink/ink18.xml"/><Relationship Id="rId23" Type="http://schemas.openxmlformats.org/officeDocument/2006/relationships/image" Target="../media/image32.png"/><Relationship Id="rId10" Type="http://schemas.openxmlformats.org/officeDocument/2006/relationships/customXml" Target="../ink/ink16.xml"/><Relationship Id="rId19" Type="http://schemas.openxmlformats.org/officeDocument/2006/relationships/image" Target="../media/image30.png"/><Relationship Id="rId4" Type="http://schemas.openxmlformats.org/officeDocument/2006/relationships/image" Target="../media/image6.png"/><Relationship Id="rId9" Type="http://schemas.openxmlformats.org/officeDocument/2006/relationships/image" Target="../media/image25.png"/><Relationship Id="rId14"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customXml" Target="../ink/ink24.xml"/><Relationship Id="rId13" Type="http://schemas.openxmlformats.org/officeDocument/2006/relationships/image" Target="../media/image37.png"/><Relationship Id="rId3" Type="http://schemas.openxmlformats.org/officeDocument/2006/relationships/image" Target="../media/image6.png"/><Relationship Id="rId7" Type="http://schemas.openxmlformats.org/officeDocument/2006/relationships/image" Target="../media/image34.png"/><Relationship Id="rId12" Type="http://schemas.openxmlformats.org/officeDocument/2006/relationships/customXml" Target="../ink/ink26.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6.png"/><Relationship Id="rId5" Type="http://schemas.openxmlformats.org/officeDocument/2006/relationships/customXml" Target="../ink/ink23.xml"/><Relationship Id="rId10" Type="http://schemas.openxmlformats.org/officeDocument/2006/relationships/customXml" Target="../ink/ink25.xml"/><Relationship Id="rId4" Type="http://schemas.openxmlformats.org/officeDocument/2006/relationships/image" Target="../media/image9.png"/><Relationship Id="rId9" Type="http://schemas.openxmlformats.org/officeDocument/2006/relationships/image" Target="../media/image35.png"/><Relationship Id="rId14" Type="http://schemas.openxmlformats.org/officeDocument/2006/relationships/customXml" Target="../ink/ink27.xml"/></Relationships>
</file>

<file path=ppt/slides/_rels/slide12.xml.rels><?xml version="1.0" encoding="UTF-8" standalone="yes"?>
<Relationships xmlns="http://schemas.openxmlformats.org/package/2006/relationships"><Relationship Id="rId13" Type="http://schemas.openxmlformats.org/officeDocument/2006/relationships/customXml" Target="../ink/ink32.xml"/><Relationship Id="rId18" Type="http://schemas.openxmlformats.org/officeDocument/2006/relationships/image" Target="../media/image42.png"/><Relationship Id="rId26" Type="http://schemas.openxmlformats.org/officeDocument/2006/relationships/image" Target="../media/image44.png"/><Relationship Id="rId39" Type="http://schemas.openxmlformats.org/officeDocument/2006/relationships/customXml" Target="../ink/ink42.xml"/><Relationship Id="rId34" Type="http://schemas.openxmlformats.org/officeDocument/2006/relationships/image" Target="../media/image47.png"/><Relationship Id="rId42" Type="http://schemas.openxmlformats.org/officeDocument/2006/relationships/image" Target="../media/image51.png"/><Relationship Id="rId47" Type="http://schemas.openxmlformats.org/officeDocument/2006/relationships/customXml" Target="../ink/ink46.xml"/><Relationship Id="rId50" Type="http://schemas.openxmlformats.org/officeDocument/2006/relationships/image" Target="../media/image55.png"/><Relationship Id="rId55" Type="http://schemas.openxmlformats.org/officeDocument/2006/relationships/customXml" Target="../ink/ink50.xml"/><Relationship Id="rId63" Type="http://schemas.openxmlformats.org/officeDocument/2006/relationships/image" Target="../media/image62.png"/><Relationship Id="rId68" Type="http://schemas.openxmlformats.org/officeDocument/2006/relationships/image" Target="../media/image61.png"/><Relationship Id="rId76" Type="http://schemas.openxmlformats.org/officeDocument/2006/relationships/image" Target="../media/image66.png"/><Relationship Id="rId7" Type="http://schemas.openxmlformats.org/officeDocument/2006/relationships/customXml" Target="../ink/ink29.xml"/><Relationship Id="rId71" Type="http://schemas.openxmlformats.org/officeDocument/2006/relationships/customXml" Target="../ink/ink55.xml"/><Relationship Id="rId2" Type="http://schemas.openxmlformats.org/officeDocument/2006/relationships/image" Target="../media/image8.png"/><Relationship Id="rId16" Type="http://schemas.openxmlformats.org/officeDocument/2006/relationships/customXml" Target="../ink/ink33.xml"/><Relationship Id="rId29" Type="http://schemas.openxmlformats.org/officeDocument/2006/relationships/customXml" Target="../ink/ink38.xml"/><Relationship Id="rId11" Type="http://schemas.openxmlformats.org/officeDocument/2006/relationships/customXml" Target="../ink/ink31.xml"/><Relationship Id="rId24" Type="http://schemas.openxmlformats.org/officeDocument/2006/relationships/image" Target="../media/image43.png"/><Relationship Id="rId32" Type="http://schemas.openxmlformats.org/officeDocument/2006/relationships/image" Target="../media/image46.png"/><Relationship Id="rId37" Type="http://schemas.openxmlformats.org/officeDocument/2006/relationships/customXml" Target="../ink/ink41.xml"/><Relationship Id="rId40" Type="http://schemas.openxmlformats.org/officeDocument/2006/relationships/image" Target="../media/image50.png"/><Relationship Id="rId45" Type="http://schemas.openxmlformats.org/officeDocument/2006/relationships/customXml" Target="../ink/ink45.xml"/><Relationship Id="rId53" Type="http://schemas.openxmlformats.org/officeDocument/2006/relationships/customXml" Target="../ink/ink49.xml"/><Relationship Id="rId66" Type="http://schemas.openxmlformats.org/officeDocument/2006/relationships/image" Target="../media/image60.png"/><Relationship Id="rId74" Type="http://schemas.openxmlformats.org/officeDocument/2006/relationships/image" Target="../media/image65.png"/><Relationship Id="rId5" Type="http://schemas.openxmlformats.org/officeDocument/2006/relationships/customXml" Target="../ink/ink28.xml"/><Relationship Id="rId19" Type="http://schemas.openxmlformats.org/officeDocument/2006/relationships/customXml" Target="../ink/ink35.xml"/><Relationship Id="rId27" Type="http://schemas.openxmlformats.org/officeDocument/2006/relationships/customXml" Target="../ink/ink37.xml"/><Relationship Id="rId35" Type="http://schemas.openxmlformats.org/officeDocument/2006/relationships/customXml" Target="../ink/ink40.xml"/><Relationship Id="rId43" Type="http://schemas.openxmlformats.org/officeDocument/2006/relationships/customXml" Target="../ink/ink44.xml"/><Relationship Id="rId48" Type="http://schemas.openxmlformats.org/officeDocument/2006/relationships/image" Target="../media/image54.png"/><Relationship Id="rId56" Type="http://schemas.openxmlformats.org/officeDocument/2006/relationships/image" Target="../media/image58.png"/><Relationship Id="rId64" Type="http://schemas.openxmlformats.org/officeDocument/2006/relationships/image" Target="../media/image59.png"/><Relationship Id="rId69" Type="http://schemas.openxmlformats.org/officeDocument/2006/relationships/customXml" Target="../ink/ink54.xml"/><Relationship Id="rId8" Type="http://schemas.openxmlformats.org/officeDocument/2006/relationships/image" Target="../media/image38.png"/><Relationship Id="rId51" Type="http://schemas.openxmlformats.org/officeDocument/2006/relationships/customXml" Target="../ink/ink48.xml"/><Relationship Id="rId72" Type="http://schemas.openxmlformats.org/officeDocument/2006/relationships/image" Target="../media/image64.png"/><Relationship Id="rId3" Type="http://schemas.openxmlformats.org/officeDocument/2006/relationships/image" Target="../media/image6.png"/><Relationship Id="rId12" Type="http://schemas.openxmlformats.org/officeDocument/2006/relationships/image" Target="../media/image40.png"/><Relationship Id="rId17" Type="http://schemas.openxmlformats.org/officeDocument/2006/relationships/customXml" Target="../ink/ink34.xml"/><Relationship Id="rId25" Type="http://schemas.openxmlformats.org/officeDocument/2006/relationships/customXml" Target="../ink/ink36.xml"/><Relationship Id="rId33" Type="http://schemas.openxmlformats.org/officeDocument/2006/relationships/customXml" Target="../ink/ink39.xml"/><Relationship Id="rId38" Type="http://schemas.openxmlformats.org/officeDocument/2006/relationships/image" Target="../media/image49.png"/><Relationship Id="rId46" Type="http://schemas.openxmlformats.org/officeDocument/2006/relationships/image" Target="../media/image53.png"/><Relationship Id="rId67" Type="http://schemas.openxmlformats.org/officeDocument/2006/relationships/customXml" Target="../ink/ink53.xml"/><Relationship Id="rId41" Type="http://schemas.openxmlformats.org/officeDocument/2006/relationships/customXml" Target="../ink/ink43.xml"/><Relationship Id="rId54" Type="http://schemas.openxmlformats.org/officeDocument/2006/relationships/image" Target="../media/image57.png"/><Relationship Id="rId70" Type="http://schemas.openxmlformats.org/officeDocument/2006/relationships/image" Target="../media/image63.png"/><Relationship Id="rId75" Type="http://schemas.openxmlformats.org/officeDocument/2006/relationships/customXml" Target="../ink/ink57.xml"/><Relationship Id="rId1" Type="http://schemas.openxmlformats.org/officeDocument/2006/relationships/slideLayout" Target="../slideLayouts/slideLayout2.xml"/><Relationship Id="rId6" Type="http://schemas.openxmlformats.org/officeDocument/2006/relationships/image" Target="../media/image24.png"/><Relationship Id="rId15" Type="http://schemas.openxmlformats.org/officeDocument/2006/relationships/image" Target="../media/image41.png"/><Relationship Id="rId28" Type="http://schemas.openxmlformats.org/officeDocument/2006/relationships/image" Target="../media/image45.png"/><Relationship Id="rId36" Type="http://schemas.openxmlformats.org/officeDocument/2006/relationships/image" Target="../media/image48.png"/><Relationship Id="rId49" Type="http://schemas.openxmlformats.org/officeDocument/2006/relationships/customXml" Target="../ink/ink47.xml"/><Relationship Id="rId57" Type="http://schemas.openxmlformats.org/officeDocument/2006/relationships/customXml" Target="../ink/ink51.xml"/><Relationship Id="rId10" Type="http://schemas.openxmlformats.org/officeDocument/2006/relationships/image" Target="../media/image39.png"/><Relationship Id="rId44" Type="http://schemas.openxmlformats.org/officeDocument/2006/relationships/image" Target="../media/image52.png"/><Relationship Id="rId52" Type="http://schemas.openxmlformats.org/officeDocument/2006/relationships/image" Target="../media/image56.png"/><Relationship Id="rId65" Type="http://schemas.openxmlformats.org/officeDocument/2006/relationships/customXml" Target="../ink/ink52.xml"/><Relationship Id="rId73" Type="http://schemas.openxmlformats.org/officeDocument/2006/relationships/customXml" Target="../ink/ink56.xml"/><Relationship Id="rId4" Type="http://schemas.openxmlformats.org/officeDocument/2006/relationships/image" Target="../media/image9.png"/><Relationship Id="rId9" Type="http://schemas.openxmlformats.org/officeDocument/2006/relationships/customXml" Target="../ink/ink30.xml"/></Relationships>
</file>

<file path=ppt/slides/_rels/slide13.xml.rels><?xml version="1.0" encoding="UTF-8" standalone="yes"?>
<Relationships xmlns="http://schemas.openxmlformats.org/package/2006/relationships"><Relationship Id="rId13" Type="http://schemas.openxmlformats.org/officeDocument/2006/relationships/customXml" Target="../ink/ink62.xml"/><Relationship Id="rId18" Type="http://schemas.openxmlformats.org/officeDocument/2006/relationships/image" Target="../media/image42.png"/><Relationship Id="rId26" Type="http://schemas.openxmlformats.org/officeDocument/2006/relationships/image" Target="../media/image44.png"/><Relationship Id="rId39" Type="http://schemas.openxmlformats.org/officeDocument/2006/relationships/customXml" Target="../ink/ink72.xml"/><Relationship Id="rId34" Type="http://schemas.openxmlformats.org/officeDocument/2006/relationships/image" Target="../media/image47.png"/><Relationship Id="rId42" Type="http://schemas.openxmlformats.org/officeDocument/2006/relationships/image" Target="../media/image51.png"/><Relationship Id="rId47" Type="http://schemas.openxmlformats.org/officeDocument/2006/relationships/customXml" Target="../ink/ink76.xml"/><Relationship Id="rId50" Type="http://schemas.openxmlformats.org/officeDocument/2006/relationships/image" Target="../media/image55.png"/><Relationship Id="rId55" Type="http://schemas.openxmlformats.org/officeDocument/2006/relationships/customXml" Target="../ink/ink80.xml"/><Relationship Id="rId7" Type="http://schemas.openxmlformats.org/officeDocument/2006/relationships/customXml" Target="../ink/ink59.xml"/><Relationship Id="rId2" Type="http://schemas.openxmlformats.org/officeDocument/2006/relationships/image" Target="../media/image8.png"/><Relationship Id="rId16" Type="http://schemas.openxmlformats.org/officeDocument/2006/relationships/customXml" Target="../ink/ink63.xml"/><Relationship Id="rId29" Type="http://schemas.openxmlformats.org/officeDocument/2006/relationships/customXml" Target="../ink/ink68.xml"/><Relationship Id="rId11" Type="http://schemas.openxmlformats.org/officeDocument/2006/relationships/customXml" Target="../ink/ink61.xml"/><Relationship Id="rId24" Type="http://schemas.openxmlformats.org/officeDocument/2006/relationships/image" Target="../media/image43.png"/><Relationship Id="rId32" Type="http://schemas.openxmlformats.org/officeDocument/2006/relationships/image" Target="../media/image46.png"/><Relationship Id="rId37" Type="http://schemas.openxmlformats.org/officeDocument/2006/relationships/customXml" Target="../ink/ink71.xml"/><Relationship Id="rId40" Type="http://schemas.openxmlformats.org/officeDocument/2006/relationships/image" Target="../media/image50.png"/><Relationship Id="rId45" Type="http://schemas.openxmlformats.org/officeDocument/2006/relationships/customXml" Target="../ink/ink75.xml"/><Relationship Id="rId53" Type="http://schemas.openxmlformats.org/officeDocument/2006/relationships/customXml" Target="../ink/ink79.xml"/><Relationship Id="rId58" Type="http://schemas.openxmlformats.org/officeDocument/2006/relationships/customXml" Target="../ink/ink81.xml"/><Relationship Id="rId5" Type="http://schemas.openxmlformats.org/officeDocument/2006/relationships/customXml" Target="../ink/ink58.xml"/><Relationship Id="rId61" Type="http://schemas.openxmlformats.org/officeDocument/2006/relationships/image" Target="../media/image70.png"/><Relationship Id="rId10" Type="http://schemas.openxmlformats.org/officeDocument/2006/relationships/image" Target="../media/image39.png"/><Relationship Id="rId19" Type="http://schemas.openxmlformats.org/officeDocument/2006/relationships/customXml" Target="../ink/ink65.xml"/><Relationship Id="rId44" Type="http://schemas.openxmlformats.org/officeDocument/2006/relationships/image" Target="../media/image52.png"/><Relationship Id="rId52" Type="http://schemas.openxmlformats.org/officeDocument/2006/relationships/image" Target="../media/image56.png"/><Relationship Id="rId60" Type="http://schemas.openxmlformats.org/officeDocument/2006/relationships/customXml" Target="../ink/ink82.xml"/><Relationship Id="rId4" Type="http://schemas.openxmlformats.org/officeDocument/2006/relationships/image" Target="../media/image9.png"/><Relationship Id="rId9" Type="http://schemas.openxmlformats.org/officeDocument/2006/relationships/customXml" Target="../ink/ink60.xml"/><Relationship Id="rId27" Type="http://schemas.openxmlformats.org/officeDocument/2006/relationships/customXml" Target="../ink/ink67.xml"/><Relationship Id="rId35" Type="http://schemas.openxmlformats.org/officeDocument/2006/relationships/customXml" Target="../ink/ink70.xml"/><Relationship Id="rId43" Type="http://schemas.openxmlformats.org/officeDocument/2006/relationships/customXml" Target="../ink/ink74.xml"/><Relationship Id="rId48" Type="http://schemas.openxmlformats.org/officeDocument/2006/relationships/image" Target="../media/image54.png"/><Relationship Id="rId56" Type="http://schemas.openxmlformats.org/officeDocument/2006/relationships/image" Target="../media/image58.png"/><Relationship Id="rId8" Type="http://schemas.openxmlformats.org/officeDocument/2006/relationships/image" Target="../media/image38.png"/><Relationship Id="rId51" Type="http://schemas.openxmlformats.org/officeDocument/2006/relationships/customXml" Target="../ink/ink78.xml"/><Relationship Id="rId3" Type="http://schemas.openxmlformats.org/officeDocument/2006/relationships/image" Target="../media/image6.png"/><Relationship Id="rId12" Type="http://schemas.openxmlformats.org/officeDocument/2006/relationships/image" Target="../media/image40.png"/><Relationship Id="rId17" Type="http://schemas.openxmlformats.org/officeDocument/2006/relationships/customXml" Target="../ink/ink64.xml"/><Relationship Id="rId25" Type="http://schemas.openxmlformats.org/officeDocument/2006/relationships/customXml" Target="../ink/ink66.xml"/><Relationship Id="rId33" Type="http://schemas.openxmlformats.org/officeDocument/2006/relationships/customXml" Target="../ink/ink69.xml"/><Relationship Id="rId38" Type="http://schemas.openxmlformats.org/officeDocument/2006/relationships/image" Target="../media/image49.png"/><Relationship Id="rId46" Type="http://schemas.openxmlformats.org/officeDocument/2006/relationships/image" Target="../media/image53.png"/><Relationship Id="rId59" Type="http://schemas.openxmlformats.org/officeDocument/2006/relationships/image" Target="../media/image69.png"/><Relationship Id="rId41" Type="http://schemas.openxmlformats.org/officeDocument/2006/relationships/customXml" Target="../ink/ink73.xml"/><Relationship Id="rId54"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24.png"/><Relationship Id="rId15" Type="http://schemas.openxmlformats.org/officeDocument/2006/relationships/image" Target="../media/image41.png"/><Relationship Id="rId28" Type="http://schemas.openxmlformats.org/officeDocument/2006/relationships/image" Target="../media/image45.png"/><Relationship Id="rId36" Type="http://schemas.openxmlformats.org/officeDocument/2006/relationships/image" Target="../media/image48.png"/><Relationship Id="rId49" Type="http://schemas.openxmlformats.org/officeDocument/2006/relationships/customXml" Target="../ink/ink77.xml"/><Relationship Id="rId57" Type="http://schemas.openxmlformats.org/officeDocument/2006/relationships/image" Target="../media/image67.png"/></Relationships>
</file>

<file path=ppt/slides/_rels/slide14.xml.rels><?xml version="1.0" encoding="UTF-8" standalone="yes"?>
<Relationships xmlns="http://schemas.openxmlformats.org/package/2006/relationships"><Relationship Id="rId13" Type="http://schemas.openxmlformats.org/officeDocument/2006/relationships/customXml" Target="../ink/ink87.xml"/><Relationship Id="rId18" Type="http://schemas.openxmlformats.org/officeDocument/2006/relationships/image" Target="../media/image42.png"/><Relationship Id="rId26" Type="http://schemas.openxmlformats.org/officeDocument/2006/relationships/image" Target="../media/image44.png"/><Relationship Id="rId39" Type="http://schemas.openxmlformats.org/officeDocument/2006/relationships/customXml" Target="../ink/ink97.xml"/><Relationship Id="rId34" Type="http://schemas.openxmlformats.org/officeDocument/2006/relationships/image" Target="../media/image47.png"/><Relationship Id="rId42" Type="http://schemas.openxmlformats.org/officeDocument/2006/relationships/image" Target="../media/image51.png"/><Relationship Id="rId47" Type="http://schemas.openxmlformats.org/officeDocument/2006/relationships/customXml" Target="../ink/ink101.xml"/><Relationship Id="rId50" Type="http://schemas.openxmlformats.org/officeDocument/2006/relationships/image" Target="../media/image55.png"/><Relationship Id="rId55" Type="http://schemas.openxmlformats.org/officeDocument/2006/relationships/customXml" Target="../ink/ink105.xml"/><Relationship Id="rId7" Type="http://schemas.openxmlformats.org/officeDocument/2006/relationships/customXml" Target="../ink/ink84.xml"/><Relationship Id="rId2" Type="http://schemas.openxmlformats.org/officeDocument/2006/relationships/image" Target="../media/image8.png"/><Relationship Id="rId16" Type="http://schemas.openxmlformats.org/officeDocument/2006/relationships/customXml" Target="../ink/ink88.xml"/><Relationship Id="rId29" Type="http://schemas.openxmlformats.org/officeDocument/2006/relationships/customXml" Target="../ink/ink93.xml"/><Relationship Id="rId11" Type="http://schemas.openxmlformats.org/officeDocument/2006/relationships/customXml" Target="../ink/ink86.xml"/><Relationship Id="rId24" Type="http://schemas.openxmlformats.org/officeDocument/2006/relationships/image" Target="../media/image43.png"/><Relationship Id="rId32" Type="http://schemas.openxmlformats.org/officeDocument/2006/relationships/image" Target="../media/image46.png"/><Relationship Id="rId37" Type="http://schemas.openxmlformats.org/officeDocument/2006/relationships/customXml" Target="../ink/ink96.xml"/><Relationship Id="rId40" Type="http://schemas.openxmlformats.org/officeDocument/2006/relationships/image" Target="../media/image50.png"/><Relationship Id="rId45" Type="http://schemas.openxmlformats.org/officeDocument/2006/relationships/customXml" Target="../ink/ink100.xml"/><Relationship Id="rId53" Type="http://schemas.openxmlformats.org/officeDocument/2006/relationships/customXml" Target="../ink/ink104.xml"/><Relationship Id="rId58" Type="http://schemas.openxmlformats.org/officeDocument/2006/relationships/image" Target="../media/image71.png"/><Relationship Id="rId5" Type="http://schemas.openxmlformats.org/officeDocument/2006/relationships/customXml" Target="../ink/ink83.xml"/><Relationship Id="rId61" Type="http://schemas.openxmlformats.org/officeDocument/2006/relationships/customXml" Target="../ink/ink107.xml"/><Relationship Id="rId10" Type="http://schemas.openxmlformats.org/officeDocument/2006/relationships/image" Target="../media/image39.png"/><Relationship Id="rId19" Type="http://schemas.openxmlformats.org/officeDocument/2006/relationships/customXml" Target="../ink/ink90.xml"/><Relationship Id="rId44" Type="http://schemas.openxmlformats.org/officeDocument/2006/relationships/image" Target="../media/image52.png"/><Relationship Id="rId52" Type="http://schemas.openxmlformats.org/officeDocument/2006/relationships/image" Target="../media/image56.png"/><Relationship Id="rId60" Type="http://schemas.openxmlformats.org/officeDocument/2006/relationships/image" Target="../media/image73.png"/><Relationship Id="rId4" Type="http://schemas.openxmlformats.org/officeDocument/2006/relationships/image" Target="../media/image9.png"/><Relationship Id="rId9" Type="http://schemas.openxmlformats.org/officeDocument/2006/relationships/customXml" Target="../ink/ink85.xml"/><Relationship Id="rId27" Type="http://schemas.openxmlformats.org/officeDocument/2006/relationships/customXml" Target="../ink/ink92.xml"/><Relationship Id="rId35" Type="http://schemas.openxmlformats.org/officeDocument/2006/relationships/customXml" Target="../ink/ink95.xml"/><Relationship Id="rId43" Type="http://schemas.openxmlformats.org/officeDocument/2006/relationships/customXml" Target="../ink/ink99.xml"/><Relationship Id="rId48" Type="http://schemas.openxmlformats.org/officeDocument/2006/relationships/image" Target="../media/image54.png"/><Relationship Id="rId56" Type="http://schemas.openxmlformats.org/officeDocument/2006/relationships/image" Target="../media/image58.png"/><Relationship Id="rId8" Type="http://schemas.openxmlformats.org/officeDocument/2006/relationships/image" Target="../media/image38.png"/><Relationship Id="rId51" Type="http://schemas.openxmlformats.org/officeDocument/2006/relationships/customXml" Target="../ink/ink103.xml"/><Relationship Id="rId3" Type="http://schemas.openxmlformats.org/officeDocument/2006/relationships/image" Target="../media/image6.png"/><Relationship Id="rId12" Type="http://schemas.openxmlformats.org/officeDocument/2006/relationships/image" Target="../media/image40.png"/><Relationship Id="rId17" Type="http://schemas.openxmlformats.org/officeDocument/2006/relationships/customXml" Target="../ink/ink89.xml"/><Relationship Id="rId25" Type="http://schemas.openxmlformats.org/officeDocument/2006/relationships/customXml" Target="../ink/ink91.xml"/><Relationship Id="rId33" Type="http://schemas.openxmlformats.org/officeDocument/2006/relationships/customXml" Target="../ink/ink94.xml"/><Relationship Id="rId38" Type="http://schemas.openxmlformats.org/officeDocument/2006/relationships/image" Target="../media/image49.png"/><Relationship Id="rId46" Type="http://schemas.openxmlformats.org/officeDocument/2006/relationships/image" Target="../media/image53.png"/><Relationship Id="rId59" Type="http://schemas.openxmlformats.org/officeDocument/2006/relationships/customXml" Target="../ink/ink106.xml"/><Relationship Id="rId41" Type="http://schemas.openxmlformats.org/officeDocument/2006/relationships/customXml" Target="../ink/ink98.xml"/><Relationship Id="rId54" Type="http://schemas.openxmlformats.org/officeDocument/2006/relationships/image" Target="../media/image57.png"/><Relationship Id="rId6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24.png"/><Relationship Id="rId15" Type="http://schemas.openxmlformats.org/officeDocument/2006/relationships/image" Target="../media/image41.png"/><Relationship Id="rId28" Type="http://schemas.openxmlformats.org/officeDocument/2006/relationships/image" Target="../media/image45.png"/><Relationship Id="rId36" Type="http://schemas.openxmlformats.org/officeDocument/2006/relationships/image" Target="../media/image48.png"/><Relationship Id="rId49" Type="http://schemas.openxmlformats.org/officeDocument/2006/relationships/customXml" Target="../ink/ink102.xml"/><Relationship Id="rId57" Type="http://schemas.openxmlformats.org/officeDocument/2006/relationships/image" Target="../media/image68.png"/></Relationships>
</file>

<file path=ppt/slides/_rels/slide15.xml.rels><?xml version="1.0" encoding="UTF-8" standalone="yes"?>
<Relationships xmlns="http://schemas.openxmlformats.org/package/2006/relationships"><Relationship Id="rId13" Type="http://schemas.openxmlformats.org/officeDocument/2006/relationships/customXml" Target="../ink/ink112.xml"/><Relationship Id="rId18" Type="http://schemas.openxmlformats.org/officeDocument/2006/relationships/image" Target="../media/image42.png"/><Relationship Id="rId26" Type="http://schemas.openxmlformats.org/officeDocument/2006/relationships/image" Target="../media/image44.png"/><Relationship Id="rId39" Type="http://schemas.openxmlformats.org/officeDocument/2006/relationships/customXml" Target="../ink/ink122.xml"/><Relationship Id="rId34" Type="http://schemas.openxmlformats.org/officeDocument/2006/relationships/image" Target="../media/image47.png"/><Relationship Id="rId42" Type="http://schemas.openxmlformats.org/officeDocument/2006/relationships/image" Target="../media/image51.png"/><Relationship Id="rId47" Type="http://schemas.openxmlformats.org/officeDocument/2006/relationships/customXml" Target="../ink/ink126.xml"/><Relationship Id="rId50" Type="http://schemas.openxmlformats.org/officeDocument/2006/relationships/image" Target="../media/image55.png"/><Relationship Id="rId55" Type="http://schemas.openxmlformats.org/officeDocument/2006/relationships/customXml" Target="../ink/ink130.xml"/><Relationship Id="rId63" Type="http://schemas.openxmlformats.org/officeDocument/2006/relationships/customXml" Target="../ink/ink133.xml"/><Relationship Id="rId68" Type="http://schemas.openxmlformats.org/officeDocument/2006/relationships/image" Target="../media/image81.png"/><Relationship Id="rId7" Type="http://schemas.openxmlformats.org/officeDocument/2006/relationships/customXml" Target="../ink/ink109.xml"/><Relationship Id="rId2" Type="http://schemas.openxmlformats.org/officeDocument/2006/relationships/image" Target="../media/image8.png"/><Relationship Id="rId16" Type="http://schemas.openxmlformats.org/officeDocument/2006/relationships/customXml" Target="../ink/ink113.xml"/><Relationship Id="rId29" Type="http://schemas.openxmlformats.org/officeDocument/2006/relationships/customXml" Target="../ink/ink118.xml"/><Relationship Id="rId11" Type="http://schemas.openxmlformats.org/officeDocument/2006/relationships/customXml" Target="../ink/ink111.xml"/><Relationship Id="rId24" Type="http://schemas.openxmlformats.org/officeDocument/2006/relationships/image" Target="../media/image43.png"/><Relationship Id="rId32" Type="http://schemas.openxmlformats.org/officeDocument/2006/relationships/image" Target="../media/image46.png"/><Relationship Id="rId37" Type="http://schemas.openxmlformats.org/officeDocument/2006/relationships/customXml" Target="../ink/ink121.xml"/><Relationship Id="rId40" Type="http://schemas.openxmlformats.org/officeDocument/2006/relationships/image" Target="../media/image50.png"/><Relationship Id="rId45" Type="http://schemas.openxmlformats.org/officeDocument/2006/relationships/customXml" Target="../ink/ink125.xml"/><Relationship Id="rId53" Type="http://schemas.openxmlformats.org/officeDocument/2006/relationships/customXml" Target="../ink/ink129.xml"/><Relationship Id="rId58" Type="http://schemas.openxmlformats.org/officeDocument/2006/relationships/image" Target="../media/image75.png"/><Relationship Id="rId66" Type="http://schemas.openxmlformats.org/officeDocument/2006/relationships/image" Target="../media/image80.png"/><Relationship Id="rId5" Type="http://schemas.openxmlformats.org/officeDocument/2006/relationships/customXml" Target="../ink/ink108.xml"/><Relationship Id="rId61" Type="http://schemas.openxmlformats.org/officeDocument/2006/relationships/customXml" Target="../ink/ink132.xml"/><Relationship Id="rId19" Type="http://schemas.openxmlformats.org/officeDocument/2006/relationships/customXml" Target="../ink/ink115.xml"/><Relationship Id="rId27" Type="http://schemas.openxmlformats.org/officeDocument/2006/relationships/customXml" Target="../ink/ink117.xml"/><Relationship Id="rId35" Type="http://schemas.openxmlformats.org/officeDocument/2006/relationships/customXml" Target="../ink/ink120.xml"/><Relationship Id="rId43" Type="http://schemas.openxmlformats.org/officeDocument/2006/relationships/customXml" Target="../ink/ink124.xml"/><Relationship Id="rId48" Type="http://schemas.openxmlformats.org/officeDocument/2006/relationships/image" Target="../media/image54.png"/><Relationship Id="rId56" Type="http://schemas.openxmlformats.org/officeDocument/2006/relationships/image" Target="../media/image58.png"/><Relationship Id="rId64" Type="http://schemas.openxmlformats.org/officeDocument/2006/relationships/image" Target="../media/image79.png"/><Relationship Id="rId8" Type="http://schemas.openxmlformats.org/officeDocument/2006/relationships/image" Target="../media/image38.png"/><Relationship Id="rId51" Type="http://schemas.openxmlformats.org/officeDocument/2006/relationships/customXml" Target="../ink/ink128.xml"/><Relationship Id="rId3" Type="http://schemas.openxmlformats.org/officeDocument/2006/relationships/image" Target="../media/image6.png"/><Relationship Id="rId12" Type="http://schemas.openxmlformats.org/officeDocument/2006/relationships/image" Target="../media/image40.png"/><Relationship Id="rId17" Type="http://schemas.openxmlformats.org/officeDocument/2006/relationships/customXml" Target="../ink/ink114.xml"/><Relationship Id="rId25" Type="http://schemas.openxmlformats.org/officeDocument/2006/relationships/customXml" Target="../ink/ink116.xml"/><Relationship Id="rId33" Type="http://schemas.openxmlformats.org/officeDocument/2006/relationships/customXml" Target="../ink/ink119.xml"/><Relationship Id="rId38" Type="http://schemas.openxmlformats.org/officeDocument/2006/relationships/image" Target="../media/image49.png"/><Relationship Id="rId46" Type="http://schemas.openxmlformats.org/officeDocument/2006/relationships/image" Target="../media/image53.png"/><Relationship Id="rId59" Type="http://schemas.openxmlformats.org/officeDocument/2006/relationships/customXml" Target="../ink/ink131.xml"/><Relationship Id="rId67" Type="http://schemas.openxmlformats.org/officeDocument/2006/relationships/customXml" Target="../ink/ink135.xml"/><Relationship Id="rId41" Type="http://schemas.openxmlformats.org/officeDocument/2006/relationships/customXml" Target="../ink/ink123.xml"/><Relationship Id="rId54" Type="http://schemas.openxmlformats.org/officeDocument/2006/relationships/image" Target="../media/image57.png"/><Relationship Id="rId6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24.png"/><Relationship Id="rId15" Type="http://schemas.openxmlformats.org/officeDocument/2006/relationships/image" Target="../media/image41.png"/><Relationship Id="rId28" Type="http://schemas.openxmlformats.org/officeDocument/2006/relationships/image" Target="../media/image45.png"/><Relationship Id="rId36" Type="http://schemas.openxmlformats.org/officeDocument/2006/relationships/image" Target="../media/image48.png"/><Relationship Id="rId49" Type="http://schemas.openxmlformats.org/officeDocument/2006/relationships/customXml" Target="../ink/ink127.xml"/><Relationship Id="rId57" Type="http://schemas.openxmlformats.org/officeDocument/2006/relationships/image" Target="../media/image72.png"/><Relationship Id="rId10" Type="http://schemas.openxmlformats.org/officeDocument/2006/relationships/image" Target="../media/image39.png"/><Relationship Id="rId44" Type="http://schemas.openxmlformats.org/officeDocument/2006/relationships/image" Target="../media/image52.png"/><Relationship Id="rId52" Type="http://schemas.openxmlformats.org/officeDocument/2006/relationships/image" Target="../media/image56.png"/><Relationship Id="rId60" Type="http://schemas.openxmlformats.org/officeDocument/2006/relationships/image" Target="../media/image77.png"/><Relationship Id="rId65" Type="http://schemas.openxmlformats.org/officeDocument/2006/relationships/customXml" Target="../ink/ink134.xml"/><Relationship Id="rId4" Type="http://schemas.openxmlformats.org/officeDocument/2006/relationships/image" Target="../media/image9.png"/><Relationship Id="rId9" Type="http://schemas.openxmlformats.org/officeDocument/2006/relationships/customXml" Target="../ink/ink110.xml"/></Relationships>
</file>

<file path=ppt/slides/_rels/slide16.xml.rels><?xml version="1.0" encoding="UTF-8" standalone="yes"?>
<Relationships xmlns="http://schemas.openxmlformats.org/package/2006/relationships"><Relationship Id="rId13" Type="http://schemas.openxmlformats.org/officeDocument/2006/relationships/customXml" Target="../ink/ink140.xml"/><Relationship Id="rId18" Type="http://schemas.openxmlformats.org/officeDocument/2006/relationships/image" Target="../media/image42.png"/><Relationship Id="rId26" Type="http://schemas.openxmlformats.org/officeDocument/2006/relationships/image" Target="../media/image44.png"/><Relationship Id="rId39" Type="http://schemas.openxmlformats.org/officeDocument/2006/relationships/customXml" Target="../ink/ink150.xml"/><Relationship Id="rId34" Type="http://schemas.openxmlformats.org/officeDocument/2006/relationships/image" Target="../media/image47.png"/><Relationship Id="rId42" Type="http://schemas.openxmlformats.org/officeDocument/2006/relationships/image" Target="../media/image51.png"/><Relationship Id="rId47" Type="http://schemas.openxmlformats.org/officeDocument/2006/relationships/customXml" Target="../ink/ink154.xml"/><Relationship Id="rId50" Type="http://schemas.openxmlformats.org/officeDocument/2006/relationships/image" Target="../media/image55.png"/><Relationship Id="rId55" Type="http://schemas.openxmlformats.org/officeDocument/2006/relationships/customXml" Target="../ink/ink158.xml"/><Relationship Id="rId7" Type="http://schemas.openxmlformats.org/officeDocument/2006/relationships/customXml" Target="../ink/ink137.xml"/><Relationship Id="rId2" Type="http://schemas.openxmlformats.org/officeDocument/2006/relationships/image" Target="../media/image8.png"/><Relationship Id="rId16" Type="http://schemas.openxmlformats.org/officeDocument/2006/relationships/customXml" Target="../ink/ink141.xml"/><Relationship Id="rId29" Type="http://schemas.openxmlformats.org/officeDocument/2006/relationships/customXml" Target="../ink/ink146.xml"/><Relationship Id="rId11" Type="http://schemas.openxmlformats.org/officeDocument/2006/relationships/customXml" Target="../ink/ink139.xml"/><Relationship Id="rId24" Type="http://schemas.openxmlformats.org/officeDocument/2006/relationships/image" Target="../media/image43.png"/><Relationship Id="rId32" Type="http://schemas.openxmlformats.org/officeDocument/2006/relationships/image" Target="../media/image46.png"/><Relationship Id="rId37" Type="http://schemas.openxmlformats.org/officeDocument/2006/relationships/customXml" Target="../ink/ink149.xml"/><Relationship Id="rId40" Type="http://schemas.openxmlformats.org/officeDocument/2006/relationships/image" Target="../media/image50.png"/><Relationship Id="rId45" Type="http://schemas.openxmlformats.org/officeDocument/2006/relationships/customXml" Target="../ink/ink153.xml"/><Relationship Id="rId53" Type="http://schemas.openxmlformats.org/officeDocument/2006/relationships/customXml" Target="../ink/ink157.xml"/><Relationship Id="rId58" Type="http://schemas.openxmlformats.org/officeDocument/2006/relationships/customXml" Target="../ink/ink159.xml"/><Relationship Id="rId5" Type="http://schemas.openxmlformats.org/officeDocument/2006/relationships/customXml" Target="../ink/ink136.xml"/><Relationship Id="rId61" Type="http://schemas.openxmlformats.org/officeDocument/2006/relationships/image" Target="../media/image84.png"/><Relationship Id="rId10" Type="http://schemas.openxmlformats.org/officeDocument/2006/relationships/image" Target="../media/image39.png"/><Relationship Id="rId19" Type="http://schemas.openxmlformats.org/officeDocument/2006/relationships/customXml" Target="../ink/ink143.xml"/><Relationship Id="rId44" Type="http://schemas.openxmlformats.org/officeDocument/2006/relationships/image" Target="../media/image52.png"/><Relationship Id="rId52" Type="http://schemas.openxmlformats.org/officeDocument/2006/relationships/image" Target="../media/image56.png"/><Relationship Id="rId60" Type="http://schemas.openxmlformats.org/officeDocument/2006/relationships/customXml" Target="../ink/ink160.xml"/><Relationship Id="rId4" Type="http://schemas.openxmlformats.org/officeDocument/2006/relationships/image" Target="../media/image9.png"/><Relationship Id="rId9" Type="http://schemas.openxmlformats.org/officeDocument/2006/relationships/customXml" Target="../ink/ink138.xml"/><Relationship Id="rId27" Type="http://schemas.openxmlformats.org/officeDocument/2006/relationships/customXml" Target="../ink/ink145.xml"/><Relationship Id="rId35" Type="http://schemas.openxmlformats.org/officeDocument/2006/relationships/customXml" Target="../ink/ink148.xml"/><Relationship Id="rId43" Type="http://schemas.openxmlformats.org/officeDocument/2006/relationships/customXml" Target="../ink/ink152.xml"/><Relationship Id="rId48" Type="http://schemas.openxmlformats.org/officeDocument/2006/relationships/image" Target="../media/image54.png"/><Relationship Id="rId56" Type="http://schemas.openxmlformats.org/officeDocument/2006/relationships/image" Target="../media/image58.png"/><Relationship Id="rId8" Type="http://schemas.openxmlformats.org/officeDocument/2006/relationships/image" Target="../media/image38.png"/><Relationship Id="rId51" Type="http://schemas.openxmlformats.org/officeDocument/2006/relationships/customXml" Target="../ink/ink156.xml"/><Relationship Id="rId3" Type="http://schemas.openxmlformats.org/officeDocument/2006/relationships/image" Target="../media/image6.png"/><Relationship Id="rId12" Type="http://schemas.openxmlformats.org/officeDocument/2006/relationships/image" Target="../media/image40.png"/><Relationship Id="rId17" Type="http://schemas.openxmlformats.org/officeDocument/2006/relationships/customXml" Target="../ink/ink142.xml"/><Relationship Id="rId25" Type="http://schemas.openxmlformats.org/officeDocument/2006/relationships/customXml" Target="../ink/ink144.xml"/><Relationship Id="rId33" Type="http://schemas.openxmlformats.org/officeDocument/2006/relationships/customXml" Target="../ink/ink147.xml"/><Relationship Id="rId38" Type="http://schemas.openxmlformats.org/officeDocument/2006/relationships/image" Target="../media/image49.png"/><Relationship Id="rId46" Type="http://schemas.openxmlformats.org/officeDocument/2006/relationships/image" Target="../media/image53.png"/><Relationship Id="rId59" Type="http://schemas.openxmlformats.org/officeDocument/2006/relationships/image" Target="../media/image83.png"/><Relationship Id="rId41" Type="http://schemas.openxmlformats.org/officeDocument/2006/relationships/customXml" Target="../ink/ink151.xml"/><Relationship Id="rId54"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24.png"/><Relationship Id="rId15" Type="http://schemas.openxmlformats.org/officeDocument/2006/relationships/image" Target="../media/image41.png"/><Relationship Id="rId28" Type="http://schemas.openxmlformats.org/officeDocument/2006/relationships/image" Target="../media/image45.png"/><Relationship Id="rId36" Type="http://schemas.openxmlformats.org/officeDocument/2006/relationships/image" Target="../media/image48.png"/><Relationship Id="rId49" Type="http://schemas.openxmlformats.org/officeDocument/2006/relationships/customXml" Target="../ink/ink155.xml"/><Relationship Id="rId57" Type="http://schemas.openxmlformats.org/officeDocument/2006/relationships/image" Target="../media/image76.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microsoft.com/office/2018/10/relationships/comments" Target="../comments/modernComment_110_DD05C95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9.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83.jpg"/><Relationship Id="rId5" Type="http://schemas.openxmlformats.org/officeDocument/2006/relationships/image" Target="../media/image9.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youtube.com/watch?v=-ZkaCi6frZc" TargetMode="External"/><Relationship Id="rId5" Type="http://schemas.openxmlformats.org/officeDocument/2006/relationships/image" Target="../media/image9.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www.mountolympussummits.com/mount-olympus/40/mount-olympus-national-park.html?category_id=40" TargetMode="External"/><Relationship Id="rId5" Type="http://schemas.openxmlformats.org/officeDocument/2006/relationships/image" Target="../media/image9.pn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8" Type="http://schemas.openxmlformats.org/officeDocument/2006/relationships/hyperlink" Target="https://www.olimpos.eu/olimpos/life_nature/" TargetMode="External"/><Relationship Id="rId3" Type="http://schemas.openxmlformats.org/officeDocument/2006/relationships/image" Target="../media/image8.png"/><Relationship Id="rId7" Type="http://schemas.openxmlformats.org/officeDocument/2006/relationships/hyperlink" Target="https://olympusnp.blogspot.com/search/label/Birds%20on%20Olympu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earth.google.com/web/search/%ce%8c%ce%bb%cf%85%ce%bc%cf%80%ce%bf%cf%82/@40.08500232,22.4022219,1296.34931574a,9171.75729182d,35y,0.00000001h,59.78509003t,0r/data=CmcaPRI3CiUweDEzNTgxM2MyYmI3NDBjYmQ6MHhiOTk1MjI2ODhkYjhhNmU5Kg7OjM67z4XOvM-Azr_PghgBIAEiJgokCSLEpBeLAENAEQg_yJGy-UJAGZCS1PisvTdAITy2gHNosDdA" TargetMode="External"/><Relationship Id="rId5"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84.jpeg"/></Relationships>
</file>

<file path=ppt/slides/_rels/slide37.xml.rels><?xml version="1.0" encoding="UTF-8" standalone="yes"?>
<Relationships xmlns="http://schemas.openxmlformats.org/package/2006/relationships"><Relationship Id="rId8" Type="http://schemas.openxmlformats.org/officeDocument/2006/relationships/hyperlink" Target="http://105dim-thess.thess.sch.gr/1051/files/endemic%20plants%20of%20Olympus.pdf" TargetMode="External"/><Relationship Id="rId3" Type="http://schemas.openxmlformats.org/officeDocument/2006/relationships/image" Target="../media/image8.png"/><Relationship Id="rId7" Type="http://schemas.openxmlformats.org/officeDocument/2006/relationships/hyperlink" Target="https://www.olimpos.eu/olimpos/life_nature/"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bookcreator.com/" TargetMode="External"/><Relationship Id="rId5" Type="http://schemas.openxmlformats.org/officeDocument/2006/relationships/image" Target="../media/image9.pn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8" Type="http://schemas.openxmlformats.org/officeDocument/2006/relationships/hyperlink" Target="https://www.mountolympus.gr/gr/gallery.php#.Y5eS4FHP3IU" TargetMode="External"/><Relationship Id="rId3" Type="http://schemas.openxmlformats.org/officeDocument/2006/relationships/image" Target="../media/image8.png"/><Relationship Id="rId7" Type="http://schemas.openxmlformats.org/officeDocument/2006/relationships/hyperlink" Target="https://www.olimpos.eu/olimpos/life_nature"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olimpos.eu/olimpos/life_nature/" TargetMode="External"/><Relationship Id="rId11" Type="http://schemas.openxmlformats.org/officeDocument/2006/relationships/image" Target="../media/image86.jpeg"/><Relationship Id="rId5" Type="http://schemas.openxmlformats.org/officeDocument/2006/relationships/image" Target="../media/image9.png"/><Relationship Id="rId10" Type="http://schemas.openxmlformats.org/officeDocument/2006/relationships/image" Target="../media/image85.jpeg"/><Relationship Id="rId4" Type="http://schemas.openxmlformats.org/officeDocument/2006/relationships/image" Target="../media/image6.png"/><Relationship Id="rId9" Type="http://schemas.openxmlformats.org/officeDocument/2006/relationships/hyperlink" Target="https://www.mountolympos.gr/panida.html"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olympustravelguide.gr/mithologia-istoria/" TargetMode="External"/><Relationship Id="rId3" Type="http://schemas.openxmlformats.org/officeDocument/2006/relationships/image" Target="../media/image8.png"/><Relationship Id="rId7" Type="http://schemas.openxmlformats.org/officeDocument/2006/relationships/hyperlink" Target="https://www.olimpos.eu/olimpos/life_nature/"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bookcreator.com/" TargetMode="External"/><Relationship Id="rId5"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hyperlink" Target="https://www.youtube.com/watch?v=GcrKNdhDEk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png"/><Relationship Id="rId7" Type="http://schemas.openxmlformats.org/officeDocument/2006/relationships/hyperlink" Target="https://www.dion-olympos.gr/frederic-boissonas-1858-1946/"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greekreporter.com/2022/07/07/frederic-boissonnas-photographer-greece/" TargetMode="External"/><Relationship Id="rId5" Type="http://schemas.openxmlformats.org/officeDocument/2006/relationships/image" Target="../media/image9.pn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youtube.com/watch?v=TF5FPw_xVCg" TargetMode="External"/><Relationship Id="rId5" Type="http://schemas.openxmlformats.org/officeDocument/2006/relationships/image" Target="../media/image9.png"/><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8" Type="http://schemas.openxmlformats.org/officeDocument/2006/relationships/hyperlink" Target="http://oreivatein.blogspot.com/2012/08/blog-post.html" TargetMode="External"/><Relationship Id="rId13" Type="http://schemas.openxmlformats.org/officeDocument/2006/relationships/image" Target="../media/image89.jpeg"/><Relationship Id="rId3" Type="http://schemas.openxmlformats.org/officeDocument/2006/relationships/image" Target="../media/image8.png"/><Relationship Id="rId7" Type="http://schemas.openxmlformats.org/officeDocument/2006/relationships/hyperlink" Target="https://www.leivaditis.gr/en/hikingmaps/olympos/hiking-map-of-mount-olympus" TargetMode="External"/><Relationship Id="rId12" Type="http://schemas.openxmlformats.org/officeDocument/2006/relationships/image" Target="../media/image88.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www.olimpos.eu/olimpos/diadromes/" TargetMode="External"/><Relationship Id="rId11" Type="http://schemas.openxmlformats.org/officeDocument/2006/relationships/hyperlink" Target="https://www.canva.com/" TargetMode="External"/><Relationship Id="rId5" Type="http://schemas.openxmlformats.org/officeDocument/2006/relationships/image" Target="../media/image9.png"/><Relationship Id="rId15" Type="http://schemas.openxmlformats.org/officeDocument/2006/relationships/image" Target="../media/image91.jpeg"/><Relationship Id="rId10" Type="http://schemas.openxmlformats.org/officeDocument/2006/relationships/hyperlink" Target="https://olympustravelguide.gr/ethnikos-drimos-olympou/" TargetMode="External"/><Relationship Id="rId4" Type="http://schemas.openxmlformats.org/officeDocument/2006/relationships/image" Target="../media/image6.png"/><Relationship Id="rId9" Type="http://schemas.openxmlformats.org/officeDocument/2006/relationships/hyperlink" Target="https://pixlr.com/gr/x/" TargetMode="External"/><Relationship Id="rId14" Type="http://schemas.openxmlformats.org/officeDocument/2006/relationships/image" Target="../media/image90.png"/></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www.youtube.com/watch?v=JeNPKSrbpFY" TargetMode="External"/><Relationship Id="rId5" Type="http://schemas.openxmlformats.org/officeDocument/2006/relationships/image" Target="../media/image9.png"/><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93.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png"/><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7.png"/><Relationship Id="rId4" Type="http://schemas.openxmlformats.org/officeDocument/2006/relationships/image" Target="../media/image96.png"/></Relationships>
</file>

<file path=ppt/slides/_rels/slide4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8.png"/></Relationships>
</file>

<file path=ppt/slides/_rels/slide49.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6.png"/><Relationship Id="rId3" Type="http://schemas.openxmlformats.org/officeDocument/2006/relationships/image" Target="../media/image6.png"/><Relationship Id="rId7" Type="http://schemas.openxmlformats.org/officeDocument/2006/relationships/image" Target="../media/image102.png"/><Relationship Id="rId12" Type="http://schemas.openxmlformats.org/officeDocument/2006/relationships/hyperlink" Target="http://www.facebook.com/POEMEproject"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1.png"/><Relationship Id="rId11" Type="http://schemas.openxmlformats.org/officeDocument/2006/relationships/hyperlink" Target="http://www.poemeproject.eu/" TargetMode="External"/><Relationship Id="rId5" Type="http://schemas.openxmlformats.org/officeDocument/2006/relationships/image" Target="../media/image100.png"/><Relationship Id="rId10" Type="http://schemas.openxmlformats.org/officeDocument/2006/relationships/image" Target="../media/image105.png"/><Relationship Id="rId4" Type="http://schemas.openxmlformats.org/officeDocument/2006/relationships/image" Target="../media/image99.png"/><Relationship Id="rId9" Type="http://schemas.openxmlformats.org/officeDocument/2006/relationships/image" Target="../media/image10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s://poemeproject.eu/io4-interactive-e-guidebook-for-poeme-exhibitions/" TargetMode="Externa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customXml" Target="../ink/ink1.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customXml" Target="../ink/ink6.xml"/><Relationship Id="rId18" Type="http://schemas.openxmlformats.org/officeDocument/2006/relationships/image" Target="../media/image18.png"/><Relationship Id="rId26" Type="http://schemas.openxmlformats.org/officeDocument/2006/relationships/customXml" Target="../ink/ink12.xml"/><Relationship Id="rId3" Type="http://schemas.openxmlformats.org/officeDocument/2006/relationships/image" Target="../media/image6.png"/><Relationship Id="rId21" Type="http://schemas.openxmlformats.org/officeDocument/2006/relationships/image" Target="../media/image17.png"/><Relationship Id="rId7" Type="http://schemas.openxmlformats.org/officeDocument/2006/relationships/customXml" Target="../ink/ink3.xml"/><Relationship Id="rId12" Type="http://schemas.openxmlformats.org/officeDocument/2006/relationships/image" Target="../media/image15.png"/><Relationship Id="rId25" Type="http://schemas.openxmlformats.org/officeDocument/2006/relationships/image" Target="../media/image21.png"/><Relationship Id="rId2" Type="http://schemas.openxmlformats.org/officeDocument/2006/relationships/image" Target="../media/image8.png"/><Relationship Id="rId16" Type="http://schemas.openxmlformats.org/officeDocument/2006/relationships/customXml" Target="../ink/ink8.xml"/><Relationship Id="rId20" Type="http://schemas.openxmlformats.org/officeDocument/2006/relationships/image" Target="../media/image19.png"/><Relationship Id="rId29"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customXml" Target="../ink/ink5.xml"/><Relationship Id="rId24" Type="http://schemas.openxmlformats.org/officeDocument/2006/relationships/customXml" Target="../ink/ink11.xml"/><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image" Target="../media/image20.png"/><Relationship Id="rId28" Type="http://schemas.openxmlformats.org/officeDocument/2006/relationships/customXml" Target="../ink/ink13.xml"/><Relationship Id="rId10" Type="http://schemas.openxmlformats.org/officeDocument/2006/relationships/image" Target="../media/image14.png"/><Relationship Id="rId19" Type="http://schemas.openxmlformats.org/officeDocument/2006/relationships/customXml" Target="../ink/ink9.xml"/><Relationship Id="rId4" Type="http://schemas.openxmlformats.org/officeDocument/2006/relationships/image" Target="../media/image9.png"/><Relationship Id="rId9" Type="http://schemas.openxmlformats.org/officeDocument/2006/relationships/customXml" Target="../ink/ink4.xml"/><Relationship Id="rId14" Type="http://schemas.openxmlformats.org/officeDocument/2006/relationships/image" Target="../media/image16.png"/><Relationship Id="rId22" Type="http://schemas.openxmlformats.org/officeDocument/2006/relationships/customXml" Target="../ink/ink10.xml"/><Relationship Id="rId27"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1DFE1F0A-BB4B-4D0F-95AE-663A64BE86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9319" y="1298700"/>
            <a:ext cx="7193360" cy="1978174"/>
          </a:xfrm>
          <a:prstGeom prst="rect">
            <a:avLst/>
          </a:prstGeom>
        </p:spPr>
      </p:pic>
      <p:pic>
        <p:nvPicPr>
          <p:cNvPr id="9" name="Imagem 8">
            <a:extLst>
              <a:ext uri="{FF2B5EF4-FFF2-40B4-BE49-F238E27FC236}">
                <a16:creationId xmlns:a16="http://schemas.microsoft.com/office/drawing/2014/main" id="{90395939-0003-4740-A064-CCB9699322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0498" y="5112287"/>
            <a:ext cx="2604122" cy="567759"/>
          </a:xfrm>
          <a:prstGeom prst="rect">
            <a:avLst/>
          </a:prstGeom>
        </p:spPr>
      </p:pic>
      <p:sp>
        <p:nvSpPr>
          <p:cNvPr id="11" name="CaixaDeTexto 10">
            <a:extLst>
              <a:ext uri="{FF2B5EF4-FFF2-40B4-BE49-F238E27FC236}">
                <a16:creationId xmlns:a16="http://schemas.microsoft.com/office/drawing/2014/main" id="{768F6B4F-A874-4DF2-BC03-EA89A4710620}"/>
              </a:ext>
            </a:extLst>
          </p:cNvPr>
          <p:cNvSpPr txBox="1"/>
          <p:nvPr/>
        </p:nvSpPr>
        <p:spPr>
          <a:xfrm>
            <a:off x="443947" y="3070105"/>
            <a:ext cx="11304105" cy="1724639"/>
          </a:xfrm>
          <a:prstGeom prst="rect">
            <a:avLst/>
          </a:prstGeom>
          <a:noFill/>
        </p:spPr>
        <p:txBody>
          <a:bodyPr wrap="square" rtlCol="0">
            <a:spAutoFit/>
          </a:bodyPr>
          <a:lstStyle/>
          <a:p>
            <a:pPr algn="ctr"/>
            <a:r>
              <a:rPr lang="en-US" sz="3200" b="1" dirty="0">
                <a:solidFill>
                  <a:srgbClr val="002060"/>
                </a:solidFill>
              </a:rPr>
              <a:t>M</a:t>
            </a:r>
            <a:r>
              <a:rPr lang="el-GR" sz="3200" b="1" dirty="0" err="1">
                <a:solidFill>
                  <a:srgbClr val="002060"/>
                </a:solidFill>
              </a:rPr>
              <a:t>εθοδολογία</a:t>
            </a:r>
            <a:r>
              <a:rPr lang="el-GR" sz="3200" b="1" dirty="0">
                <a:solidFill>
                  <a:srgbClr val="002060"/>
                </a:solidFill>
              </a:rPr>
              <a:t> του </a:t>
            </a:r>
            <a:r>
              <a:rPr lang="en-US" sz="3200" b="1" dirty="0">
                <a:solidFill>
                  <a:srgbClr val="002060"/>
                </a:solidFill>
              </a:rPr>
              <a:t>POEME </a:t>
            </a:r>
          </a:p>
          <a:p>
            <a:pPr algn="ctr"/>
            <a:r>
              <a:rPr lang="el-GR" sz="3200" b="1" dirty="0">
                <a:solidFill>
                  <a:srgbClr val="002060"/>
                </a:solidFill>
              </a:rPr>
              <a:t> για τη δημιουργία μεικτών εκθέσεων -  </a:t>
            </a:r>
            <a:endParaRPr lang="en-GB" sz="3200" b="1" dirty="0">
              <a:solidFill>
                <a:srgbClr val="002060"/>
              </a:solidFill>
            </a:endParaRPr>
          </a:p>
          <a:p>
            <a:pPr algn="ctr">
              <a:lnSpc>
                <a:spcPct val="150000"/>
              </a:lnSpc>
            </a:pPr>
            <a:r>
              <a:rPr lang="el-GR" sz="3200" b="1" dirty="0">
                <a:solidFill>
                  <a:srgbClr val="002060"/>
                </a:solidFill>
              </a:rPr>
              <a:t> Διαδικτυακό Σεμινάριο Εκπαιδευτικών</a:t>
            </a:r>
            <a:endParaRPr lang="en-GB" sz="3200" b="1" dirty="0">
              <a:solidFill>
                <a:srgbClr val="002060"/>
              </a:solidFill>
            </a:endParaRPr>
          </a:p>
        </p:txBody>
      </p:sp>
    </p:spTree>
    <p:extLst>
      <p:ext uri="{BB962C8B-B14F-4D97-AF65-F5344CB8AC3E}">
        <p14:creationId xmlns:p14="http://schemas.microsoft.com/office/powerpoint/2010/main" val="173205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tângulo: Cantos Arredondados 4">
            <a:extLst>
              <a:ext uri="{FF2B5EF4-FFF2-40B4-BE49-F238E27FC236}">
                <a16:creationId xmlns:a16="http://schemas.microsoft.com/office/drawing/2014/main" id="{5EE1F6C2-3358-4129-B958-7A86B2379DD4}"/>
              </a:ext>
            </a:extLst>
          </p:cNvPr>
          <p:cNvSpPr/>
          <p:nvPr/>
        </p:nvSpPr>
        <p:spPr>
          <a:xfrm>
            <a:off x="82729" y="1270861"/>
            <a:ext cx="11972563" cy="495945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Retângulo: Cantos Arredondados 5">
            <a:extLst>
              <a:ext uri="{FF2B5EF4-FFF2-40B4-BE49-F238E27FC236}">
                <a16:creationId xmlns:a16="http://schemas.microsoft.com/office/drawing/2014/main" id="{6889F69F-CAEE-47B2-052A-61878C6C9F14}"/>
              </a:ext>
            </a:extLst>
          </p:cNvPr>
          <p:cNvSpPr/>
          <p:nvPr/>
        </p:nvSpPr>
        <p:spPr>
          <a:xfrm>
            <a:off x="1442943" y="197511"/>
            <a:ext cx="10613069"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3200" dirty="0">
                <a:solidFill>
                  <a:srgbClr val="002060"/>
                </a:solidFill>
                <a:latin typeface="Arial" panose="020B0604020202020204" pitchFamily="34" charset="0"/>
                <a:cs typeface="Arial" panose="020B0604020202020204" pitchFamily="34" charset="0"/>
              </a:rPr>
              <a:t>IO4:</a:t>
            </a:r>
            <a:r>
              <a:rPr lang="el-GR" sz="3200" dirty="0">
                <a:solidFill>
                  <a:srgbClr val="002060"/>
                </a:solidFill>
                <a:latin typeface="Arial" panose="020B0604020202020204" pitchFamily="34" charset="0"/>
                <a:cs typeface="Arial" panose="020B0604020202020204" pitchFamily="34" charset="0"/>
              </a:rPr>
              <a:t>Ηλεκτρονικό εγχειρίδιο</a:t>
            </a:r>
            <a:r>
              <a:rPr lang="en-GB" sz="3200" dirty="0">
                <a:solidFill>
                  <a:srgbClr val="002060"/>
                </a:solidFill>
                <a:latin typeface="Arial" panose="020B0604020202020204" pitchFamily="34" charset="0"/>
                <a:cs typeface="Arial" panose="020B0604020202020204" pitchFamily="34" charset="0"/>
              </a:rPr>
              <a:t> </a:t>
            </a:r>
            <a:r>
              <a:rPr lang="el-GR" sz="3200" dirty="0">
                <a:solidFill>
                  <a:srgbClr val="002060"/>
                </a:solidFill>
                <a:latin typeface="Arial" panose="020B0604020202020204" pitchFamily="34" charset="0"/>
                <a:cs typeface="Arial" panose="020B0604020202020204" pitchFamily="34" charset="0"/>
              </a:rPr>
              <a:t>για τις εκθέσεις του </a:t>
            </a:r>
            <a:r>
              <a:rPr lang="en-GB" sz="3200" dirty="0">
                <a:solidFill>
                  <a:srgbClr val="002060"/>
                </a:solidFill>
                <a:latin typeface="Arial" panose="020B0604020202020204" pitchFamily="34" charset="0"/>
                <a:cs typeface="Arial" panose="020B0604020202020204" pitchFamily="34" charset="0"/>
              </a:rPr>
              <a:t> POEME </a:t>
            </a:r>
          </a:p>
        </p:txBody>
      </p:sp>
      <mc:AlternateContent xmlns:mc="http://schemas.openxmlformats.org/markup-compatibility/2006" xmlns:p14="http://schemas.microsoft.com/office/powerpoint/2010/main" xmlns:aink="http://schemas.microsoft.com/office/drawing/2016/ink">
        <mc:Choice Requires="p14 aink">
          <p:contentPart p14:bwMode="auto" r:id="rId6">
            <p14:nvContentPartPr>
              <p14:cNvPr id="3" name="Γραφή 2">
                <a:extLst>
                  <a:ext uri="{FF2B5EF4-FFF2-40B4-BE49-F238E27FC236}">
                    <a16:creationId xmlns:a16="http://schemas.microsoft.com/office/drawing/2014/main" id="{450EAAD7-847F-B9BA-FB2C-AE1902A169BA}"/>
                  </a:ext>
                </a:extLst>
              </p14:cNvPr>
              <p14:cNvContentPartPr/>
              <p14:nvPr/>
            </p14:nvContentPartPr>
            <p14:xfrm>
              <a:off x="-169532" y="2447668"/>
              <a:ext cx="360" cy="360"/>
            </p14:xfrm>
          </p:contentPart>
        </mc:Choice>
        <mc:Fallback xmlns="">
          <p:pic>
            <p:nvPicPr>
              <p:cNvPr id="3" name="Γραφή 2">
                <a:extLst>
                  <a:ext uri="{FF2B5EF4-FFF2-40B4-BE49-F238E27FC236}">
                    <a16:creationId xmlns:a16="http://schemas.microsoft.com/office/drawing/2014/main" xmlns="" xmlns:aink="http://schemas.microsoft.com/office/drawing/2016/ink" xmlns:p14="http://schemas.microsoft.com/office/powerpoint/2010/main" id="{450EAAD7-847F-B9BA-FB2C-AE1902A169BA}"/>
                  </a:ext>
                </a:extLst>
              </p:cNvPr>
              <p:cNvPicPr/>
              <p:nvPr/>
            </p:nvPicPr>
            <p:blipFill>
              <a:blip r:embed="rId7"/>
              <a:stretch>
                <a:fillRect/>
              </a:stretch>
            </p:blipFill>
            <p:spPr>
              <a:xfrm>
                <a:off x="-232172" y="2069668"/>
                <a:ext cx="126000" cy="756000"/>
              </a:xfrm>
              <a:prstGeom prst="rect">
                <a:avLst/>
              </a:prstGeom>
            </p:spPr>
          </p:pic>
        </mc:Fallback>
      </mc:AlternateContent>
      <p:grpSp>
        <p:nvGrpSpPr>
          <p:cNvPr id="9" name="Ομάδα 8">
            <a:extLst>
              <a:ext uri="{FF2B5EF4-FFF2-40B4-BE49-F238E27FC236}">
                <a16:creationId xmlns:a16="http://schemas.microsoft.com/office/drawing/2014/main" id="{4FDC138B-BA6D-3806-9929-F1518B2EEAAC}"/>
              </a:ext>
            </a:extLst>
          </p:cNvPr>
          <p:cNvGrpSpPr/>
          <p:nvPr/>
        </p:nvGrpSpPr>
        <p:grpSpPr>
          <a:xfrm>
            <a:off x="1110988" y="3206908"/>
            <a:ext cx="28440" cy="360"/>
            <a:chOff x="1110988" y="3206908"/>
            <a:chExt cx="28440" cy="360"/>
          </a:xfrm>
        </p:grpSpPr>
        <mc:AlternateContent xmlns:mc="http://schemas.openxmlformats.org/markup-compatibility/2006" xmlns:p14="http://schemas.microsoft.com/office/powerpoint/2010/main" xmlns:aink="http://schemas.microsoft.com/office/drawing/2016/ink">
          <mc:Choice Requires="p14 aink">
            <p:contentPart p14:bwMode="auto" r:id="rId8">
              <p14:nvContentPartPr>
                <p14:cNvPr id="4" name="Γραφή 3">
                  <a:extLst>
                    <a:ext uri="{FF2B5EF4-FFF2-40B4-BE49-F238E27FC236}">
                      <a16:creationId xmlns:a16="http://schemas.microsoft.com/office/drawing/2014/main" id="{F2FFB61A-374B-3FBC-74FB-E7092D681F29}"/>
                    </a:ext>
                  </a:extLst>
                </p14:cNvPr>
                <p14:cNvContentPartPr/>
                <p14:nvPr/>
              </p14:nvContentPartPr>
              <p14:xfrm>
                <a:off x="1110988" y="3206908"/>
                <a:ext cx="360" cy="360"/>
              </p14:xfrm>
            </p:contentPart>
          </mc:Choice>
          <mc:Fallback xmlns="">
            <p:pic>
              <p:nvPicPr>
                <p:cNvPr id="4" name="Γραφή 3">
                  <a:extLst>
                    <a:ext uri="{FF2B5EF4-FFF2-40B4-BE49-F238E27FC236}">
                      <a16:creationId xmlns:a16="http://schemas.microsoft.com/office/drawing/2014/main" xmlns="" xmlns:aink="http://schemas.microsoft.com/office/drawing/2016/ink" xmlns:p14="http://schemas.microsoft.com/office/powerpoint/2010/main" id="{F2FFB61A-374B-3FBC-74FB-E7092D681F29}"/>
                    </a:ext>
                  </a:extLst>
                </p:cNvPr>
                <p:cNvPicPr/>
                <p:nvPr/>
              </p:nvPicPr>
              <p:blipFill>
                <a:blip r:embed="rId9"/>
                <a:stretch>
                  <a:fillRect/>
                </a:stretch>
              </p:blipFill>
              <p:spPr>
                <a:xfrm>
                  <a:off x="1047988" y="282890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6" name="Γραφή 5">
                  <a:extLst>
                    <a:ext uri="{FF2B5EF4-FFF2-40B4-BE49-F238E27FC236}">
                      <a16:creationId xmlns:a16="http://schemas.microsoft.com/office/drawing/2014/main" id="{2FE14266-1724-FD3F-33A4-FED7A4A419F8}"/>
                    </a:ext>
                  </a:extLst>
                </p14:cNvPr>
                <p14:cNvContentPartPr/>
                <p14:nvPr/>
              </p14:nvContentPartPr>
              <p14:xfrm>
                <a:off x="1139068" y="3206908"/>
                <a:ext cx="360" cy="360"/>
              </p14:xfrm>
            </p:contentPart>
          </mc:Choice>
          <mc:Fallback xmlns="">
            <p:pic>
              <p:nvPicPr>
                <p:cNvPr id="6" name="Γραφή 5">
                  <a:extLst>
                    <a:ext uri="{FF2B5EF4-FFF2-40B4-BE49-F238E27FC236}">
                      <a16:creationId xmlns:a16="http://schemas.microsoft.com/office/drawing/2014/main" xmlns="" xmlns:aink="http://schemas.microsoft.com/office/drawing/2016/ink" xmlns:p14="http://schemas.microsoft.com/office/powerpoint/2010/main" id="{2FE14266-1724-FD3F-33A4-FED7A4A419F8}"/>
                    </a:ext>
                  </a:extLst>
                </p:cNvPr>
                <p:cNvPicPr/>
                <p:nvPr/>
              </p:nvPicPr>
              <p:blipFill>
                <a:blip r:embed="rId11"/>
                <a:stretch>
                  <a:fillRect/>
                </a:stretch>
              </p:blipFill>
              <p:spPr>
                <a:xfrm>
                  <a:off x="1076428" y="2828908"/>
                  <a:ext cx="126000" cy="75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14" name="Γραφή 13">
                <a:extLst>
                  <a:ext uri="{FF2B5EF4-FFF2-40B4-BE49-F238E27FC236}">
                    <a16:creationId xmlns:a16="http://schemas.microsoft.com/office/drawing/2014/main" id="{F1B50E86-4DCC-FC55-DA70-C6809F1D1CF8}"/>
                  </a:ext>
                </a:extLst>
              </p14:cNvPr>
              <p14:cNvContentPartPr/>
              <p14:nvPr/>
            </p14:nvContentPartPr>
            <p14:xfrm>
              <a:off x="998308" y="2433268"/>
              <a:ext cx="360" cy="360"/>
            </p14:xfrm>
          </p:contentPart>
        </mc:Choice>
        <mc:Fallback xmlns="">
          <p:pic>
            <p:nvPicPr>
              <p:cNvPr id="14" name="Γραφή 13">
                <a:extLst>
                  <a:ext uri="{FF2B5EF4-FFF2-40B4-BE49-F238E27FC236}">
                    <a16:creationId xmlns:a16="http://schemas.microsoft.com/office/drawing/2014/main" xmlns="" xmlns:aink="http://schemas.microsoft.com/office/drawing/2016/ink" xmlns:p14="http://schemas.microsoft.com/office/powerpoint/2010/main" id="{F1B50E86-4DCC-FC55-DA70-C6809F1D1CF8}"/>
                  </a:ext>
                </a:extLst>
              </p:cNvPr>
              <p:cNvPicPr/>
              <p:nvPr/>
            </p:nvPicPr>
            <p:blipFill>
              <a:blip r:embed="rId14"/>
              <a:stretch>
                <a:fillRect/>
              </a:stretch>
            </p:blipFill>
            <p:spPr>
              <a:xfrm>
                <a:off x="935308" y="2055268"/>
                <a:ext cx="126000" cy="756000"/>
              </a:xfrm>
              <a:prstGeom prst="rect">
                <a:avLst/>
              </a:prstGeom>
            </p:spPr>
          </p:pic>
        </mc:Fallback>
      </mc:AlternateContent>
      <p:grpSp>
        <p:nvGrpSpPr>
          <p:cNvPr id="20" name="Ομάδα 19">
            <a:extLst>
              <a:ext uri="{FF2B5EF4-FFF2-40B4-BE49-F238E27FC236}">
                <a16:creationId xmlns:a16="http://schemas.microsoft.com/office/drawing/2014/main" id="{67471A6A-6ED9-EAD6-9EBA-C408AB366F00}"/>
              </a:ext>
            </a:extLst>
          </p:cNvPr>
          <p:cNvGrpSpPr/>
          <p:nvPr/>
        </p:nvGrpSpPr>
        <p:grpSpPr>
          <a:xfrm>
            <a:off x="3136708" y="3362068"/>
            <a:ext cx="360" cy="360"/>
            <a:chOff x="3136708" y="3362068"/>
            <a:chExt cx="360" cy="360"/>
          </a:xfrm>
        </p:grpSpPr>
        <mc:AlternateContent xmlns:mc="http://schemas.openxmlformats.org/markup-compatibility/2006" xmlns:p14="http://schemas.microsoft.com/office/powerpoint/2010/main" xmlns:aink="http://schemas.microsoft.com/office/drawing/2016/ink">
          <mc:Choice Requires="p14 aink">
            <p:contentPart p14:bwMode="auto" r:id="rId15">
              <p14:nvContentPartPr>
                <p14:cNvPr id="18" name="Γραφή 17">
                  <a:extLst>
                    <a:ext uri="{FF2B5EF4-FFF2-40B4-BE49-F238E27FC236}">
                      <a16:creationId xmlns:a16="http://schemas.microsoft.com/office/drawing/2014/main" id="{0793CDC9-D635-66FE-CF16-D21575A6AAB1}"/>
                    </a:ext>
                  </a:extLst>
                </p14:cNvPr>
                <p14:cNvContentPartPr/>
                <p14:nvPr/>
              </p14:nvContentPartPr>
              <p14:xfrm>
                <a:off x="3136708" y="3362068"/>
                <a:ext cx="360" cy="360"/>
              </p14:xfrm>
            </p:contentPart>
          </mc:Choice>
          <mc:Fallback xmlns="">
            <p:pic>
              <p:nvPicPr>
                <p:cNvPr id="18" name="Γραφή 17">
                  <a:extLst>
                    <a:ext uri="{FF2B5EF4-FFF2-40B4-BE49-F238E27FC236}">
                      <a16:creationId xmlns:a16="http://schemas.microsoft.com/office/drawing/2014/main" xmlns="" xmlns:aink="http://schemas.microsoft.com/office/drawing/2016/ink" xmlns:p14="http://schemas.microsoft.com/office/powerpoint/2010/main" id="{0793CDC9-D635-66FE-CF16-D21575A6AAB1}"/>
                    </a:ext>
                  </a:extLst>
                </p:cNvPr>
                <p:cNvPicPr/>
                <p:nvPr/>
              </p:nvPicPr>
              <p:blipFill>
                <a:blip r:embed="rId16"/>
                <a:stretch>
                  <a:fillRect/>
                </a:stretch>
              </p:blipFill>
              <p:spPr>
                <a:xfrm>
                  <a:off x="3074068" y="298406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7">
              <p14:nvContentPartPr>
                <p14:cNvPr id="19" name="Γραφή 18">
                  <a:extLst>
                    <a:ext uri="{FF2B5EF4-FFF2-40B4-BE49-F238E27FC236}">
                      <a16:creationId xmlns:a16="http://schemas.microsoft.com/office/drawing/2014/main" id="{EB353F71-2697-B326-B0AC-0264286677A7}"/>
                    </a:ext>
                  </a:extLst>
                </p14:cNvPr>
                <p14:cNvContentPartPr/>
                <p14:nvPr/>
              </p14:nvContentPartPr>
              <p14:xfrm>
                <a:off x="3136708" y="3362068"/>
                <a:ext cx="360" cy="360"/>
              </p14:xfrm>
            </p:contentPart>
          </mc:Choice>
          <mc:Fallback xmlns="">
            <p:pic>
              <p:nvPicPr>
                <p:cNvPr id="19" name="Γραφή 18">
                  <a:extLst>
                    <a:ext uri="{FF2B5EF4-FFF2-40B4-BE49-F238E27FC236}">
                      <a16:creationId xmlns:a16="http://schemas.microsoft.com/office/drawing/2014/main" xmlns="" xmlns:aink="http://schemas.microsoft.com/office/drawing/2016/ink" xmlns:p14="http://schemas.microsoft.com/office/powerpoint/2010/main" id="{EB353F71-2697-B326-B0AC-0264286677A7}"/>
                    </a:ext>
                  </a:extLst>
                </p:cNvPr>
                <p:cNvPicPr/>
                <p:nvPr/>
              </p:nvPicPr>
              <p:blipFill>
                <a:blip r:embed="rId16"/>
                <a:stretch>
                  <a:fillRect/>
                </a:stretch>
              </p:blipFill>
              <p:spPr>
                <a:xfrm>
                  <a:off x="3074068" y="2984068"/>
                  <a:ext cx="126000" cy="75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38" name="Γραφή 37">
                <a:extLst>
                  <a:ext uri="{FF2B5EF4-FFF2-40B4-BE49-F238E27FC236}">
                    <a16:creationId xmlns:a16="http://schemas.microsoft.com/office/drawing/2014/main" id="{B9C398B1-71D6-DDB3-C099-DA79180E1B1E}"/>
                  </a:ext>
                </a:extLst>
              </p14:cNvPr>
              <p14:cNvContentPartPr/>
              <p14:nvPr/>
            </p14:nvContentPartPr>
            <p14:xfrm>
              <a:off x="6949108" y="3558628"/>
              <a:ext cx="360" cy="360"/>
            </p14:xfrm>
          </p:contentPart>
        </mc:Choice>
        <mc:Fallback xmlns="">
          <p:pic>
            <p:nvPicPr>
              <p:cNvPr id="38" name="Γραφή 37">
                <a:extLst>
                  <a:ext uri="{FF2B5EF4-FFF2-40B4-BE49-F238E27FC236}">
                    <a16:creationId xmlns:a16="http://schemas.microsoft.com/office/drawing/2014/main" xmlns="" xmlns:aink="http://schemas.microsoft.com/office/drawing/2016/ink" xmlns:p14="http://schemas.microsoft.com/office/powerpoint/2010/main" id="{B9C398B1-71D6-DDB3-C099-DA79180E1B1E}"/>
                  </a:ext>
                </a:extLst>
              </p:cNvPr>
              <p:cNvPicPr/>
              <p:nvPr/>
            </p:nvPicPr>
            <p:blipFill>
              <a:blip r:embed="rId23"/>
              <a:stretch>
                <a:fillRect/>
              </a:stretch>
            </p:blipFill>
            <p:spPr>
              <a:xfrm>
                <a:off x="6886108" y="3180988"/>
                <a:ext cx="126000" cy="756000"/>
              </a:xfrm>
              <a:prstGeom prst="rect">
                <a:avLst/>
              </a:prstGeom>
            </p:spPr>
          </p:pic>
        </mc:Fallback>
      </mc:AlternateContent>
      <p:sp>
        <p:nvSpPr>
          <p:cNvPr id="10" name="TextBox 9">
            <a:extLst>
              <a:ext uri="{FF2B5EF4-FFF2-40B4-BE49-F238E27FC236}">
                <a16:creationId xmlns:a16="http://schemas.microsoft.com/office/drawing/2014/main" id="{4AD849EF-6E71-4C60-626C-54BDCF3547F4}"/>
              </a:ext>
            </a:extLst>
          </p:cNvPr>
          <p:cNvSpPr txBox="1"/>
          <p:nvPr/>
        </p:nvSpPr>
        <p:spPr>
          <a:xfrm>
            <a:off x="1549923" y="1366402"/>
            <a:ext cx="4217470" cy="369332"/>
          </a:xfrm>
          <a:prstGeom prst="rect">
            <a:avLst/>
          </a:prstGeom>
          <a:noFill/>
        </p:spPr>
        <p:txBody>
          <a:bodyPr wrap="square" rtlCol="0">
            <a:spAutoFit/>
          </a:bodyPr>
          <a:lstStyle/>
          <a:p>
            <a:r>
              <a:rPr lang="el-GR" dirty="0">
                <a:highlight>
                  <a:srgbClr val="FFFF00"/>
                </a:highlight>
              </a:rPr>
              <a:t>Πηγαίνοντας στην αρχική σελίδα</a:t>
            </a:r>
          </a:p>
        </p:txBody>
      </p:sp>
      <p:sp>
        <p:nvSpPr>
          <p:cNvPr id="12" name="TextBox 11">
            <a:extLst>
              <a:ext uri="{FF2B5EF4-FFF2-40B4-BE49-F238E27FC236}">
                <a16:creationId xmlns:a16="http://schemas.microsoft.com/office/drawing/2014/main" id="{E8217C5B-9467-18FA-3199-318522CD6791}"/>
              </a:ext>
            </a:extLst>
          </p:cNvPr>
          <p:cNvSpPr txBox="1"/>
          <p:nvPr/>
        </p:nvSpPr>
        <p:spPr>
          <a:xfrm>
            <a:off x="7068842" y="1503338"/>
            <a:ext cx="4916954" cy="4555093"/>
          </a:xfrm>
          <a:prstGeom prst="rect">
            <a:avLst/>
          </a:prstGeom>
          <a:noFill/>
        </p:spPr>
        <p:txBody>
          <a:bodyPr wrap="square">
            <a:spAutoFit/>
          </a:bodyPr>
          <a:lstStyle/>
          <a:p>
            <a:pPr>
              <a:spcBef>
                <a:spcPts val="600"/>
              </a:spcBef>
              <a:spcAft>
                <a:spcPts val="600"/>
              </a:spcAft>
            </a:pPr>
            <a:r>
              <a:rPr lang="en-US" sz="1600" b="1" dirty="0">
                <a:effectLst/>
                <a:ea typeface="Times New Roman" panose="02020603050405020304" pitchFamily="18" charset="0"/>
              </a:rPr>
              <a:t>2. </a:t>
            </a:r>
            <a:r>
              <a:rPr lang="el-GR" sz="1600" dirty="0">
                <a:ea typeface="Times New Roman" panose="02020603050405020304" pitchFamily="18" charset="0"/>
              </a:rPr>
              <a:t>Στηριζόμαστε σε </a:t>
            </a:r>
            <a:r>
              <a:rPr lang="el-GR" sz="1600" dirty="0">
                <a:effectLst/>
                <a:ea typeface="Times New Roman" panose="02020603050405020304" pitchFamily="18" charset="0"/>
              </a:rPr>
              <a:t>βασική έρευνα</a:t>
            </a:r>
            <a:r>
              <a:rPr lang="en-US" sz="1600" dirty="0">
                <a:effectLst/>
                <a:ea typeface="Times New Roman" panose="02020603050405020304" pitchFamily="18" charset="0"/>
              </a:rPr>
              <a:t> </a:t>
            </a:r>
            <a:r>
              <a:rPr lang="el-GR" sz="1600" dirty="0">
                <a:effectLst/>
                <a:ea typeface="Times New Roman" panose="02020603050405020304" pitchFamily="18" charset="0"/>
              </a:rPr>
              <a:t>και δεξιότητες ανάλυσης</a:t>
            </a:r>
            <a:r>
              <a:rPr lang="en-US" sz="1600" dirty="0">
                <a:effectLst/>
                <a:ea typeface="Times New Roman" panose="02020603050405020304" pitchFamily="18" charset="0"/>
              </a:rPr>
              <a:t> </a:t>
            </a:r>
            <a:r>
              <a:rPr lang="el-GR" sz="1600" dirty="0">
                <a:effectLst/>
                <a:ea typeface="Times New Roman" panose="02020603050405020304" pitchFamily="18" charset="0"/>
              </a:rPr>
              <a:t>μέσα από διαδικτυακές πηγές.</a:t>
            </a:r>
            <a:endParaRPr lang="en-US" sz="1600" dirty="0">
              <a:effectLst/>
              <a:ea typeface="Times New Roman" panose="02020603050405020304" pitchFamily="18" charset="0"/>
            </a:endParaRPr>
          </a:p>
          <a:p>
            <a:pPr>
              <a:spcBef>
                <a:spcPts val="600"/>
              </a:spcBef>
              <a:spcAft>
                <a:spcPts val="600"/>
              </a:spcAft>
            </a:pPr>
            <a:r>
              <a:rPr lang="en-US" sz="1600" b="1" dirty="0">
                <a:effectLst/>
                <a:ea typeface="Times New Roman" panose="02020603050405020304" pitchFamily="18" charset="0"/>
              </a:rPr>
              <a:t>3. </a:t>
            </a:r>
            <a:r>
              <a:rPr lang="el-GR" sz="1600" dirty="0">
                <a:ea typeface="Times New Roman" panose="02020603050405020304" pitchFamily="18" charset="0"/>
              </a:rPr>
              <a:t>Πώς να δημιουργήσετε το αφήγημα πίσω από τον πολιτιστικό θησαυρό που έχει επιλεγεί</a:t>
            </a:r>
            <a:r>
              <a:rPr lang="en-US" sz="1600" dirty="0">
                <a:ea typeface="Times New Roman" panose="02020603050405020304" pitchFamily="18" charset="0"/>
              </a:rPr>
              <a:t> </a:t>
            </a:r>
            <a:r>
              <a:rPr lang="el-GR" sz="1600" dirty="0">
                <a:ea typeface="Times New Roman" panose="02020603050405020304" pitchFamily="18" charset="0"/>
              </a:rPr>
              <a:t>για την έκθεση</a:t>
            </a:r>
            <a:r>
              <a:rPr lang="en-US" sz="1600" dirty="0">
                <a:ea typeface="Times New Roman" panose="02020603050405020304" pitchFamily="18" charset="0"/>
              </a:rPr>
              <a:t>, </a:t>
            </a:r>
            <a:r>
              <a:rPr lang="el-GR" sz="1600" dirty="0">
                <a:ea typeface="Times New Roman" panose="02020603050405020304" pitchFamily="18" charset="0"/>
              </a:rPr>
              <a:t>έτσι ώστε να μας το περιγράψετε σαν να ήταν μία ιστορία.</a:t>
            </a:r>
            <a:endParaRPr lang="en-US" sz="1600" dirty="0">
              <a:ea typeface="Times New Roman" panose="02020603050405020304" pitchFamily="18" charset="0"/>
            </a:endParaRPr>
          </a:p>
          <a:p>
            <a:pPr>
              <a:spcBef>
                <a:spcPts val="600"/>
              </a:spcBef>
              <a:spcAft>
                <a:spcPts val="600"/>
              </a:spcAft>
            </a:pPr>
            <a:r>
              <a:rPr lang="en-US" sz="1600" b="1" dirty="0">
                <a:effectLst/>
                <a:ea typeface="Times New Roman" panose="02020603050405020304" pitchFamily="18" charset="0"/>
              </a:rPr>
              <a:t>4. </a:t>
            </a:r>
            <a:r>
              <a:rPr lang="el-GR" sz="1600" dirty="0">
                <a:ea typeface="Times New Roman" panose="02020603050405020304" pitchFamily="18" charset="0"/>
              </a:rPr>
              <a:t>Πώς να αναπτύξετε, να σχεδιάσετε και να</a:t>
            </a:r>
            <a:r>
              <a:rPr lang="en-US" sz="1600" dirty="0">
                <a:effectLst/>
                <a:ea typeface="Times New Roman" panose="02020603050405020304" pitchFamily="18" charset="0"/>
              </a:rPr>
              <a:t>  </a:t>
            </a:r>
            <a:r>
              <a:rPr lang="el-GR" sz="1600" dirty="0">
                <a:effectLst/>
                <a:ea typeface="Times New Roman" panose="02020603050405020304" pitchFamily="18" charset="0"/>
              </a:rPr>
              <a:t>συγκροτήσετε τα εκθέματα.</a:t>
            </a:r>
            <a:endParaRPr lang="en-US" sz="1600" dirty="0">
              <a:effectLst/>
              <a:ea typeface="Times New Roman" panose="02020603050405020304" pitchFamily="18" charset="0"/>
            </a:endParaRPr>
          </a:p>
          <a:p>
            <a:pPr>
              <a:spcBef>
                <a:spcPts val="600"/>
              </a:spcBef>
              <a:spcAft>
                <a:spcPts val="600"/>
              </a:spcAft>
            </a:pPr>
            <a:r>
              <a:rPr lang="en-US" sz="1600" b="1" dirty="0">
                <a:effectLst/>
                <a:ea typeface="Times New Roman" panose="02020603050405020304" pitchFamily="18" charset="0"/>
              </a:rPr>
              <a:t>5. </a:t>
            </a:r>
            <a:r>
              <a:rPr lang="el-GR" sz="1600" dirty="0">
                <a:ea typeface="Times New Roman" panose="02020603050405020304" pitchFamily="18" charset="0"/>
              </a:rPr>
              <a:t>Πώς να φτιάξετε κατάλληλα υποδείγματα, να τυπώσετε και να παρουσιάσετε το υλικό σας.</a:t>
            </a:r>
            <a:endParaRPr lang="en-US" sz="1600" dirty="0">
              <a:effectLst/>
              <a:ea typeface="Times New Roman" panose="02020603050405020304" pitchFamily="18" charset="0"/>
            </a:endParaRPr>
          </a:p>
          <a:p>
            <a:pPr>
              <a:spcBef>
                <a:spcPts val="600"/>
              </a:spcBef>
              <a:spcAft>
                <a:spcPts val="600"/>
              </a:spcAft>
            </a:pPr>
            <a:r>
              <a:rPr lang="en-US" sz="1600" b="1" dirty="0"/>
              <a:t>6. </a:t>
            </a:r>
            <a:r>
              <a:rPr lang="el-GR" sz="1600" dirty="0"/>
              <a:t>Πώς να δημιουργήσετε</a:t>
            </a:r>
            <a:r>
              <a:rPr lang="en-US" sz="1600" dirty="0"/>
              <a:t>,</a:t>
            </a:r>
            <a:r>
              <a:rPr lang="el-GR" sz="1600" dirty="0"/>
              <a:t> να επεξεργαστείτε και να ενσωματώσετε </a:t>
            </a:r>
            <a:r>
              <a:rPr lang="en-US" sz="1600" dirty="0"/>
              <a:t>videos </a:t>
            </a:r>
            <a:r>
              <a:rPr lang="el-GR" sz="1600" dirty="0"/>
              <a:t>και να φτιάξετε και να  επεξεργαστείτε φωτογραφίες υψηλής ποιότητας.</a:t>
            </a:r>
            <a:r>
              <a:rPr lang="en-US" sz="1600" dirty="0"/>
              <a:t> </a:t>
            </a:r>
          </a:p>
          <a:p>
            <a:pPr>
              <a:spcBef>
                <a:spcPts val="600"/>
              </a:spcBef>
              <a:spcAft>
                <a:spcPts val="600"/>
              </a:spcAft>
            </a:pPr>
            <a:r>
              <a:rPr lang="en-US" sz="1600" b="1" dirty="0"/>
              <a:t>7. </a:t>
            </a:r>
            <a:r>
              <a:rPr lang="el-GR" sz="1600" dirty="0"/>
              <a:t>Πώς να προετοιμάσετε επιπλέον δράσεις κατά τη διάρκεια μίας έκθεσης,</a:t>
            </a:r>
          </a:p>
        </p:txBody>
      </p:sp>
      <p:pic>
        <p:nvPicPr>
          <p:cNvPr id="15" name="Εικόνα 14">
            <a:extLst>
              <a:ext uri="{FF2B5EF4-FFF2-40B4-BE49-F238E27FC236}">
                <a16:creationId xmlns:a16="http://schemas.microsoft.com/office/drawing/2014/main" id="{FD1D970D-5123-5253-BBEF-DF8C74B94C6B}"/>
              </a:ext>
            </a:extLst>
          </p:cNvPr>
          <p:cNvPicPr>
            <a:picLocks noChangeAspect="1"/>
          </p:cNvPicPr>
          <p:nvPr/>
        </p:nvPicPr>
        <p:blipFill>
          <a:blip r:embed="rId24"/>
          <a:stretch>
            <a:fillRect/>
          </a:stretch>
        </p:blipFill>
        <p:spPr>
          <a:xfrm>
            <a:off x="185205" y="1968211"/>
            <a:ext cx="6945983" cy="3469737"/>
          </a:xfrm>
          <a:prstGeom prst="rect">
            <a:avLst/>
          </a:prstGeom>
        </p:spPr>
      </p:pic>
      <p:grpSp>
        <p:nvGrpSpPr>
          <p:cNvPr id="37" name="Ομάδα 36">
            <a:extLst>
              <a:ext uri="{FF2B5EF4-FFF2-40B4-BE49-F238E27FC236}">
                <a16:creationId xmlns:a16="http://schemas.microsoft.com/office/drawing/2014/main" id="{368EC7F1-0AEB-E5BD-FE8B-582AFC083C81}"/>
              </a:ext>
            </a:extLst>
          </p:cNvPr>
          <p:cNvGrpSpPr/>
          <p:nvPr/>
        </p:nvGrpSpPr>
        <p:grpSpPr>
          <a:xfrm rot="11399815">
            <a:off x="627149" y="1713169"/>
            <a:ext cx="742320" cy="563760"/>
            <a:chOff x="914068" y="1841428"/>
            <a:chExt cx="742320" cy="563760"/>
          </a:xfrm>
        </p:grpSpPr>
        <mc:AlternateContent xmlns:mc="http://schemas.openxmlformats.org/markup-compatibility/2006" xmlns:p14="http://schemas.microsoft.com/office/powerpoint/2010/main" xmlns:aink="http://schemas.microsoft.com/office/drawing/2016/ink">
          <mc:Choice Requires="p14 aink">
            <p:contentPart p14:bwMode="auto" r:id="rId25">
              <p14:nvContentPartPr>
                <p14:cNvPr id="35" name="Γραφή 34">
                  <a:extLst>
                    <a:ext uri="{FF2B5EF4-FFF2-40B4-BE49-F238E27FC236}">
                      <a16:creationId xmlns:a16="http://schemas.microsoft.com/office/drawing/2014/main" id="{C2160550-0ACE-85A5-CE08-5BE30D798ABE}"/>
                    </a:ext>
                  </a:extLst>
                </p14:cNvPr>
                <p14:cNvContentPartPr/>
                <p14:nvPr/>
              </p14:nvContentPartPr>
              <p14:xfrm>
                <a:off x="914068" y="1841428"/>
                <a:ext cx="687240" cy="563760"/>
              </p14:xfrm>
            </p:contentPart>
          </mc:Choice>
          <mc:Fallback xmlns="">
            <p:pic>
              <p:nvPicPr>
                <p:cNvPr id="35" name="Γραφή 34">
                  <a:extLst>
                    <a:ext uri="{FF2B5EF4-FFF2-40B4-BE49-F238E27FC236}">
                      <a16:creationId xmlns:a16="http://schemas.microsoft.com/office/drawing/2014/main" xmlns="" xmlns:aink="http://schemas.microsoft.com/office/drawing/2016/ink" xmlns:p14="http://schemas.microsoft.com/office/powerpoint/2010/main" id="{C2160550-0ACE-85A5-CE08-5BE30D798ABE}"/>
                    </a:ext>
                  </a:extLst>
                </p:cNvPr>
                <p:cNvPicPr/>
                <p:nvPr/>
              </p:nvPicPr>
              <p:blipFill>
                <a:blip r:embed="rId19"/>
                <a:stretch>
                  <a:fillRect/>
                </a:stretch>
              </p:blipFill>
              <p:spPr>
                <a:xfrm>
                  <a:off x="851428" y="1463788"/>
                  <a:ext cx="812880" cy="13194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6">
              <p14:nvContentPartPr>
                <p14:cNvPr id="36" name="Γραφή 35">
                  <a:extLst>
                    <a:ext uri="{FF2B5EF4-FFF2-40B4-BE49-F238E27FC236}">
                      <a16:creationId xmlns:a16="http://schemas.microsoft.com/office/drawing/2014/main" id="{064B0CB7-596E-2A80-927E-877AA3D74984}"/>
                    </a:ext>
                  </a:extLst>
                </p14:cNvPr>
                <p14:cNvContentPartPr/>
                <p14:nvPr/>
              </p14:nvContentPartPr>
              <p14:xfrm>
                <a:off x="1265788" y="1856188"/>
                <a:ext cx="390600" cy="266400"/>
              </p14:xfrm>
            </p:contentPart>
          </mc:Choice>
          <mc:Fallback xmlns="">
            <p:pic>
              <p:nvPicPr>
                <p:cNvPr id="36" name="Γραφή 35">
                  <a:extLst>
                    <a:ext uri="{FF2B5EF4-FFF2-40B4-BE49-F238E27FC236}">
                      <a16:creationId xmlns:a16="http://schemas.microsoft.com/office/drawing/2014/main" xmlns="" xmlns:aink="http://schemas.microsoft.com/office/drawing/2016/ink" xmlns:p14="http://schemas.microsoft.com/office/powerpoint/2010/main" id="{064B0CB7-596E-2A80-927E-877AA3D74984}"/>
                    </a:ext>
                  </a:extLst>
                </p:cNvPr>
                <p:cNvPicPr/>
                <p:nvPr/>
              </p:nvPicPr>
              <p:blipFill>
                <a:blip r:embed="rId21"/>
                <a:stretch>
                  <a:fillRect/>
                </a:stretch>
              </p:blipFill>
              <p:spPr>
                <a:xfrm>
                  <a:off x="1202788" y="1478548"/>
                  <a:ext cx="516240" cy="1022040"/>
                </a:xfrm>
                <a:prstGeom prst="rect">
                  <a:avLst/>
                </a:prstGeom>
              </p:spPr>
            </p:pic>
          </mc:Fallback>
        </mc:AlternateContent>
      </p:grpSp>
    </p:spTree>
    <p:extLst>
      <p:ext uri="{BB962C8B-B14F-4D97-AF65-F5344CB8AC3E}">
        <p14:creationId xmlns:p14="http://schemas.microsoft.com/office/powerpoint/2010/main" val="3279230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Cantos Arredondados 4">
            <a:extLst>
              <a:ext uri="{FF2B5EF4-FFF2-40B4-BE49-F238E27FC236}">
                <a16:creationId xmlns:a16="http://schemas.microsoft.com/office/drawing/2014/main" id="{5EE1F6C2-3358-4129-B958-7A86B2379DD4}"/>
              </a:ext>
            </a:extLst>
          </p:cNvPr>
          <p:cNvSpPr/>
          <p:nvPr/>
        </p:nvSpPr>
        <p:spPr>
          <a:xfrm>
            <a:off x="506437" y="1270861"/>
            <a:ext cx="11165813" cy="495945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Retângulo: Cantos Arredondados 5">
            <a:extLst>
              <a:ext uri="{FF2B5EF4-FFF2-40B4-BE49-F238E27FC236}">
                <a16:creationId xmlns:a16="http://schemas.microsoft.com/office/drawing/2014/main" id="{6889F69F-CAEE-47B2-052A-61878C6C9F14}"/>
              </a:ext>
            </a:extLst>
          </p:cNvPr>
          <p:cNvSpPr/>
          <p:nvPr/>
        </p:nvSpPr>
        <p:spPr>
          <a:xfrm>
            <a:off x="1442943" y="197511"/>
            <a:ext cx="10599002"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3200" dirty="0">
                <a:solidFill>
                  <a:srgbClr val="002060"/>
                </a:solidFill>
                <a:latin typeface="Arial" panose="020B0604020202020204" pitchFamily="34" charset="0"/>
                <a:cs typeface="Arial" panose="020B0604020202020204" pitchFamily="34" charset="0"/>
              </a:rPr>
              <a:t>IO4:</a:t>
            </a:r>
            <a:r>
              <a:rPr lang="el-GR" sz="3200" dirty="0">
                <a:solidFill>
                  <a:srgbClr val="002060"/>
                </a:solidFill>
                <a:latin typeface="Arial" panose="020B0604020202020204" pitchFamily="34" charset="0"/>
                <a:cs typeface="Arial" panose="020B0604020202020204" pitchFamily="34" charset="0"/>
              </a:rPr>
              <a:t>Ηλεκτρονικό εγχειρίδιο</a:t>
            </a:r>
            <a:r>
              <a:rPr lang="en-GB" sz="3200" dirty="0">
                <a:solidFill>
                  <a:srgbClr val="002060"/>
                </a:solidFill>
                <a:latin typeface="Arial" panose="020B0604020202020204" pitchFamily="34" charset="0"/>
                <a:cs typeface="Arial" panose="020B0604020202020204" pitchFamily="34" charset="0"/>
              </a:rPr>
              <a:t> </a:t>
            </a:r>
            <a:r>
              <a:rPr lang="el-GR" sz="3200" dirty="0">
                <a:solidFill>
                  <a:srgbClr val="002060"/>
                </a:solidFill>
                <a:latin typeface="Arial" panose="020B0604020202020204" pitchFamily="34" charset="0"/>
                <a:cs typeface="Arial" panose="020B0604020202020204" pitchFamily="34" charset="0"/>
              </a:rPr>
              <a:t>για τις εκθέσεις του </a:t>
            </a:r>
            <a:r>
              <a:rPr lang="en-GB" sz="3200" dirty="0">
                <a:solidFill>
                  <a:srgbClr val="002060"/>
                </a:solidFill>
                <a:latin typeface="Arial" panose="020B0604020202020204" pitchFamily="34" charset="0"/>
                <a:cs typeface="Arial" panose="020B0604020202020204" pitchFamily="34" charset="0"/>
              </a:rPr>
              <a:t> POEME </a:t>
            </a:r>
          </a:p>
        </p:txBody>
      </p:sp>
      <mc:AlternateContent xmlns:mc="http://schemas.openxmlformats.org/markup-compatibility/2006" xmlns:p14="http://schemas.microsoft.com/office/powerpoint/2010/main" xmlns:aink="http://schemas.microsoft.com/office/drawing/2016/ink">
        <mc:Choice Requires="p14 aink">
          <p:contentPart p14:bwMode="auto" r:id="rId5">
            <p14:nvContentPartPr>
              <p14:cNvPr id="3" name="Γραφή 2">
                <a:extLst>
                  <a:ext uri="{FF2B5EF4-FFF2-40B4-BE49-F238E27FC236}">
                    <a16:creationId xmlns:a16="http://schemas.microsoft.com/office/drawing/2014/main" id="{ADE7D5A5-1512-32E8-D696-554D87A1D189}"/>
                  </a:ext>
                </a:extLst>
              </p14:cNvPr>
              <p14:cNvContentPartPr/>
              <p14:nvPr/>
            </p14:nvContentPartPr>
            <p14:xfrm>
              <a:off x="1040788" y="3192868"/>
              <a:ext cx="360" cy="360"/>
            </p14:xfrm>
          </p:contentPart>
        </mc:Choice>
        <mc:Fallback xmlns="">
          <p:pic>
            <p:nvPicPr>
              <p:cNvPr id="3" name="Γραφή 2">
                <a:extLst>
                  <a:ext uri="{FF2B5EF4-FFF2-40B4-BE49-F238E27FC236}">
                    <a16:creationId xmlns:a16="http://schemas.microsoft.com/office/drawing/2014/main" xmlns="" xmlns:aink="http://schemas.microsoft.com/office/drawing/2016/ink" xmlns:p14="http://schemas.microsoft.com/office/powerpoint/2010/main" id="{ADE7D5A5-1512-32E8-D696-554D87A1D189}"/>
                  </a:ext>
                </a:extLst>
              </p:cNvPr>
              <p:cNvPicPr/>
              <p:nvPr/>
            </p:nvPicPr>
            <p:blipFill>
              <a:blip r:embed="rId6"/>
              <a:stretch>
                <a:fillRect/>
              </a:stretch>
            </p:blipFill>
            <p:spPr>
              <a:xfrm>
                <a:off x="977788" y="2815228"/>
                <a:ext cx="126000" cy="756000"/>
              </a:xfrm>
              <a:prstGeom prst="rect">
                <a:avLst/>
              </a:prstGeom>
            </p:spPr>
          </p:pic>
        </mc:Fallback>
      </mc:AlternateContent>
      <p:pic>
        <p:nvPicPr>
          <p:cNvPr id="6" name="Εικόνα 5">
            <a:extLst>
              <a:ext uri="{FF2B5EF4-FFF2-40B4-BE49-F238E27FC236}">
                <a16:creationId xmlns:a16="http://schemas.microsoft.com/office/drawing/2014/main" id="{72DEEA30-C74F-67BC-18CA-18A591C0B73D}"/>
              </a:ext>
            </a:extLst>
          </p:cNvPr>
          <p:cNvPicPr>
            <a:picLocks noChangeAspect="1"/>
          </p:cNvPicPr>
          <p:nvPr/>
        </p:nvPicPr>
        <p:blipFill>
          <a:blip r:embed="rId7"/>
          <a:stretch>
            <a:fillRect/>
          </a:stretch>
        </p:blipFill>
        <p:spPr>
          <a:xfrm>
            <a:off x="1237481" y="1527884"/>
            <a:ext cx="9902604" cy="4530547"/>
          </a:xfrm>
          <a:prstGeom prst="rect">
            <a:avLst/>
          </a:prstGeom>
        </p:spPr>
      </p:pic>
      <mc:AlternateContent xmlns:mc="http://schemas.openxmlformats.org/markup-compatibility/2006" xmlns:p14="http://schemas.microsoft.com/office/powerpoint/2010/main" xmlns:aink="http://schemas.microsoft.com/office/drawing/2016/ink">
        <mc:Choice Requires="p14 aink">
          <p:contentPart p14:bwMode="auto" r:id="rId8">
            <p14:nvContentPartPr>
              <p14:cNvPr id="9" name="Γραφή 8">
                <a:extLst>
                  <a:ext uri="{FF2B5EF4-FFF2-40B4-BE49-F238E27FC236}">
                    <a16:creationId xmlns:a16="http://schemas.microsoft.com/office/drawing/2014/main" id="{8CB03BED-9B64-7F5E-D13B-1EF00D2A53D6}"/>
                  </a:ext>
                </a:extLst>
              </p14:cNvPr>
              <p14:cNvContentPartPr/>
              <p14:nvPr/>
            </p14:nvContentPartPr>
            <p14:xfrm>
              <a:off x="8945668" y="1320868"/>
              <a:ext cx="2520360" cy="705600"/>
            </p14:xfrm>
          </p:contentPart>
        </mc:Choice>
        <mc:Fallback xmlns="">
          <p:pic>
            <p:nvPicPr>
              <p:cNvPr id="9" name="Γραφή 8">
                <a:extLst>
                  <a:ext uri="{FF2B5EF4-FFF2-40B4-BE49-F238E27FC236}">
                    <a16:creationId xmlns:a16="http://schemas.microsoft.com/office/drawing/2014/main" id="{8CB03BED-9B64-7F5E-D13B-1EF00D2A53D6}"/>
                  </a:ext>
                </a:extLst>
              </p:cNvPr>
              <p:cNvPicPr/>
              <p:nvPr/>
            </p:nvPicPr>
            <p:blipFill>
              <a:blip r:embed="rId9"/>
              <a:stretch>
                <a:fillRect/>
              </a:stretch>
            </p:blipFill>
            <p:spPr>
              <a:xfrm>
                <a:off x="8882677" y="942868"/>
                <a:ext cx="2645982" cy="1461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10" name="Γραφή 9">
                <a:extLst>
                  <a:ext uri="{FF2B5EF4-FFF2-40B4-BE49-F238E27FC236}">
                    <a16:creationId xmlns:a16="http://schemas.microsoft.com/office/drawing/2014/main" id="{5BC1C142-3FCB-8D36-D7B7-CE16CAEDF2D1}"/>
                  </a:ext>
                </a:extLst>
              </p14:cNvPr>
              <p14:cNvContentPartPr/>
              <p14:nvPr/>
            </p14:nvContentPartPr>
            <p14:xfrm>
              <a:off x="9916228" y="1994068"/>
              <a:ext cx="1014840" cy="1779480"/>
            </p14:xfrm>
          </p:contentPart>
        </mc:Choice>
        <mc:Fallback xmlns="">
          <p:pic>
            <p:nvPicPr>
              <p:cNvPr id="10" name="Γραφή 9">
                <a:extLst>
                  <a:ext uri="{FF2B5EF4-FFF2-40B4-BE49-F238E27FC236}">
                    <a16:creationId xmlns:a16="http://schemas.microsoft.com/office/drawing/2014/main" id="{5BC1C142-3FCB-8D36-D7B7-CE16CAEDF2D1}"/>
                  </a:ext>
                </a:extLst>
              </p:cNvPr>
              <p:cNvPicPr/>
              <p:nvPr/>
            </p:nvPicPr>
            <p:blipFill>
              <a:blip r:embed="rId11"/>
              <a:stretch>
                <a:fillRect/>
              </a:stretch>
            </p:blipFill>
            <p:spPr>
              <a:xfrm>
                <a:off x="9853206" y="1616068"/>
                <a:ext cx="1140525" cy="25351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16" name="Γραφή 15">
                <a:extLst>
                  <a:ext uri="{FF2B5EF4-FFF2-40B4-BE49-F238E27FC236}">
                    <a16:creationId xmlns:a16="http://schemas.microsoft.com/office/drawing/2014/main" id="{FE20B3B9-DE32-F1A6-520E-9D560E44209D}"/>
                  </a:ext>
                </a:extLst>
              </p14:cNvPr>
              <p14:cNvContentPartPr/>
              <p14:nvPr/>
            </p14:nvContentPartPr>
            <p14:xfrm>
              <a:off x="5176468" y="3952828"/>
              <a:ext cx="360" cy="360"/>
            </p14:xfrm>
          </p:contentPart>
        </mc:Choice>
        <mc:Fallback xmlns="">
          <p:pic>
            <p:nvPicPr>
              <p:cNvPr id="16" name="Γραφή 15">
                <a:extLst>
                  <a:ext uri="{FF2B5EF4-FFF2-40B4-BE49-F238E27FC236}">
                    <a16:creationId xmlns:a16="http://schemas.microsoft.com/office/drawing/2014/main" xmlns="" xmlns:aink="http://schemas.microsoft.com/office/drawing/2016/ink" xmlns:p14="http://schemas.microsoft.com/office/powerpoint/2010/main" id="{FE20B3B9-DE32-F1A6-520E-9D560E44209D}"/>
                  </a:ext>
                </a:extLst>
              </p:cNvPr>
              <p:cNvPicPr/>
              <p:nvPr/>
            </p:nvPicPr>
            <p:blipFill>
              <a:blip r:embed="rId13"/>
              <a:stretch>
                <a:fillRect/>
              </a:stretch>
            </p:blipFill>
            <p:spPr>
              <a:xfrm>
                <a:off x="5113468" y="357482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17" name="Γραφή 16">
                <a:extLst>
                  <a:ext uri="{FF2B5EF4-FFF2-40B4-BE49-F238E27FC236}">
                    <a16:creationId xmlns:a16="http://schemas.microsoft.com/office/drawing/2014/main" id="{6D8FD8EB-8315-F4EC-9982-408969D1BCE3}"/>
                  </a:ext>
                </a:extLst>
              </p14:cNvPr>
              <p14:cNvContentPartPr/>
              <p14:nvPr/>
            </p14:nvContentPartPr>
            <p14:xfrm>
              <a:off x="5176468" y="3952828"/>
              <a:ext cx="360" cy="360"/>
            </p14:xfrm>
          </p:contentPart>
        </mc:Choice>
        <mc:Fallback xmlns="">
          <p:pic>
            <p:nvPicPr>
              <p:cNvPr id="17" name="Γραφή 16">
                <a:extLst>
                  <a:ext uri="{FF2B5EF4-FFF2-40B4-BE49-F238E27FC236}">
                    <a16:creationId xmlns:a16="http://schemas.microsoft.com/office/drawing/2014/main" xmlns="" xmlns:aink="http://schemas.microsoft.com/office/drawing/2016/ink" xmlns:p14="http://schemas.microsoft.com/office/powerpoint/2010/main" id="{6D8FD8EB-8315-F4EC-9982-408969D1BCE3}"/>
                  </a:ext>
                </a:extLst>
              </p:cNvPr>
              <p:cNvPicPr/>
              <p:nvPr/>
            </p:nvPicPr>
            <p:blipFill>
              <a:blip r:embed="rId13"/>
              <a:stretch>
                <a:fillRect/>
              </a:stretch>
            </p:blipFill>
            <p:spPr>
              <a:xfrm>
                <a:off x="5113468" y="3574828"/>
                <a:ext cx="126000" cy="756000"/>
              </a:xfrm>
              <a:prstGeom prst="rect">
                <a:avLst/>
              </a:prstGeom>
            </p:spPr>
          </p:pic>
        </mc:Fallback>
      </mc:AlternateContent>
    </p:spTree>
    <p:extLst>
      <p:ext uri="{BB962C8B-B14F-4D97-AF65-F5344CB8AC3E}">
        <p14:creationId xmlns:p14="http://schemas.microsoft.com/office/powerpoint/2010/main" val="3760716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Cantos Arredondados 4">
            <a:extLst>
              <a:ext uri="{FF2B5EF4-FFF2-40B4-BE49-F238E27FC236}">
                <a16:creationId xmlns:a16="http://schemas.microsoft.com/office/drawing/2014/main" id="{5EE1F6C2-3358-4129-B958-7A86B2379DD4}"/>
              </a:ext>
            </a:extLst>
          </p:cNvPr>
          <p:cNvSpPr/>
          <p:nvPr/>
        </p:nvSpPr>
        <p:spPr>
          <a:xfrm>
            <a:off x="506437" y="1270861"/>
            <a:ext cx="11165813" cy="495945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Retângulo: Cantos Arredondados 5">
            <a:extLst>
              <a:ext uri="{FF2B5EF4-FFF2-40B4-BE49-F238E27FC236}">
                <a16:creationId xmlns:a16="http://schemas.microsoft.com/office/drawing/2014/main" id="{6889F69F-CAEE-47B2-052A-61878C6C9F14}"/>
              </a:ext>
            </a:extLst>
          </p:cNvPr>
          <p:cNvSpPr/>
          <p:nvPr/>
        </p:nvSpPr>
        <p:spPr>
          <a:xfrm>
            <a:off x="1442943" y="197511"/>
            <a:ext cx="10542731"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3200" dirty="0">
                <a:solidFill>
                  <a:srgbClr val="002060"/>
                </a:solidFill>
                <a:latin typeface="Arial" panose="020B0604020202020204" pitchFamily="34" charset="0"/>
                <a:cs typeface="Arial" panose="020B0604020202020204" pitchFamily="34" charset="0"/>
              </a:rPr>
              <a:t>IO4:</a:t>
            </a:r>
            <a:r>
              <a:rPr lang="el-GR" sz="3200" dirty="0">
                <a:solidFill>
                  <a:srgbClr val="002060"/>
                </a:solidFill>
                <a:latin typeface="Arial" panose="020B0604020202020204" pitchFamily="34" charset="0"/>
                <a:cs typeface="Arial" panose="020B0604020202020204" pitchFamily="34" charset="0"/>
              </a:rPr>
              <a:t>Ηλεκτρονικό εγχειρίδιο</a:t>
            </a:r>
            <a:r>
              <a:rPr lang="en-GB" sz="3200" dirty="0">
                <a:solidFill>
                  <a:srgbClr val="002060"/>
                </a:solidFill>
                <a:latin typeface="Arial" panose="020B0604020202020204" pitchFamily="34" charset="0"/>
                <a:cs typeface="Arial" panose="020B0604020202020204" pitchFamily="34" charset="0"/>
              </a:rPr>
              <a:t> </a:t>
            </a:r>
            <a:r>
              <a:rPr lang="el-GR" sz="3200" dirty="0">
                <a:solidFill>
                  <a:srgbClr val="002060"/>
                </a:solidFill>
                <a:latin typeface="Arial" panose="020B0604020202020204" pitchFamily="34" charset="0"/>
                <a:cs typeface="Arial" panose="020B0604020202020204" pitchFamily="34" charset="0"/>
              </a:rPr>
              <a:t>για τις εκθέσεις του </a:t>
            </a:r>
            <a:r>
              <a:rPr lang="en-GB" sz="3200" dirty="0">
                <a:solidFill>
                  <a:srgbClr val="002060"/>
                </a:solidFill>
                <a:latin typeface="Arial" panose="020B0604020202020204" pitchFamily="34" charset="0"/>
                <a:cs typeface="Arial" panose="020B0604020202020204" pitchFamily="34" charset="0"/>
              </a:rPr>
              <a:t> POEME </a:t>
            </a:r>
          </a:p>
        </p:txBody>
      </p:sp>
      <mc:AlternateContent xmlns:mc="http://schemas.openxmlformats.org/markup-compatibility/2006" xmlns:p14="http://schemas.microsoft.com/office/powerpoint/2010/main" xmlns:aink="http://schemas.microsoft.com/office/drawing/2016/ink">
        <mc:Choice Requires="p14 aink">
          <p:contentPart p14:bwMode="auto" r:id="rId5">
            <p14:nvContentPartPr>
              <p14:cNvPr id="3" name="Γραφή 2">
                <a:extLst>
                  <a:ext uri="{FF2B5EF4-FFF2-40B4-BE49-F238E27FC236}">
                    <a16:creationId xmlns:a16="http://schemas.microsoft.com/office/drawing/2014/main" id="{450EAAD7-847F-B9BA-FB2C-AE1902A169BA}"/>
                  </a:ext>
                </a:extLst>
              </p14:cNvPr>
              <p14:cNvContentPartPr/>
              <p14:nvPr/>
            </p14:nvContentPartPr>
            <p14:xfrm>
              <a:off x="-169532" y="2447668"/>
              <a:ext cx="360" cy="360"/>
            </p14:xfrm>
          </p:contentPart>
        </mc:Choice>
        <mc:Fallback xmlns="">
          <p:pic>
            <p:nvPicPr>
              <p:cNvPr id="3" name="Γραφή 2">
                <a:extLst>
                  <a:ext uri="{FF2B5EF4-FFF2-40B4-BE49-F238E27FC236}">
                    <a16:creationId xmlns:a16="http://schemas.microsoft.com/office/drawing/2014/main" xmlns="" xmlns:aink="http://schemas.microsoft.com/office/drawing/2016/ink" xmlns:p14="http://schemas.microsoft.com/office/powerpoint/2010/main" id="{450EAAD7-847F-B9BA-FB2C-AE1902A169BA}"/>
                  </a:ext>
                </a:extLst>
              </p:cNvPr>
              <p:cNvPicPr/>
              <p:nvPr/>
            </p:nvPicPr>
            <p:blipFill>
              <a:blip r:embed="rId6"/>
              <a:stretch>
                <a:fillRect/>
              </a:stretch>
            </p:blipFill>
            <p:spPr>
              <a:xfrm>
                <a:off x="-232172" y="2069668"/>
                <a:ext cx="126000" cy="756000"/>
              </a:xfrm>
              <a:prstGeom prst="rect">
                <a:avLst/>
              </a:prstGeom>
            </p:spPr>
          </p:pic>
        </mc:Fallback>
      </mc:AlternateContent>
      <p:grpSp>
        <p:nvGrpSpPr>
          <p:cNvPr id="9" name="Ομάδα 8">
            <a:extLst>
              <a:ext uri="{FF2B5EF4-FFF2-40B4-BE49-F238E27FC236}">
                <a16:creationId xmlns:a16="http://schemas.microsoft.com/office/drawing/2014/main" id="{4FDC138B-BA6D-3806-9929-F1518B2EEAAC}"/>
              </a:ext>
            </a:extLst>
          </p:cNvPr>
          <p:cNvGrpSpPr/>
          <p:nvPr/>
        </p:nvGrpSpPr>
        <p:grpSpPr>
          <a:xfrm>
            <a:off x="1110988" y="3206908"/>
            <a:ext cx="28440" cy="360"/>
            <a:chOff x="1110988" y="3206908"/>
            <a:chExt cx="28440" cy="360"/>
          </a:xfrm>
        </p:grpSpPr>
        <mc:AlternateContent xmlns:mc="http://schemas.openxmlformats.org/markup-compatibility/2006" xmlns:p14="http://schemas.microsoft.com/office/powerpoint/2010/main" xmlns:aink="http://schemas.microsoft.com/office/drawing/2016/ink">
          <mc:Choice Requires="p14 aink">
            <p:contentPart p14:bwMode="auto" r:id="rId7">
              <p14:nvContentPartPr>
                <p14:cNvPr id="4" name="Γραφή 3">
                  <a:extLst>
                    <a:ext uri="{FF2B5EF4-FFF2-40B4-BE49-F238E27FC236}">
                      <a16:creationId xmlns:a16="http://schemas.microsoft.com/office/drawing/2014/main" id="{F2FFB61A-374B-3FBC-74FB-E7092D681F29}"/>
                    </a:ext>
                  </a:extLst>
                </p14:cNvPr>
                <p14:cNvContentPartPr/>
                <p14:nvPr/>
              </p14:nvContentPartPr>
              <p14:xfrm>
                <a:off x="1110988" y="3206908"/>
                <a:ext cx="360" cy="360"/>
              </p14:xfrm>
            </p:contentPart>
          </mc:Choice>
          <mc:Fallback xmlns="">
            <p:pic>
              <p:nvPicPr>
                <p:cNvPr id="4" name="Γραφή 3">
                  <a:extLst>
                    <a:ext uri="{FF2B5EF4-FFF2-40B4-BE49-F238E27FC236}">
                      <a16:creationId xmlns:a16="http://schemas.microsoft.com/office/drawing/2014/main" xmlns="" xmlns:aink="http://schemas.microsoft.com/office/drawing/2016/ink" xmlns:p14="http://schemas.microsoft.com/office/powerpoint/2010/main" id="{F2FFB61A-374B-3FBC-74FB-E7092D681F29}"/>
                    </a:ext>
                  </a:extLst>
                </p:cNvPr>
                <p:cNvPicPr/>
                <p:nvPr/>
              </p:nvPicPr>
              <p:blipFill>
                <a:blip r:embed="rId8"/>
                <a:stretch>
                  <a:fillRect/>
                </a:stretch>
              </p:blipFill>
              <p:spPr>
                <a:xfrm>
                  <a:off x="1047988" y="282890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6" name="Γραφή 5">
                  <a:extLst>
                    <a:ext uri="{FF2B5EF4-FFF2-40B4-BE49-F238E27FC236}">
                      <a16:creationId xmlns:a16="http://schemas.microsoft.com/office/drawing/2014/main" id="{2FE14266-1724-FD3F-33A4-FED7A4A419F8}"/>
                    </a:ext>
                  </a:extLst>
                </p14:cNvPr>
                <p14:cNvContentPartPr/>
                <p14:nvPr/>
              </p14:nvContentPartPr>
              <p14:xfrm>
                <a:off x="1139068" y="3206908"/>
                <a:ext cx="360" cy="360"/>
              </p14:xfrm>
            </p:contentPart>
          </mc:Choice>
          <mc:Fallback xmlns="">
            <p:pic>
              <p:nvPicPr>
                <p:cNvPr id="6" name="Γραφή 5">
                  <a:extLst>
                    <a:ext uri="{FF2B5EF4-FFF2-40B4-BE49-F238E27FC236}">
                      <a16:creationId xmlns:a16="http://schemas.microsoft.com/office/drawing/2014/main" xmlns="" xmlns:aink="http://schemas.microsoft.com/office/drawing/2016/ink" xmlns:p14="http://schemas.microsoft.com/office/powerpoint/2010/main" id="{2FE14266-1724-FD3F-33A4-FED7A4A419F8}"/>
                    </a:ext>
                  </a:extLst>
                </p:cNvPr>
                <p:cNvPicPr/>
                <p:nvPr/>
              </p:nvPicPr>
              <p:blipFill>
                <a:blip r:embed="rId10"/>
                <a:stretch>
                  <a:fillRect/>
                </a:stretch>
              </p:blipFill>
              <p:spPr>
                <a:xfrm>
                  <a:off x="1076428" y="2828908"/>
                  <a:ext cx="126000" cy="75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14" name="Γραφή 13">
                <a:extLst>
                  <a:ext uri="{FF2B5EF4-FFF2-40B4-BE49-F238E27FC236}">
                    <a16:creationId xmlns:a16="http://schemas.microsoft.com/office/drawing/2014/main" id="{F1B50E86-4DCC-FC55-DA70-C6809F1D1CF8}"/>
                  </a:ext>
                </a:extLst>
              </p14:cNvPr>
              <p14:cNvContentPartPr/>
              <p14:nvPr/>
            </p14:nvContentPartPr>
            <p14:xfrm>
              <a:off x="998308" y="2433268"/>
              <a:ext cx="360" cy="360"/>
            </p14:xfrm>
          </p:contentPart>
        </mc:Choice>
        <mc:Fallback xmlns="">
          <p:pic>
            <p:nvPicPr>
              <p:cNvPr id="14" name="Γραφή 13">
                <a:extLst>
                  <a:ext uri="{FF2B5EF4-FFF2-40B4-BE49-F238E27FC236}">
                    <a16:creationId xmlns:a16="http://schemas.microsoft.com/office/drawing/2014/main" xmlns="" xmlns:aink="http://schemas.microsoft.com/office/drawing/2016/ink" xmlns:p14="http://schemas.microsoft.com/office/powerpoint/2010/main" id="{F1B50E86-4DCC-FC55-DA70-C6809F1D1CF8}"/>
                  </a:ext>
                </a:extLst>
              </p:cNvPr>
              <p:cNvPicPr/>
              <p:nvPr/>
            </p:nvPicPr>
            <p:blipFill>
              <a:blip r:embed="rId12"/>
              <a:stretch>
                <a:fillRect/>
              </a:stretch>
            </p:blipFill>
            <p:spPr>
              <a:xfrm>
                <a:off x="935308" y="2055268"/>
                <a:ext cx="126000" cy="756000"/>
              </a:xfrm>
              <a:prstGeom prst="rect">
                <a:avLst/>
              </a:prstGeom>
            </p:spPr>
          </p:pic>
        </mc:Fallback>
      </mc:AlternateContent>
      <p:grpSp>
        <p:nvGrpSpPr>
          <p:cNvPr id="20" name="Ομάδα 19">
            <a:extLst>
              <a:ext uri="{FF2B5EF4-FFF2-40B4-BE49-F238E27FC236}">
                <a16:creationId xmlns:a16="http://schemas.microsoft.com/office/drawing/2014/main" id="{67471A6A-6ED9-EAD6-9EBA-C408AB366F00}"/>
              </a:ext>
            </a:extLst>
          </p:cNvPr>
          <p:cNvGrpSpPr/>
          <p:nvPr/>
        </p:nvGrpSpPr>
        <p:grpSpPr>
          <a:xfrm>
            <a:off x="3136708" y="3362068"/>
            <a:ext cx="360" cy="360"/>
            <a:chOff x="3136708" y="3362068"/>
            <a:chExt cx="360" cy="360"/>
          </a:xfrm>
        </p:grpSpPr>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18" name="Γραφή 17">
                  <a:extLst>
                    <a:ext uri="{FF2B5EF4-FFF2-40B4-BE49-F238E27FC236}">
                      <a16:creationId xmlns:a16="http://schemas.microsoft.com/office/drawing/2014/main" id="{0793CDC9-D635-66FE-CF16-D21575A6AAB1}"/>
                    </a:ext>
                  </a:extLst>
                </p14:cNvPr>
                <p14:cNvContentPartPr/>
                <p14:nvPr/>
              </p14:nvContentPartPr>
              <p14:xfrm>
                <a:off x="3136708" y="3362068"/>
                <a:ext cx="360" cy="360"/>
              </p14:xfrm>
            </p:contentPart>
          </mc:Choice>
          <mc:Fallback xmlns="">
            <p:pic>
              <p:nvPicPr>
                <p:cNvPr id="18" name="Γραφή 17">
                  <a:extLst>
                    <a:ext uri="{FF2B5EF4-FFF2-40B4-BE49-F238E27FC236}">
                      <a16:creationId xmlns:a16="http://schemas.microsoft.com/office/drawing/2014/main" xmlns="" xmlns:aink="http://schemas.microsoft.com/office/drawing/2016/ink" xmlns:p14="http://schemas.microsoft.com/office/powerpoint/2010/main" id="{0793CDC9-D635-66FE-CF16-D21575A6AAB1}"/>
                    </a:ext>
                  </a:extLst>
                </p:cNvPr>
                <p:cNvPicPr/>
                <p:nvPr/>
              </p:nvPicPr>
              <p:blipFill>
                <a:blip r:embed="rId15"/>
                <a:stretch>
                  <a:fillRect/>
                </a:stretch>
              </p:blipFill>
              <p:spPr>
                <a:xfrm>
                  <a:off x="3074068" y="298406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19" name="Γραφή 18">
                  <a:extLst>
                    <a:ext uri="{FF2B5EF4-FFF2-40B4-BE49-F238E27FC236}">
                      <a16:creationId xmlns:a16="http://schemas.microsoft.com/office/drawing/2014/main" id="{EB353F71-2697-B326-B0AC-0264286677A7}"/>
                    </a:ext>
                  </a:extLst>
                </p14:cNvPr>
                <p14:cNvContentPartPr/>
                <p14:nvPr/>
              </p14:nvContentPartPr>
              <p14:xfrm>
                <a:off x="3136708" y="3362068"/>
                <a:ext cx="360" cy="360"/>
              </p14:xfrm>
            </p:contentPart>
          </mc:Choice>
          <mc:Fallback xmlns="">
            <p:pic>
              <p:nvPicPr>
                <p:cNvPr id="19" name="Γραφή 18">
                  <a:extLst>
                    <a:ext uri="{FF2B5EF4-FFF2-40B4-BE49-F238E27FC236}">
                      <a16:creationId xmlns:a16="http://schemas.microsoft.com/office/drawing/2014/main" xmlns="" xmlns:aink="http://schemas.microsoft.com/office/drawing/2016/ink" xmlns:p14="http://schemas.microsoft.com/office/powerpoint/2010/main" id="{EB353F71-2697-B326-B0AC-0264286677A7}"/>
                    </a:ext>
                  </a:extLst>
                </p:cNvPr>
                <p:cNvPicPr/>
                <p:nvPr/>
              </p:nvPicPr>
              <p:blipFill>
                <a:blip r:embed="rId15"/>
                <a:stretch>
                  <a:fillRect/>
                </a:stretch>
              </p:blipFill>
              <p:spPr>
                <a:xfrm>
                  <a:off x="3074068" y="2984068"/>
                  <a:ext cx="126000" cy="75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7">
            <p14:nvContentPartPr>
              <p14:cNvPr id="10" name="Γραφή 9">
                <a:extLst>
                  <a:ext uri="{FF2B5EF4-FFF2-40B4-BE49-F238E27FC236}">
                    <a16:creationId xmlns:a16="http://schemas.microsoft.com/office/drawing/2014/main" id="{9C6A9A91-CE23-243A-9523-BAF91E3EAC17}"/>
                  </a:ext>
                </a:extLst>
              </p14:cNvPr>
              <p14:cNvContentPartPr/>
              <p14:nvPr/>
            </p14:nvContentPartPr>
            <p14:xfrm>
              <a:off x="-42812" y="4444948"/>
              <a:ext cx="360" cy="360"/>
            </p14:xfrm>
          </p:contentPart>
        </mc:Choice>
        <mc:Fallback xmlns="">
          <p:pic>
            <p:nvPicPr>
              <p:cNvPr id="10" name="Γραφή 9">
                <a:extLst>
                  <a:ext uri="{FF2B5EF4-FFF2-40B4-BE49-F238E27FC236}">
                    <a16:creationId xmlns:a16="http://schemas.microsoft.com/office/drawing/2014/main" xmlns="" xmlns:aink="http://schemas.microsoft.com/office/drawing/2016/ink" xmlns:p14="http://schemas.microsoft.com/office/powerpoint/2010/main" id="{9C6A9A91-CE23-243A-9523-BAF91E3EAC17}"/>
                  </a:ext>
                </a:extLst>
              </p:cNvPr>
              <p:cNvPicPr/>
              <p:nvPr/>
            </p:nvPicPr>
            <p:blipFill>
              <a:blip r:embed="rId18"/>
              <a:stretch>
                <a:fillRect/>
              </a:stretch>
            </p:blipFill>
            <p:spPr>
              <a:xfrm>
                <a:off x="-105812" y="406730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9">
            <p14:nvContentPartPr>
              <p14:cNvPr id="11" name="Γραφή 10">
                <a:extLst>
                  <a:ext uri="{FF2B5EF4-FFF2-40B4-BE49-F238E27FC236}">
                    <a16:creationId xmlns:a16="http://schemas.microsoft.com/office/drawing/2014/main" id="{D3AA7641-75F3-DD23-4D99-6E8DEBC82EE8}"/>
                  </a:ext>
                </a:extLst>
              </p14:cNvPr>
              <p14:cNvContentPartPr/>
              <p14:nvPr/>
            </p14:nvContentPartPr>
            <p14:xfrm>
              <a:off x="5275108" y="3460348"/>
              <a:ext cx="360" cy="360"/>
            </p14:xfrm>
          </p:contentPart>
        </mc:Choice>
        <mc:Fallback xmlns="">
          <p:pic>
            <p:nvPicPr>
              <p:cNvPr id="11" name="Γραφή 10">
                <a:extLst>
                  <a:ext uri="{FF2B5EF4-FFF2-40B4-BE49-F238E27FC236}">
                    <a16:creationId xmlns:a16="http://schemas.microsoft.com/office/drawing/2014/main" xmlns="" xmlns:aink="http://schemas.microsoft.com/office/drawing/2016/ink" xmlns:p14="http://schemas.microsoft.com/office/powerpoint/2010/main" id="{D3AA7641-75F3-DD23-4D99-6E8DEBC82EE8}"/>
                  </a:ext>
                </a:extLst>
              </p:cNvPr>
              <p:cNvPicPr/>
              <p:nvPr/>
            </p:nvPicPr>
            <p:blipFill>
              <a:blip r:embed="rId24"/>
              <a:stretch>
                <a:fillRect/>
              </a:stretch>
            </p:blipFill>
            <p:spPr>
              <a:xfrm>
                <a:off x="5212468" y="308270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5">
            <p14:nvContentPartPr>
              <p14:cNvPr id="12" name="Γραφή 11">
                <a:extLst>
                  <a:ext uri="{FF2B5EF4-FFF2-40B4-BE49-F238E27FC236}">
                    <a16:creationId xmlns:a16="http://schemas.microsoft.com/office/drawing/2014/main" id="{3E83AEF5-20A5-4BC8-86D1-A9A6480A3D2C}"/>
                  </a:ext>
                </a:extLst>
              </p14:cNvPr>
              <p14:cNvContentPartPr/>
              <p14:nvPr/>
            </p14:nvContentPartPr>
            <p14:xfrm>
              <a:off x="2883628" y="2714428"/>
              <a:ext cx="360" cy="360"/>
            </p14:xfrm>
          </p:contentPart>
        </mc:Choice>
        <mc:Fallback xmlns="">
          <p:pic>
            <p:nvPicPr>
              <p:cNvPr id="12" name="Γραφή 11">
                <a:extLst>
                  <a:ext uri="{FF2B5EF4-FFF2-40B4-BE49-F238E27FC236}">
                    <a16:creationId xmlns:a16="http://schemas.microsoft.com/office/drawing/2014/main" xmlns="" xmlns:aink="http://schemas.microsoft.com/office/drawing/2016/ink" xmlns:p14="http://schemas.microsoft.com/office/powerpoint/2010/main" id="{3E83AEF5-20A5-4BC8-86D1-A9A6480A3D2C}"/>
                  </a:ext>
                </a:extLst>
              </p:cNvPr>
              <p:cNvPicPr/>
              <p:nvPr/>
            </p:nvPicPr>
            <p:blipFill>
              <a:blip r:embed="rId26"/>
              <a:stretch>
                <a:fillRect/>
              </a:stretch>
            </p:blipFill>
            <p:spPr>
              <a:xfrm>
                <a:off x="2820628" y="2336428"/>
                <a:ext cx="126000" cy="756000"/>
              </a:xfrm>
              <a:prstGeom prst="rect">
                <a:avLst/>
              </a:prstGeom>
            </p:spPr>
          </p:pic>
        </mc:Fallback>
      </mc:AlternateContent>
      <p:grpSp>
        <p:nvGrpSpPr>
          <p:cNvPr id="21" name="Ομάδα 20">
            <a:extLst>
              <a:ext uri="{FF2B5EF4-FFF2-40B4-BE49-F238E27FC236}">
                <a16:creationId xmlns:a16="http://schemas.microsoft.com/office/drawing/2014/main" id="{ABF419C4-5823-41C8-F56D-79A6B7D9EEA3}"/>
              </a:ext>
            </a:extLst>
          </p:cNvPr>
          <p:cNvGrpSpPr/>
          <p:nvPr/>
        </p:nvGrpSpPr>
        <p:grpSpPr>
          <a:xfrm>
            <a:off x="3361708" y="2813428"/>
            <a:ext cx="360" cy="14040"/>
            <a:chOff x="3361708" y="2813428"/>
            <a:chExt cx="360" cy="14040"/>
          </a:xfrm>
        </p:grpSpPr>
        <mc:AlternateContent xmlns:mc="http://schemas.openxmlformats.org/markup-compatibility/2006" xmlns:p14="http://schemas.microsoft.com/office/powerpoint/2010/main" xmlns:aink="http://schemas.microsoft.com/office/drawing/2016/ink">
          <mc:Choice Requires="p14 aink">
            <p:contentPart p14:bwMode="auto" r:id="rId27">
              <p14:nvContentPartPr>
                <p14:cNvPr id="16" name="Γραφή 15">
                  <a:extLst>
                    <a:ext uri="{FF2B5EF4-FFF2-40B4-BE49-F238E27FC236}">
                      <a16:creationId xmlns:a16="http://schemas.microsoft.com/office/drawing/2014/main" id="{1A20FEF3-3183-390F-8007-4A4FB4F4166D}"/>
                    </a:ext>
                  </a:extLst>
                </p14:cNvPr>
                <p14:cNvContentPartPr/>
                <p14:nvPr/>
              </p14:nvContentPartPr>
              <p14:xfrm>
                <a:off x="3361708" y="2813428"/>
                <a:ext cx="360" cy="360"/>
              </p14:xfrm>
            </p:contentPart>
          </mc:Choice>
          <mc:Fallback xmlns="">
            <p:pic>
              <p:nvPicPr>
                <p:cNvPr id="16" name="Γραφή 15">
                  <a:extLst>
                    <a:ext uri="{FF2B5EF4-FFF2-40B4-BE49-F238E27FC236}">
                      <a16:creationId xmlns:a16="http://schemas.microsoft.com/office/drawing/2014/main" xmlns="" xmlns:aink="http://schemas.microsoft.com/office/drawing/2016/ink" xmlns:p14="http://schemas.microsoft.com/office/powerpoint/2010/main" id="{1A20FEF3-3183-390F-8007-4A4FB4F4166D}"/>
                    </a:ext>
                  </a:extLst>
                </p:cNvPr>
                <p:cNvPicPr/>
                <p:nvPr/>
              </p:nvPicPr>
              <p:blipFill>
                <a:blip r:embed="rId28"/>
                <a:stretch>
                  <a:fillRect/>
                </a:stretch>
              </p:blipFill>
              <p:spPr>
                <a:xfrm>
                  <a:off x="3298708" y="243542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9">
              <p14:nvContentPartPr>
                <p14:cNvPr id="17" name="Γραφή 16">
                  <a:extLst>
                    <a:ext uri="{FF2B5EF4-FFF2-40B4-BE49-F238E27FC236}">
                      <a16:creationId xmlns:a16="http://schemas.microsoft.com/office/drawing/2014/main" id="{237C83E6-C4C7-9D23-C85D-158EE5F23EC9}"/>
                    </a:ext>
                  </a:extLst>
                </p14:cNvPr>
                <p14:cNvContentPartPr/>
                <p14:nvPr/>
              </p14:nvContentPartPr>
              <p14:xfrm>
                <a:off x="3361708" y="2827108"/>
                <a:ext cx="360" cy="360"/>
              </p14:xfrm>
            </p:contentPart>
          </mc:Choice>
          <mc:Fallback xmlns="">
            <p:pic>
              <p:nvPicPr>
                <p:cNvPr id="17" name="Γραφή 16">
                  <a:extLst>
                    <a:ext uri="{FF2B5EF4-FFF2-40B4-BE49-F238E27FC236}">
                      <a16:creationId xmlns:a16="http://schemas.microsoft.com/office/drawing/2014/main" xmlns="" xmlns:aink="http://schemas.microsoft.com/office/drawing/2016/ink" xmlns:p14="http://schemas.microsoft.com/office/powerpoint/2010/main" id="{237C83E6-C4C7-9D23-C85D-158EE5F23EC9}"/>
                    </a:ext>
                  </a:extLst>
                </p:cNvPr>
                <p:cNvPicPr/>
                <p:nvPr/>
              </p:nvPicPr>
              <p:blipFill>
                <a:blip r:embed="rId32"/>
                <a:stretch>
                  <a:fillRect/>
                </a:stretch>
              </p:blipFill>
              <p:spPr>
                <a:xfrm>
                  <a:off x="3298708" y="2449468"/>
                  <a:ext cx="126000" cy="75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33">
            <p14:nvContentPartPr>
              <p14:cNvPr id="22" name="Γραφή 21">
                <a:extLst>
                  <a:ext uri="{FF2B5EF4-FFF2-40B4-BE49-F238E27FC236}">
                    <a16:creationId xmlns:a16="http://schemas.microsoft.com/office/drawing/2014/main" id="{1AEA8CD1-0A8A-DEC0-9FFC-F6BB2AD2817B}"/>
                  </a:ext>
                </a:extLst>
              </p14:cNvPr>
              <p14:cNvContentPartPr/>
              <p14:nvPr/>
            </p14:nvContentPartPr>
            <p14:xfrm>
              <a:off x="11647468" y="4262068"/>
              <a:ext cx="360" cy="360"/>
            </p14:xfrm>
          </p:contentPart>
        </mc:Choice>
        <mc:Fallback xmlns="">
          <p:pic>
            <p:nvPicPr>
              <p:cNvPr id="22" name="Γραφή 21">
                <a:extLst>
                  <a:ext uri="{FF2B5EF4-FFF2-40B4-BE49-F238E27FC236}">
                    <a16:creationId xmlns:a16="http://schemas.microsoft.com/office/drawing/2014/main" xmlns="" xmlns:aink="http://schemas.microsoft.com/office/drawing/2016/ink" xmlns:p14="http://schemas.microsoft.com/office/powerpoint/2010/main" id="{1AEA8CD1-0A8A-DEC0-9FFC-F6BB2AD2817B}"/>
                  </a:ext>
                </a:extLst>
              </p:cNvPr>
              <p:cNvPicPr/>
              <p:nvPr/>
            </p:nvPicPr>
            <p:blipFill>
              <a:blip r:embed="rId34"/>
              <a:stretch>
                <a:fillRect/>
              </a:stretch>
            </p:blipFill>
            <p:spPr>
              <a:xfrm>
                <a:off x="11584828" y="3884428"/>
                <a:ext cx="126000" cy="756000"/>
              </a:xfrm>
              <a:prstGeom prst="rect">
                <a:avLst/>
              </a:prstGeom>
            </p:spPr>
          </p:pic>
        </mc:Fallback>
      </mc:AlternateContent>
      <p:grpSp>
        <p:nvGrpSpPr>
          <p:cNvPr id="27" name="Ομάδα 26">
            <a:extLst>
              <a:ext uri="{FF2B5EF4-FFF2-40B4-BE49-F238E27FC236}">
                <a16:creationId xmlns:a16="http://schemas.microsoft.com/office/drawing/2014/main" id="{60C9F3E2-A755-6595-3855-0BDFF3C93D6E}"/>
              </a:ext>
            </a:extLst>
          </p:cNvPr>
          <p:cNvGrpSpPr/>
          <p:nvPr/>
        </p:nvGrpSpPr>
        <p:grpSpPr>
          <a:xfrm>
            <a:off x="8890228" y="4346668"/>
            <a:ext cx="113040" cy="84240"/>
            <a:chOff x="8890228" y="4346668"/>
            <a:chExt cx="113040" cy="84240"/>
          </a:xfrm>
        </p:grpSpPr>
        <mc:AlternateContent xmlns:mc="http://schemas.openxmlformats.org/markup-compatibility/2006" xmlns:p14="http://schemas.microsoft.com/office/powerpoint/2010/main" xmlns:aink="http://schemas.microsoft.com/office/drawing/2016/ink">
          <mc:Choice Requires="p14 aink">
            <p:contentPart p14:bwMode="auto" r:id="rId35">
              <p14:nvContentPartPr>
                <p14:cNvPr id="23" name="Γραφή 22">
                  <a:extLst>
                    <a:ext uri="{FF2B5EF4-FFF2-40B4-BE49-F238E27FC236}">
                      <a16:creationId xmlns:a16="http://schemas.microsoft.com/office/drawing/2014/main" id="{26A3467D-2388-6FA4-B30C-54691629329D}"/>
                    </a:ext>
                  </a:extLst>
                </p14:cNvPr>
                <p14:cNvContentPartPr/>
                <p14:nvPr/>
              </p14:nvContentPartPr>
              <p14:xfrm>
                <a:off x="8890228" y="4346668"/>
                <a:ext cx="360" cy="360"/>
              </p14:xfrm>
            </p:contentPart>
          </mc:Choice>
          <mc:Fallback xmlns="">
            <p:pic>
              <p:nvPicPr>
                <p:cNvPr id="23" name="Γραφή 22">
                  <a:extLst>
                    <a:ext uri="{FF2B5EF4-FFF2-40B4-BE49-F238E27FC236}">
                      <a16:creationId xmlns:a16="http://schemas.microsoft.com/office/drawing/2014/main" xmlns="" xmlns:aink="http://schemas.microsoft.com/office/drawing/2016/ink" xmlns:p14="http://schemas.microsoft.com/office/powerpoint/2010/main" id="{26A3467D-2388-6FA4-B30C-54691629329D}"/>
                    </a:ext>
                  </a:extLst>
                </p:cNvPr>
                <p:cNvPicPr/>
                <p:nvPr/>
              </p:nvPicPr>
              <p:blipFill>
                <a:blip r:embed="rId36"/>
                <a:stretch>
                  <a:fillRect/>
                </a:stretch>
              </p:blipFill>
              <p:spPr>
                <a:xfrm>
                  <a:off x="8827228" y="396902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7">
              <p14:nvContentPartPr>
                <p14:cNvPr id="24" name="Γραφή 23">
                  <a:extLst>
                    <a:ext uri="{FF2B5EF4-FFF2-40B4-BE49-F238E27FC236}">
                      <a16:creationId xmlns:a16="http://schemas.microsoft.com/office/drawing/2014/main" id="{6E59CBEB-A413-03DD-6AAF-E232A3FB3E57}"/>
                    </a:ext>
                  </a:extLst>
                </p14:cNvPr>
                <p14:cNvContentPartPr/>
                <p14:nvPr/>
              </p14:nvContentPartPr>
              <p14:xfrm>
                <a:off x="8974828" y="4430548"/>
                <a:ext cx="360" cy="360"/>
              </p14:xfrm>
            </p:contentPart>
          </mc:Choice>
          <mc:Fallback xmlns="">
            <p:pic>
              <p:nvPicPr>
                <p:cNvPr id="24" name="Γραφή 23">
                  <a:extLst>
                    <a:ext uri="{FF2B5EF4-FFF2-40B4-BE49-F238E27FC236}">
                      <a16:creationId xmlns:a16="http://schemas.microsoft.com/office/drawing/2014/main" xmlns="" xmlns:aink="http://schemas.microsoft.com/office/drawing/2016/ink" xmlns:p14="http://schemas.microsoft.com/office/powerpoint/2010/main" id="{6E59CBEB-A413-03DD-6AAF-E232A3FB3E57}"/>
                    </a:ext>
                  </a:extLst>
                </p:cNvPr>
                <p:cNvPicPr/>
                <p:nvPr/>
              </p:nvPicPr>
              <p:blipFill>
                <a:blip r:embed="rId38"/>
                <a:stretch>
                  <a:fillRect/>
                </a:stretch>
              </p:blipFill>
              <p:spPr>
                <a:xfrm>
                  <a:off x="8911828" y="405290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9">
              <p14:nvContentPartPr>
                <p14:cNvPr id="25" name="Γραφή 24">
                  <a:extLst>
                    <a:ext uri="{FF2B5EF4-FFF2-40B4-BE49-F238E27FC236}">
                      <a16:creationId xmlns:a16="http://schemas.microsoft.com/office/drawing/2014/main" id="{85D0C642-5456-8B94-1243-4382AD90D0FE}"/>
                    </a:ext>
                  </a:extLst>
                </p14:cNvPr>
                <p14:cNvContentPartPr/>
                <p14:nvPr/>
              </p14:nvContentPartPr>
              <p14:xfrm>
                <a:off x="8989228" y="4430548"/>
                <a:ext cx="360" cy="360"/>
              </p14:xfrm>
            </p:contentPart>
          </mc:Choice>
          <mc:Fallback xmlns="">
            <p:pic>
              <p:nvPicPr>
                <p:cNvPr id="25" name="Γραφή 24">
                  <a:extLst>
                    <a:ext uri="{FF2B5EF4-FFF2-40B4-BE49-F238E27FC236}">
                      <a16:creationId xmlns:a16="http://schemas.microsoft.com/office/drawing/2014/main" xmlns="" xmlns:aink="http://schemas.microsoft.com/office/drawing/2016/ink" xmlns:p14="http://schemas.microsoft.com/office/powerpoint/2010/main" id="{85D0C642-5456-8B94-1243-4382AD90D0FE}"/>
                    </a:ext>
                  </a:extLst>
                </p:cNvPr>
                <p:cNvPicPr/>
                <p:nvPr/>
              </p:nvPicPr>
              <p:blipFill>
                <a:blip r:embed="rId40"/>
                <a:stretch>
                  <a:fillRect/>
                </a:stretch>
              </p:blipFill>
              <p:spPr>
                <a:xfrm>
                  <a:off x="8926228" y="405290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1">
              <p14:nvContentPartPr>
                <p14:cNvPr id="26" name="Γραφή 25">
                  <a:extLst>
                    <a:ext uri="{FF2B5EF4-FFF2-40B4-BE49-F238E27FC236}">
                      <a16:creationId xmlns:a16="http://schemas.microsoft.com/office/drawing/2014/main" id="{68369F82-6797-A4F1-8DAF-09D76EB9DC5A}"/>
                    </a:ext>
                  </a:extLst>
                </p14:cNvPr>
                <p14:cNvContentPartPr/>
                <p14:nvPr/>
              </p14:nvContentPartPr>
              <p14:xfrm>
                <a:off x="9002908" y="4416868"/>
                <a:ext cx="360" cy="360"/>
              </p14:xfrm>
            </p:contentPart>
          </mc:Choice>
          <mc:Fallback xmlns="">
            <p:pic>
              <p:nvPicPr>
                <p:cNvPr id="26" name="Γραφή 25">
                  <a:extLst>
                    <a:ext uri="{FF2B5EF4-FFF2-40B4-BE49-F238E27FC236}">
                      <a16:creationId xmlns:a16="http://schemas.microsoft.com/office/drawing/2014/main" xmlns="" xmlns:aink="http://schemas.microsoft.com/office/drawing/2016/ink" xmlns:p14="http://schemas.microsoft.com/office/powerpoint/2010/main" id="{68369F82-6797-A4F1-8DAF-09D76EB9DC5A}"/>
                    </a:ext>
                  </a:extLst>
                </p:cNvPr>
                <p:cNvPicPr/>
                <p:nvPr/>
              </p:nvPicPr>
              <p:blipFill>
                <a:blip r:embed="rId42"/>
                <a:stretch>
                  <a:fillRect/>
                </a:stretch>
              </p:blipFill>
              <p:spPr>
                <a:xfrm>
                  <a:off x="8939908" y="4039228"/>
                  <a:ext cx="126000" cy="75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43">
            <p14:nvContentPartPr>
              <p14:cNvPr id="28" name="Γραφή 27">
                <a:extLst>
                  <a:ext uri="{FF2B5EF4-FFF2-40B4-BE49-F238E27FC236}">
                    <a16:creationId xmlns:a16="http://schemas.microsoft.com/office/drawing/2014/main" id="{86C42EEF-4745-F50A-DFF4-06DACAC6E6CD}"/>
                  </a:ext>
                </a:extLst>
              </p14:cNvPr>
              <p14:cNvContentPartPr/>
              <p14:nvPr/>
            </p14:nvContentPartPr>
            <p14:xfrm>
              <a:off x="4669948" y="4079188"/>
              <a:ext cx="360" cy="360"/>
            </p14:xfrm>
          </p:contentPart>
        </mc:Choice>
        <mc:Fallback xmlns="">
          <p:pic>
            <p:nvPicPr>
              <p:cNvPr id="28" name="Γραφή 27">
                <a:extLst>
                  <a:ext uri="{FF2B5EF4-FFF2-40B4-BE49-F238E27FC236}">
                    <a16:creationId xmlns:a16="http://schemas.microsoft.com/office/drawing/2014/main" xmlns="" xmlns:aink="http://schemas.microsoft.com/office/drawing/2016/ink" xmlns:p14="http://schemas.microsoft.com/office/powerpoint/2010/main" id="{86C42EEF-4745-F50A-DFF4-06DACAC6E6CD}"/>
                  </a:ext>
                </a:extLst>
              </p:cNvPr>
              <p:cNvPicPr/>
              <p:nvPr/>
            </p:nvPicPr>
            <p:blipFill>
              <a:blip r:embed="rId44"/>
              <a:stretch>
                <a:fillRect/>
              </a:stretch>
            </p:blipFill>
            <p:spPr>
              <a:xfrm>
                <a:off x="4607308" y="3701548"/>
                <a:ext cx="126000" cy="756000"/>
              </a:xfrm>
              <a:prstGeom prst="rect">
                <a:avLst/>
              </a:prstGeom>
            </p:spPr>
          </p:pic>
        </mc:Fallback>
      </mc:AlternateContent>
      <p:grpSp>
        <p:nvGrpSpPr>
          <p:cNvPr id="31" name="Ομάδα 30">
            <a:extLst>
              <a:ext uri="{FF2B5EF4-FFF2-40B4-BE49-F238E27FC236}">
                <a16:creationId xmlns:a16="http://schemas.microsoft.com/office/drawing/2014/main" id="{2E251AD1-D6F9-E1AA-E363-05AE530A19F6}"/>
              </a:ext>
            </a:extLst>
          </p:cNvPr>
          <p:cNvGrpSpPr/>
          <p:nvPr/>
        </p:nvGrpSpPr>
        <p:grpSpPr>
          <a:xfrm>
            <a:off x="2672668" y="4473388"/>
            <a:ext cx="14040" cy="360"/>
            <a:chOff x="2672668" y="4473388"/>
            <a:chExt cx="14040" cy="360"/>
          </a:xfrm>
        </p:grpSpPr>
        <mc:AlternateContent xmlns:mc="http://schemas.openxmlformats.org/markup-compatibility/2006" xmlns:p14="http://schemas.microsoft.com/office/powerpoint/2010/main" xmlns:aink="http://schemas.microsoft.com/office/drawing/2016/ink">
          <mc:Choice Requires="p14 aink">
            <p:contentPart p14:bwMode="auto" r:id="rId45">
              <p14:nvContentPartPr>
                <p14:cNvPr id="29" name="Γραφή 28">
                  <a:extLst>
                    <a:ext uri="{FF2B5EF4-FFF2-40B4-BE49-F238E27FC236}">
                      <a16:creationId xmlns:a16="http://schemas.microsoft.com/office/drawing/2014/main" id="{3A494856-C472-B7A6-EE05-8C0F18E55D31}"/>
                    </a:ext>
                  </a:extLst>
                </p14:cNvPr>
                <p14:cNvContentPartPr/>
                <p14:nvPr/>
              </p14:nvContentPartPr>
              <p14:xfrm>
                <a:off x="2672668" y="4473388"/>
                <a:ext cx="5760" cy="360"/>
              </p14:xfrm>
            </p:contentPart>
          </mc:Choice>
          <mc:Fallback xmlns="">
            <p:pic>
              <p:nvPicPr>
                <p:cNvPr id="29" name="Γραφή 28">
                  <a:extLst>
                    <a:ext uri="{FF2B5EF4-FFF2-40B4-BE49-F238E27FC236}">
                      <a16:creationId xmlns:a16="http://schemas.microsoft.com/office/drawing/2014/main" xmlns="" xmlns:aink="http://schemas.microsoft.com/office/drawing/2016/ink" xmlns:p14="http://schemas.microsoft.com/office/powerpoint/2010/main" id="{3A494856-C472-B7A6-EE05-8C0F18E55D31}"/>
                    </a:ext>
                  </a:extLst>
                </p:cNvPr>
                <p:cNvPicPr/>
                <p:nvPr/>
              </p:nvPicPr>
              <p:blipFill>
                <a:blip r:embed="rId46"/>
                <a:stretch>
                  <a:fillRect/>
                </a:stretch>
              </p:blipFill>
              <p:spPr>
                <a:xfrm>
                  <a:off x="2609668" y="4095388"/>
                  <a:ext cx="1314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7">
              <p14:nvContentPartPr>
                <p14:cNvPr id="30" name="Γραφή 29">
                  <a:extLst>
                    <a:ext uri="{FF2B5EF4-FFF2-40B4-BE49-F238E27FC236}">
                      <a16:creationId xmlns:a16="http://schemas.microsoft.com/office/drawing/2014/main" id="{7F3646BA-AC81-B4A7-35A1-1EAB7AAF00BC}"/>
                    </a:ext>
                  </a:extLst>
                </p14:cNvPr>
                <p14:cNvContentPartPr/>
                <p14:nvPr/>
              </p14:nvContentPartPr>
              <p14:xfrm>
                <a:off x="2686348" y="4473388"/>
                <a:ext cx="360" cy="360"/>
              </p14:xfrm>
            </p:contentPart>
          </mc:Choice>
          <mc:Fallback xmlns="">
            <p:pic>
              <p:nvPicPr>
                <p:cNvPr id="30" name="Γραφή 29">
                  <a:extLst>
                    <a:ext uri="{FF2B5EF4-FFF2-40B4-BE49-F238E27FC236}">
                      <a16:creationId xmlns:a16="http://schemas.microsoft.com/office/drawing/2014/main" xmlns="" xmlns:aink="http://schemas.microsoft.com/office/drawing/2016/ink" xmlns:p14="http://schemas.microsoft.com/office/powerpoint/2010/main" id="{7F3646BA-AC81-B4A7-35A1-1EAB7AAF00BC}"/>
                    </a:ext>
                  </a:extLst>
                </p:cNvPr>
                <p:cNvPicPr/>
                <p:nvPr/>
              </p:nvPicPr>
              <p:blipFill>
                <a:blip r:embed="rId48"/>
                <a:stretch>
                  <a:fillRect/>
                </a:stretch>
              </p:blipFill>
              <p:spPr>
                <a:xfrm>
                  <a:off x="2623708" y="4095388"/>
                  <a:ext cx="126000" cy="75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49">
            <p14:nvContentPartPr>
              <p14:cNvPr id="32" name="Γραφή 31">
                <a:extLst>
                  <a:ext uri="{FF2B5EF4-FFF2-40B4-BE49-F238E27FC236}">
                    <a16:creationId xmlns:a16="http://schemas.microsoft.com/office/drawing/2014/main" id="{CF7D4EB2-C9C8-3354-6ECC-AE0F0F85B41E}"/>
                  </a:ext>
                </a:extLst>
              </p14:cNvPr>
              <p14:cNvContentPartPr/>
              <p14:nvPr/>
            </p14:nvContentPartPr>
            <p14:xfrm>
              <a:off x="1364068" y="1884268"/>
              <a:ext cx="360" cy="360"/>
            </p14:xfrm>
          </p:contentPart>
        </mc:Choice>
        <mc:Fallback xmlns="">
          <p:pic>
            <p:nvPicPr>
              <p:cNvPr id="32" name="Γραφή 31">
                <a:extLst>
                  <a:ext uri="{FF2B5EF4-FFF2-40B4-BE49-F238E27FC236}">
                    <a16:creationId xmlns:a16="http://schemas.microsoft.com/office/drawing/2014/main" xmlns="" xmlns:aink="http://schemas.microsoft.com/office/drawing/2016/ink" xmlns:p14="http://schemas.microsoft.com/office/powerpoint/2010/main" id="{CF7D4EB2-C9C8-3354-6ECC-AE0F0F85B41E}"/>
                  </a:ext>
                </a:extLst>
              </p:cNvPr>
              <p:cNvPicPr/>
              <p:nvPr/>
            </p:nvPicPr>
            <p:blipFill>
              <a:blip r:embed="rId50"/>
              <a:stretch>
                <a:fillRect/>
              </a:stretch>
            </p:blipFill>
            <p:spPr>
              <a:xfrm>
                <a:off x="1301068" y="150662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1">
            <p14:nvContentPartPr>
              <p14:cNvPr id="33" name="Γραφή 32">
                <a:extLst>
                  <a:ext uri="{FF2B5EF4-FFF2-40B4-BE49-F238E27FC236}">
                    <a16:creationId xmlns:a16="http://schemas.microsoft.com/office/drawing/2014/main" id="{5EFBB758-9091-995C-8379-2828658A61EB}"/>
                  </a:ext>
                </a:extLst>
              </p14:cNvPr>
              <p14:cNvContentPartPr/>
              <p14:nvPr/>
            </p14:nvContentPartPr>
            <p14:xfrm>
              <a:off x="4698388" y="3881908"/>
              <a:ext cx="360" cy="360"/>
            </p14:xfrm>
          </p:contentPart>
        </mc:Choice>
        <mc:Fallback xmlns="">
          <p:pic>
            <p:nvPicPr>
              <p:cNvPr id="33" name="Γραφή 32">
                <a:extLst>
                  <a:ext uri="{FF2B5EF4-FFF2-40B4-BE49-F238E27FC236}">
                    <a16:creationId xmlns:a16="http://schemas.microsoft.com/office/drawing/2014/main" xmlns="" xmlns:aink="http://schemas.microsoft.com/office/drawing/2016/ink" xmlns:p14="http://schemas.microsoft.com/office/powerpoint/2010/main" id="{5EFBB758-9091-995C-8379-2828658A61EB}"/>
                  </a:ext>
                </a:extLst>
              </p:cNvPr>
              <p:cNvPicPr/>
              <p:nvPr/>
            </p:nvPicPr>
            <p:blipFill>
              <a:blip r:embed="rId52"/>
              <a:stretch>
                <a:fillRect/>
              </a:stretch>
            </p:blipFill>
            <p:spPr>
              <a:xfrm>
                <a:off x="4635388" y="350426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3">
            <p14:nvContentPartPr>
              <p14:cNvPr id="34" name="Γραφή 33">
                <a:extLst>
                  <a:ext uri="{FF2B5EF4-FFF2-40B4-BE49-F238E27FC236}">
                    <a16:creationId xmlns:a16="http://schemas.microsoft.com/office/drawing/2014/main" id="{B7A96CA7-6F99-063D-903C-E67AFF0466D2}"/>
                  </a:ext>
                </a:extLst>
              </p14:cNvPr>
              <p14:cNvContentPartPr/>
              <p14:nvPr/>
            </p14:nvContentPartPr>
            <p14:xfrm>
              <a:off x="6906988" y="3319588"/>
              <a:ext cx="360" cy="360"/>
            </p14:xfrm>
          </p:contentPart>
        </mc:Choice>
        <mc:Fallback xmlns="">
          <p:pic>
            <p:nvPicPr>
              <p:cNvPr id="34" name="Γραφή 33">
                <a:extLst>
                  <a:ext uri="{FF2B5EF4-FFF2-40B4-BE49-F238E27FC236}">
                    <a16:creationId xmlns:a16="http://schemas.microsoft.com/office/drawing/2014/main" xmlns="" xmlns:aink="http://schemas.microsoft.com/office/drawing/2016/ink" xmlns:p14="http://schemas.microsoft.com/office/powerpoint/2010/main" id="{B7A96CA7-6F99-063D-903C-E67AFF0466D2}"/>
                  </a:ext>
                </a:extLst>
              </p:cNvPr>
              <p:cNvPicPr/>
              <p:nvPr/>
            </p:nvPicPr>
            <p:blipFill>
              <a:blip r:embed="rId54"/>
              <a:stretch>
                <a:fillRect/>
              </a:stretch>
            </p:blipFill>
            <p:spPr>
              <a:xfrm>
                <a:off x="6843988" y="294158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5">
            <p14:nvContentPartPr>
              <p14:cNvPr id="38" name="Γραφή 37">
                <a:extLst>
                  <a:ext uri="{FF2B5EF4-FFF2-40B4-BE49-F238E27FC236}">
                    <a16:creationId xmlns:a16="http://schemas.microsoft.com/office/drawing/2014/main" id="{76D0BBB5-78AB-08F1-5BBB-703049E01F3F}"/>
                  </a:ext>
                </a:extLst>
              </p14:cNvPr>
              <p14:cNvContentPartPr/>
              <p14:nvPr/>
            </p14:nvContentPartPr>
            <p14:xfrm>
              <a:off x="6554908" y="4290508"/>
              <a:ext cx="360" cy="360"/>
            </p14:xfrm>
          </p:contentPart>
        </mc:Choice>
        <mc:Fallback xmlns="">
          <p:pic>
            <p:nvPicPr>
              <p:cNvPr id="38" name="Γραφή 37">
                <a:extLst>
                  <a:ext uri="{FF2B5EF4-FFF2-40B4-BE49-F238E27FC236}">
                    <a16:creationId xmlns:a16="http://schemas.microsoft.com/office/drawing/2014/main" xmlns="" xmlns:aink="http://schemas.microsoft.com/office/drawing/2016/ink" xmlns:p14="http://schemas.microsoft.com/office/powerpoint/2010/main" id="{76D0BBB5-78AB-08F1-5BBB-703049E01F3F}"/>
                  </a:ext>
                </a:extLst>
              </p:cNvPr>
              <p:cNvPicPr/>
              <p:nvPr/>
            </p:nvPicPr>
            <p:blipFill>
              <a:blip r:embed="rId56"/>
              <a:stretch>
                <a:fillRect/>
              </a:stretch>
            </p:blipFill>
            <p:spPr>
              <a:xfrm>
                <a:off x="6492268" y="391250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7">
            <p14:nvContentPartPr>
              <p14:cNvPr id="45" name="Γραφή 44">
                <a:extLst>
                  <a:ext uri="{FF2B5EF4-FFF2-40B4-BE49-F238E27FC236}">
                    <a16:creationId xmlns:a16="http://schemas.microsoft.com/office/drawing/2014/main" id="{520A5238-EEE0-EB64-63AF-6437DB1299D8}"/>
                  </a:ext>
                </a:extLst>
              </p14:cNvPr>
              <p14:cNvContentPartPr/>
              <p14:nvPr/>
            </p14:nvContentPartPr>
            <p14:xfrm>
              <a:off x="1209268" y="2587708"/>
              <a:ext cx="360" cy="360"/>
            </p14:xfrm>
          </p:contentPart>
        </mc:Choice>
        <mc:Fallback xmlns="">
          <p:pic>
            <p:nvPicPr>
              <p:cNvPr id="45" name="Γραφή 44">
                <a:extLst>
                  <a:ext uri="{FF2B5EF4-FFF2-40B4-BE49-F238E27FC236}">
                    <a16:creationId xmlns:a16="http://schemas.microsoft.com/office/drawing/2014/main" xmlns="" xmlns:aink="http://schemas.microsoft.com/office/drawing/2016/ink" xmlns:p14="http://schemas.microsoft.com/office/powerpoint/2010/main" id="{520A5238-EEE0-EB64-63AF-6437DB1299D8}"/>
                  </a:ext>
                </a:extLst>
              </p:cNvPr>
              <p:cNvPicPr/>
              <p:nvPr/>
            </p:nvPicPr>
            <p:blipFill>
              <a:blip r:embed="rId63"/>
              <a:stretch>
                <a:fillRect/>
              </a:stretch>
            </p:blipFill>
            <p:spPr>
              <a:xfrm>
                <a:off x="1146628" y="2210068"/>
                <a:ext cx="126000" cy="756000"/>
              </a:xfrm>
              <a:prstGeom prst="rect">
                <a:avLst/>
              </a:prstGeom>
            </p:spPr>
          </p:pic>
        </mc:Fallback>
      </mc:AlternateContent>
      <p:pic>
        <p:nvPicPr>
          <p:cNvPr id="15" name="Εικόνα 14">
            <a:extLst>
              <a:ext uri="{FF2B5EF4-FFF2-40B4-BE49-F238E27FC236}">
                <a16:creationId xmlns:a16="http://schemas.microsoft.com/office/drawing/2014/main" id="{6DE41670-D19F-72BA-CBEB-0390D3EA7EB1}"/>
              </a:ext>
            </a:extLst>
          </p:cNvPr>
          <p:cNvPicPr>
            <a:picLocks noChangeAspect="1"/>
          </p:cNvPicPr>
          <p:nvPr/>
        </p:nvPicPr>
        <p:blipFill>
          <a:blip r:embed="rId64"/>
          <a:stretch>
            <a:fillRect/>
          </a:stretch>
        </p:blipFill>
        <p:spPr>
          <a:xfrm>
            <a:off x="1435642" y="1428852"/>
            <a:ext cx="9437650" cy="4801467"/>
          </a:xfrm>
          <a:prstGeom prst="rect">
            <a:avLst/>
          </a:prstGeom>
        </p:spPr>
      </p:pic>
      <p:grpSp>
        <p:nvGrpSpPr>
          <p:cNvPr id="35" name="Ομάδα 34">
            <a:extLst>
              <a:ext uri="{FF2B5EF4-FFF2-40B4-BE49-F238E27FC236}">
                <a16:creationId xmlns:a16="http://schemas.microsoft.com/office/drawing/2014/main" id="{D4DBC853-489F-1EFA-5E49-4E53742119B6}"/>
              </a:ext>
            </a:extLst>
          </p:cNvPr>
          <p:cNvGrpSpPr/>
          <p:nvPr/>
        </p:nvGrpSpPr>
        <p:grpSpPr>
          <a:xfrm>
            <a:off x="542964" y="1600228"/>
            <a:ext cx="2258224" cy="1002800"/>
            <a:chOff x="542964" y="1600228"/>
            <a:chExt cx="2258224" cy="1002800"/>
          </a:xfrm>
        </p:grpSpPr>
        <mc:AlternateContent xmlns:mc="http://schemas.openxmlformats.org/markup-compatibility/2006" xmlns:p14="http://schemas.microsoft.com/office/powerpoint/2010/main" xmlns:aink="http://schemas.microsoft.com/office/drawing/2016/ink">
          <mc:Choice Requires="p14 aink">
            <p:contentPart p14:bwMode="auto" r:id="rId65">
              <p14:nvContentPartPr>
                <p14:cNvPr id="43" name="Γραφή 42">
                  <a:extLst>
                    <a:ext uri="{FF2B5EF4-FFF2-40B4-BE49-F238E27FC236}">
                      <a16:creationId xmlns:a16="http://schemas.microsoft.com/office/drawing/2014/main" id="{E86AA451-C6BD-6B61-57B2-389E5D414E3E}"/>
                    </a:ext>
                  </a:extLst>
                </p14:cNvPr>
                <p14:cNvContentPartPr/>
                <p14:nvPr/>
              </p14:nvContentPartPr>
              <p14:xfrm>
                <a:off x="2262988" y="1600228"/>
                <a:ext cx="538200" cy="483480"/>
              </p14:xfrm>
            </p:contentPart>
          </mc:Choice>
          <mc:Fallback xmlns="">
            <p:pic>
              <p:nvPicPr>
                <p:cNvPr id="43" name="Γραφή 42">
                  <a:extLst>
                    <a:ext uri="{FF2B5EF4-FFF2-40B4-BE49-F238E27FC236}">
                      <a16:creationId xmlns:a16="http://schemas.microsoft.com/office/drawing/2014/main" id="{E86AA451-C6BD-6B61-57B2-389E5D414E3E}"/>
                    </a:ext>
                  </a:extLst>
                </p:cNvPr>
                <p:cNvPicPr/>
                <p:nvPr/>
              </p:nvPicPr>
              <p:blipFill>
                <a:blip r:embed="rId66"/>
                <a:stretch>
                  <a:fillRect/>
                </a:stretch>
              </p:blipFill>
              <p:spPr>
                <a:xfrm>
                  <a:off x="2199988" y="1222228"/>
                  <a:ext cx="663840" cy="12391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7">
              <p14:nvContentPartPr>
                <p14:cNvPr id="44" name="Γραφή 43">
                  <a:extLst>
                    <a:ext uri="{FF2B5EF4-FFF2-40B4-BE49-F238E27FC236}">
                      <a16:creationId xmlns:a16="http://schemas.microsoft.com/office/drawing/2014/main" id="{65AFA87C-E0A8-B9F7-1F68-6DA908763A7C}"/>
                    </a:ext>
                  </a:extLst>
                </p14:cNvPr>
                <p14:cNvContentPartPr/>
                <p14:nvPr/>
              </p14:nvContentPartPr>
              <p14:xfrm>
                <a:off x="1318708" y="2026108"/>
                <a:ext cx="1101240" cy="224640"/>
              </p14:xfrm>
            </p:contentPart>
          </mc:Choice>
          <mc:Fallback xmlns="">
            <p:pic>
              <p:nvPicPr>
                <p:cNvPr id="44" name="Γραφή 43">
                  <a:extLst>
                    <a:ext uri="{FF2B5EF4-FFF2-40B4-BE49-F238E27FC236}">
                      <a16:creationId xmlns:a16="http://schemas.microsoft.com/office/drawing/2014/main" id="{65AFA87C-E0A8-B9F7-1F68-6DA908763A7C}"/>
                    </a:ext>
                  </a:extLst>
                </p:cNvPr>
                <p:cNvPicPr/>
                <p:nvPr/>
              </p:nvPicPr>
              <p:blipFill>
                <a:blip r:embed="rId68"/>
                <a:stretch>
                  <a:fillRect/>
                </a:stretch>
              </p:blipFill>
              <p:spPr>
                <a:xfrm>
                  <a:off x="1255708" y="1648108"/>
                  <a:ext cx="1226880" cy="980280"/>
                </a:xfrm>
                <a:prstGeom prst="rect">
                  <a:avLst/>
                </a:prstGeom>
              </p:spPr>
            </p:pic>
          </mc:Fallback>
        </mc:AlternateContent>
        <p:sp>
          <p:nvSpPr>
            <p:cNvPr id="46" name="TextBox 45">
              <a:extLst>
                <a:ext uri="{FF2B5EF4-FFF2-40B4-BE49-F238E27FC236}">
                  <a16:creationId xmlns:a16="http://schemas.microsoft.com/office/drawing/2014/main" id="{35A8F6BB-E5D9-8286-FBA9-6843D2357DC8}"/>
                </a:ext>
              </a:extLst>
            </p:cNvPr>
            <p:cNvSpPr txBox="1"/>
            <p:nvPr/>
          </p:nvSpPr>
          <p:spPr>
            <a:xfrm>
              <a:off x="542964" y="2233696"/>
              <a:ext cx="1576457" cy="369332"/>
            </a:xfrm>
            <a:prstGeom prst="rect">
              <a:avLst/>
            </a:prstGeom>
            <a:noFill/>
          </p:spPr>
          <p:txBody>
            <a:bodyPr wrap="none" rtlCol="0">
              <a:spAutoFit/>
            </a:bodyPr>
            <a:lstStyle/>
            <a:p>
              <a:r>
                <a:rPr lang="el-GR" dirty="0">
                  <a:highlight>
                    <a:srgbClr val="FFFF00"/>
                  </a:highlight>
                </a:rPr>
                <a:t>Βασικό μενού</a:t>
              </a:r>
            </a:p>
          </p:txBody>
        </p:sp>
      </p:grpSp>
      <p:sp>
        <p:nvSpPr>
          <p:cNvPr id="54" name="TextBox 53">
            <a:extLst>
              <a:ext uri="{FF2B5EF4-FFF2-40B4-BE49-F238E27FC236}">
                <a16:creationId xmlns:a16="http://schemas.microsoft.com/office/drawing/2014/main" id="{2845CE23-A8FD-6BED-DB73-DB03D648C091}"/>
              </a:ext>
            </a:extLst>
          </p:cNvPr>
          <p:cNvSpPr txBox="1"/>
          <p:nvPr/>
        </p:nvSpPr>
        <p:spPr>
          <a:xfrm>
            <a:off x="226594" y="3637928"/>
            <a:ext cx="2108269" cy="923330"/>
          </a:xfrm>
          <a:prstGeom prst="rect">
            <a:avLst/>
          </a:prstGeom>
          <a:noFill/>
        </p:spPr>
        <p:txBody>
          <a:bodyPr wrap="none" rtlCol="0">
            <a:spAutoFit/>
          </a:bodyPr>
          <a:lstStyle/>
          <a:p>
            <a:r>
              <a:rPr lang="el-GR" dirty="0">
                <a:highlight>
                  <a:srgbClr val="FFFF00"/>
                </a:highlight>
              </a:rPr>
              <a:t>Πηγαίνετε σε αυτή </a:t>
            </a:r>
            <a:endParaRPr lang="en-US" dirty="0">
              <a:highlight>
                <a:srgbClr val="FFFF00"/>
              </a:highlight>
            </a:endParaRPr>
          </a:p>
          <a:p>
            <a:r>
              <a:rPr lang="el-GR" dirty="0">
                <a:highlight>
                  <a:srgbClr val="FFFF00"/>
                </a:highlight>
              </a:rPr>
              <a:t>τη συγκεκριμένη </a:t>
            </a:r>
          </a:p>
          <a:p>
            <a:r>
              <a:rPr lang="el-GR" dirty="0">
                <a:highlight>
                  <a:srgbClr val="FFFF00"/>
                </a:highlight>
              </a:rPr>
              <a:t>υποενότητα</a:t>
            </a:r>
          </a:p>
        </p:txBody>
      </p:sp>
      <p:grpSp>
        <p:nvGrpSpPr>
          <p:cNvPr id="53" name="Ομάδα 52">
            <a:extLst>
              <a:ext uri="{FF2B5EF4-FFF2-40B4-BE49-F238E27FC236}">
                <a16:creationId xmlns:a16="http://schemas.microsoft.com/office/drawing/2014/main" id="{B87E69AD-35F2-B8EA-E6D5-2038C4512D6D}"/>
              </a:ext>
            </a:extLst>
          </p:cNvPr>
          <p:cNvGrpSpPr/>
          <p:nvPr/>
        </p:nvGrpSpPr>
        <p:grpSpPr>
          <a:xfrm rot="19810021">
            <a:off x="955181" y="3260358"/>
            <a:ext cx="1422720" cy="676080"/>
            <a:chOff x="1280548" y="3066508"/>
            <a:chExt cx="1422720" cy="676080"/>
          </a:xfrm>
        </p:grpSpPr>
        <mc:AlternateContent xmlns:mc="http://schemas.openxmlformats.org/markup-compatibility/2006" xmlns:p14="http://schemas.microsoft.com/office/powerpoint/2010/main" xmlns:aink="http://schemas.microsoft.com/office/drawing/2016/ink">
          <mc:Choice Requires="p14 aink">
            <p:contentPart p14:bwMode="auto" r:id="rId69">
              <p14:nvContentPartPr>
                <p14:cNvPr id="47" name="Γραφή 46">
                  <a:extLst>
                    <a:ext uri="{FF2B5EF4-FFF2-40B4-BE49-F238E27FC236}">
                      <a16:creationId xmlns:a16="http://schemas.microsoft.com/office/drawing/2014/main" id="{C8BA9FC4-58A8-42CD-78BC-ADA2C6160A4E}"/>
                    </a:ext>
                  </a:extLst>
                </p14:cNvPr>
                <p14:cNvContentPartPr/>
                <p14:nvPr/>
              </p14:nvContentPartPr>
              <p14:xfrm>
                <a:off x="2108188" y="3121228"/>
                <a:ext cx="595080" cy="621360"/>
              </p14:xfrm>
            </p:contentPart>
          </mc:Choice>
          <mc:Fallback xmlns="">
            <p:pic>
              <p:nvPicPr>
                <p:cNvPr id="47" name="Γραφή 46">
                  <a:extLst>
                    <a:ext uri="{FF2B5EF4-FFF2-40B4-BE49-F238E27FC236}">
                      <a16:creationId xmlns:a16="http://schemas.microsoft.com/office/drawing/2014/main" xmlns="" xmlns:aink="http://schemas.microsoft.com/office/drawing/2016/ink" xmlns:p14="http://schemas.microsoft.com/office/powerpoint/2010/main" id="{C8BA9FC4-58A8-42CD-78BC-ADA2C6160A4E}"/>
                    </a:ext>
                  </a:extLst>
                </p:cNvPr>
                <p:cNvPicPr/>
                <p:nvPr/>
              </p:nvPicPr>
              <p:blipFill>
                <a:blip r:embed="rId70"/>
                <a:stretch>
                  <a:fillRect/>
                </a:stretch>
              </p:blipFill>
              <p:spPr>
                <a:xfrm>
                  <a:off x="2045188" y="2743588"/>
                  <a:ext cx="720720" cy="1377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1">
              <p14:nvContentPartPr>
                <p14:cNvPr id="48" name="Γραφή 47">
                  <a:extLst>
                    <a:ext uri="{FF2B5EF4-FFF2-40B4-BE49-F238E27FC236}">
                      <a16:creationId xmlns:a16="http://schemas.microsoft.com/office/drawing/2014/main" id="{BFAC53DA-A681-86A9-BA29-DCCDCF523BFA}"/>
                    </a:ext>
                  </a:extLst>
                </p14:cNvPr>
                <p14:cNvContentPartPr/>
                <p14:nvPr/>
              </p14:nvContentPartPr>
              <p14:xfrm>
                <a:off x="1323388" y="3206188"/>
                <a:ext cx="899280" cy="99720"/>
              </p14:xfrm>
            </p:contentPart>
          </mc:Choice>
          <mc:Fallback xmlns="">
            <p:pic>
              <p:nvPicPr>
                <p:cNvPr id="48" name="Γραφή 47">
                  <a:extLst>
                    <a:ext uri="{FF2B5EF4-FFF2-40B4-BE49-F238E27FC236}">
                      <a16:creationId xmlns:a16="http://schemas.microsoft.com/office/drawing/2014/main" xmlns="" xmlns:aink="http://schemas.microsoft.com/office/drawing/2016/ink" xmlns:p14="http://schemas.microsoft.com/office/powerpoint/2010/main" id="{BFAC53DA-A681-86A9-BA29-DCCDCF523BFA}"/>
                    </a:ext>
                  </a:extLst>
                </p:cNvPr>
                <p:cNvPicPr/>
                <p:nvPr/>
              </p:nvPicPr>
              <p:blipFill>
                <a:blip r:embed="rId72"/>
                <a:stretch>
                  <a:fillRect/>
                </a:stretch>
              </p:blipFill>
              <p:spPr>
                <a:xfrm>
                  <a:off x="1260748" y="2828188"/>
                  <a:ext cx="1024920" cy="8553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3">
              <p14:nvContentPartPr>
                <p14:cNvPr id="50" name="Γραφή 49">
                  <a:extLst>
                    <a:ext uri="{FF2B5EF4-FFF2-40B4-BE49-F238E27FC236}">
                      <a16:creationId xmlns:a16="http://schemas.microsoft.com/office/drawing/2014/main" id="{589EE9D0-B715-4E08-95E2-935F8A9A7A12}"/>
                    </a:ext>
                  </a:extLst>
                </p14:cNvPr>
                <p14:cNvContentPartPr/>
                <p14:nvPr/>
              </p14:nvContentPartPr>
              <p14:xfrm>
                <a:off x="1280548" y="3094588"/>
                <a:ext cx="319320" cy="239760"/>
              </p14:xfrm>
            </p:contentPart>
          </mc:Choice>
          <mc:Fallback xmlns="">
            <p:pic>
              <p:nvPicPr>
                <p:cNvPr id="50" name="Γραφή 49">
                  <a:extLst>
                    <a:ext uri="{FF2B5EF4-FFF2-40B4-BE49-F238E27FC236}">
                      <a16:creationId xmlns:a16="http://schemas.microsoft.com/office/drawing/2014/main" xmlns="" xmlns:aink="http://schemas.microsoft.com/office/drawing/2016/ink" xmlns:p14="http://schemas.microsoft.com/office/powerpoint/2010/main" id="{589EE9D0-B715-4E08-95E2-935F8A9A7A12}"/>
                    </a:ext>
                  </a:extLst>
                </p:cNvPr>
                <p:cNvPicPr/>
                <p:nvPr/>
              </p:nvPicPr>
              <p:blipFill>
                <a:blip r:embed="rId74"/>
                <a:stretch>
                  <a:fillRect/>
                </a:stretch>
              </p:blipFill>
              <p:spPr>
                <a:xfrm>
                  <a:off x="1217548" y="2716588"/>
                  <a:ext cx="444960" cy="9954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5">
              <p14:nvContentPartPr>
                <p14:cNvPr id="52" name="Γραφή 51">
                  <a:extLst>
                    <a:ext uri="{FF2B5EF4-FFF2-40B4-BE49-F238E27FC236}">
                      <a16:creationId xmlns:a16="http://schemas.microsoft.com/office/drawing/2014/main" id="{87C73C4B-52B6-43BA-9F1F-CD551DBF4428}"/>
                    </a:ext>
                  </a:extLst>
                </p14:cNvPr>
                <p14:cNvContentPartPr/>
                <p14:nvPr/>
              </p14:nvContentPartPr>
              <p14:xfrm>
                <a:off x="1306828" y="3066508"/>
                <a:ext cx="100080" cy="117720"/>
              </p14:xfrm>
            </p:contentPart>
          </mc:Choice>
          <mc:Fallback xmlns="">
            <p:pic>
              <p:nvPicPr>
                <p:cNvPr id="52" name="Γραφή 51">
                  <a:extLst>
                    <a:ext uri="{FF2B5EF4-FFF2-40B4-BE49-F238E27FC236}">
                      <a16:creationId xmlns:a16="http://schemas.microsoft.com/office/drawing/2014/main" xmlns="" xmlns:aink="http://schemas.microsoft.com/office/drawing/2016/ink" xmlns:p14="http://schemas.microsoft.com/office/powerpoint/2010/main" id="{87C73C4B-52B6-43BA-9F1F-CD551DBF4428}"/>
                    </a:ext>
                  </a:extLst>
                </p:cNvPr>
                <p:cNvPicPr/>
                <p:nvPr/>
              </p:nvPicPr>
              <p:blipFill>
                <a:blip r:embed="rId76"/>
                <a:stretch>
                  <a:fillRect/>
                </a:stretch>
              </p:blipFill>
              <p:spPr>
                <a:xfrm>
                  <a:off x="1243828" y="2688508"/>
                  <a:ext cx="225720" cy="873360"/>
                </a:xfrm>
                <a:prstGeom prst="rect">
                  <a:avLst/>
                </a:prstGeom>
              </p:spPr>
            </p:pic>
          </mc:Fallback>
        </mc:AlternateContent>
      </p:grpSp>
    </p:spTree>
    <p:extLst>
      <p:ext uri="{BB962C8B-B14F-4D97-AF65-F5344CB8AC3E}">
        <p14:creationId xmlns:p14="http://schemas.microsoft.com/office/powerpoint/2010/main" val="918498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Cantos Arredondados 4">
            <a:extLst>
              <a:ext uri="{FF2B5EF4-FFF2-40B4-BE49-F238E27FC236}">
                <a16:creationId xmlns:a16="http://schemas.microsoft.com/office/drawing/2014/main" id="{5EE1F6C2-3358-4129-B958-7A86B2379DD4}"/>
              </a:ext>
            </a:extLst>
          </p:cNvPr>
          <p:cNvSpPr/>
          <p:nvPr/>
        </p:nvSpPr>
        <p:spPr>
          <a:xfrm>
            <a:off x="506437" y="1270861"/>
            <a:ext cx="11165813" cy="495945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Retângulo: Cantos Arredondados 5">
            <a:extLst>
              <a:ext uri="{FF2B5EF4-FFF2-40B4-BE49-F238E27FC236}">
                <a16:creationId xmlns:a16="http://schemas.microsoft.com/office/drawing/2014/main" id="{6889F69F-CAEE-47B2-052A-61878C6C9F14}"/>
              </a:ext>
            </a:extLst>
          </p:cNvPr>
          <p:cNvSpPr/>
          <p:nvPr/>
        </p:nvSpPr>
        <p:spPr>
          <a:xfrm>
            <a:off x="1442943" y="197511"/>
            <a:ext cx="10528663"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3200" dirty="0">
                <a:solidFill>
                  <a:srgbClr val="002060"/>
                </a:solidFill>
                <a:latin typeface="Arial" panose="020B0604020202020204" pitchFamily="34" charset="0"/>
                <a:cs typeface="Arial" panose="020B0604020202020204" pitchFamily="34" charset="0"/>
              </a:rPr>
              <a:t>IO4:</a:t>
            </a:r>
            <a:r>
              <a:rPr lang="el-GR" sz="3200" dirty="0">
                <a:solidFill>
                  <a:srgbClr val="002060"/>
                </a:solidFill>
                <a:latin typeface="Arial" panose="020B0604020202020204" pitchFamily="34" charset="0"/>
                <a:cs typeface="Arial" panose="020B0604020202020204" pitchFamily="34" charset="0"/>
              </a:rPr>
              <a:t>Ηλεκτρονικό εγχειρίδιο</a:t>
            </a:r>
            <a:r>
              <a:rPr lang="en-GB" sz="3200" dirty="0">
                <a:solidFill>
                  <a:srgbClr val="002060"/>
                </a:solidFill>
                <a:latin typeface="Arial" panose="020B0604020202020204" pitchFamily="34" charset="0"/>
                <a:cs typeface="Arial" panose="020B0604020202020204" pitchFamily="34" charset="0"/>
              </a:rPr>
              <a:t> </a:t>
            </a:r>
            <a:r>
              <a:rPr lang="el-GR" sz="3200" dirty="0">
                <a:solidFill>
                  <a:srgbClr val="002060"/>
                </a:solidFill>
                <a:latin typeface="Arial" panose="020B0604020202020204" pitchFamily="34" charset="0"/>
                <a:cs typeface="Arial" panose="020B0604020202020204" pitchFamily="34" charset="0"/>
              </a:rPr>
              <a:t>για τις εκθέσεις του </a:t>
            </a:r>
            <a:r>
              <a:rPr lang="en-GB" sz="3200" dirty="0">
                <a:solidFill>
                  <a:srgbClr val="002060"/>
                </a:solidFill>
                <a:latin typeface="Arial" panose="020B0604020202020204" pitchFamily="34" charset="0"/>
                <a:cs typeface="Arial" panose="020B0604020202020204" pitchFamily="34" charset="0"/>
              </a:rPr>
              <a:t> POEME </a:t>
            </a:r>
          </a:p>
        </p:txBody>
      </p:sp>
      <mc:AlternateContent xmlns:mc="http://schemas.openxmlformats.org/markup-compatibility/2006" xmlns:p14="http://schemas.microsoft.com/office/powerpoint/2010/main" xmlns:aink="http://schemas.microsoft.com/office/drawing/2016/ink">
        <mc:Choice Requires="p14 aink">
          <p:contentPart p14:bwMode="auto" r:id="rId5">
            <p14:nvContentPartPr>
              <p14:cNvPr id="3" name="Γραφή 2">
                <a:extLst>
                  <a:ext uri="{FF2B5EF4-FFF2-40B4-BE49-F238E27FC236}">
                    <a16:creationId xmlns:a16="http://schemas.microsoft.com/office/drawing/2014/main" id="{450EAAD7-847F-B9BA-FB2C-AE1902A169BA}"/>
                  </a:ext>
                </a:extLst>
              </p14:cNvPr>
              <p14:cNvContentPartPr/>
              <p14:nvPr/>
            </p14:nvContentPartPr>
            <p14:xfrm>
              <a:off x="-169532" y="2447668"/>
              <a:ext cx="360" cy="360"/>
            </p14:xfrm>
          </p:contentPart>
        </mc:Choice>
        <mc:Fallback xmlns="">
          <p:pic>
            <p:nvPicPr>
              <p:cNvPr id="3" name="Γραφή 2">
                <a:extLst>
                  <a:ext uri="{FF2B5EF4-FFF2-40B4-BE49-F238E27FC236}">
                    <a16:creationId xmlns:a16="http://schemas.microsoft.com/office/drawing/2014/main" xmlns="" xmlns:aink="http://schemas.microsoft.com/office/drawing/2016/ink" xmlns:p14="http://schemas.microsoft.com/office/powerpoint/2010/main" id="{450EAAD7-847F-B9BA-FB2C-AE1902A169BA}"/>
                  </a:ext>
                </a:extLst>
              </p:cNvPr>
              <p:cNvPicPr/>
              <p:nvPr/>
            </p:nvPicPr>
            <p:blipFill>
              <a:blip r:embed="rId6"/>
              <a:stretch>
                <a:fillRect/>
              </a:stretch>
            </p:blipFill>
            <p:spPr>
              <a:xfrm>
                <a:off x="-232172" y="2069668"/>
                <a:ext cx="126000" cy="756000"/>
              </a:xfrm>
              <a:prstGeom prst="rect">
                <a:avLst/>
              </a:prstGeom>
            </p:spPr>
          </p:pic>
        </mc:Fallback>
      </mc:AlternateContent>
      <p:grpSp>
        <p:nvGrpSpPr>
          <p:cNvPr id="9" name="Ομάδα 8">
            <a:extLst>
              <a:ext uri="{FF2B5EF4-FFF2-40B4-BE49-F238E27FC236}">
                <a16:creationId xmlns:a16="http://schemas.microsoft.com/office/drawing/2014/main" id="{4FDC138B-BA6D-3806-9929-F1518B2EEAAC}"/>
              </a:ext>
            </a:extLst>
          </p:cNvPr>
          <p:cNvGrpSpPr/>
          <p:nvPr/>
        </p:nvGrpSpPr>
        <p:grpSpPr>
          <a:xfrm>
            <a:off x="1110988" y="3206908"/>
            <a:ext cx="28440" cy="360"/>
            <a:chOff x="1110988" y="3206908"/>
            <a:chExt cx="28440" cy="360"/>
          </a:xfrm>
        </p:grpSpPr>
        <mc:AlternateContent xmlns:mc="http://schemas.openxmlformats.org/markup-compatibility/2006" xmlns:p14="http://schemas.microsoft.com/office/powerpoint/2010/main" xmlns:aink="http://schemas.microsoft.com/office/drawing/2016/ink">
          <mc:Choice Requires="p14 aink">
            <p:contentPart p14:bwMode="auto" r:id="rId7">
              <p14:nvContentPartPr>
                <p14:cNvPr id="4" name="Γραφή 3">
                  <a:extLst>
                    <a:ext uri="{FF2B5EF4-FFF2-40B4-BE49-F238E27FC236}">
                      <a16:creationId xmlns:a16="http://schemas.microsoft.com/office/drawing/2014/main" id="{F2FFB61A-374B-3FBC-74FB-E7092D681F29}"/>
                    </a:ext>
                  </a:extLst>
                </p14:cNvPr>
                <p14:cNvContentPartPr/>
                <p14:nvPr/>
              </p14:nvContentPartPr>
              <p14:xfrm>
                <a:off x="1110988" y="3206908"/>
                <a:ext cx="360" cy="360"/>
              </p14:xfrm>
            </p:contentPart>
          </mc:Choice>
          <mc:Fallback xmlns="">
            <p:pic>
              <p:nvPicPr>
                <p:cNvPr id="4" name="Γραφή 3">
                  <a:extLst>
                    <a:ext uri="{FF2B5EF4-FFF2-40B4-BE49-F238E27FC236}">
                      <a16:creationId xmlns:a16="http://schemas.microsoft.com/office/drawing/2014/main" xmlns="" xmlns:aink="http://schemas.microsoft.com/office/drawing/2016/ink" xmlns:p14="http://schemas.microsoft.com/office/powerpoint/2010/main" id="{F2FFB61A-374B-3FBC-74FB-E7092D681F29}"/>
                    </a:ext>
                  </a:extLst>
                </p:cNvPr>
                <p:cNvPicPr/>
                <p:nvPr/>
              </p:nvPicPr>
              <p:blipFill>
                <a:blip r:embed="rId8"/>
                <a:stretch>
                  <a:fillRect/>
                </a:stretch>
              </p:blipFill>
              <p:spPr>
                <a:xfrm>
                  <a:off x="1047988" y="282890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6" name="Γραφή 5">
                  <a:extLst>
                    <a:ext uri="{FF2B5EF4-FFF2-40B4-BE49-F238E27FC236}">
                      <a16:creationId xmlns:a16="http://schemas.microsoft.com/office/drawing/2014/main" id="{2FE14266-1724-FD3F-33A4-FED7A4A419F8}"/>
                    </a:ext>
                  </a:extLst>
                </p14:cNvPr>
                <p14:cNvContentPartPr/>
                <p14:nvPr/>
              </p14:nvContentPartPr>
              <p14:xfrm>
                <a:off x="1139068" y="3206908"/>
                <a:ext cx="360" cy="360"/>
              </p14:xfrm>
            </p:contentPart>
          </mc:Choice>
          <mc:Fallback xmlns="">
            <p:pic>
              <p:nvPicPr>
                <p:cNvPr id="6" name="Γραφή 5">
                  <a:extLst>
                    <a:ext uri="{FF2B5EF4-FFF2-40B4-BE49-F238E27FC236}">
                      <a16:creationId xmlns:a16="http://schemas.microsoft.com/office/drawing/2014/main" xmlns="" xmlns:aink="http://schemas.microsoft.com/office/drawing/2016/ink" xmlns:p14="http://schemas.microsoft.com/office/powerpoint/2010/main" id="{2FE14266-1724-FD3F-33A4-FED7A4A419F8}"/>
                    </a:ext>
                  </a:extLst>
                </p:cNvPr>
                <p:cNvPicPr/>
                <p:nvPr/>
              </p:nvPicPr>
              <p:blipFill>
                <a:blip r:embed="rId10"/>
                <a:stretch>
                  <a:fillRect/>
                </a:stretch>
              </p:blipFill>
              <p:spPr>
                <a:xfrm>
                  <a:off x="1076428" y="2828908"/>
                  <a:ext cx="126000" cy="75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14" name="Γραφή 13">
                <a:extLst>
                  <a:ext uri="{FF2B5EF4-FFF2-40B4-BE49-F238E27FC236}">
                    <a16:creationId xmlns:a16="http://schemas.microsoft.com/office/drawing/2014/main" id="{F1B50E86-4DCC-FC55-DA70-C6809F1D1CF8}"/>
                  </a:ext>
                </a:extLst>
              </p14:cNvPr>
              <p14:cNvContentPartPr/>
              <p14:nvPr/>
            </p14:nvContentPartPr>
            <p14:xfrm>
              <a:off x="998308" y="2433268"/>
              <a:ext cx="360" cy="360"/>
            </p14:xfrm>
          </p:contentPart>
        </mc:Choice>
        <mc:Fallback xmlns="">
          <p:pic>
            <p:nvPicPr>
              <p:cNvPr id="14" name="Γραφή 13">
                <a:extLst>
                  <a:ext uri="{FF2B5EF4-FFF2-40B4-BE49-F238E27FC236}">
                    <a16:creationId xmlns:a16="http://schemas.microsoft.com/office/drawing/2014/main" xmlns="" xmlns:aink="http://schemas.microsoft.com/office/drawing/2016/ink" xmlns:p14="http://schemas.microsoft.com/office/powerpoint/2010/main" id="{F1B50E86-4DCC-FC55-DA70-C6809F1D1CF8}"/>
                  </a:ext>
                </a:extLst>
              </p:cNvPr>
              <p:cNvPicPr/>
              <p:nvPr/>
            </p:nvPicPr>
            <p:blipFill>
              <a:blip r:embed="rId12"/>
              <a:stretch>
                <a:fillRect/>
              </a:stretch>
            </p:blipFill>
            <p:spPr>
              <a:xfrm>
                <a:off x="935308" y="2055268"/>
                <a:ext cx="126000" cy="756000"/>
              </a:xfrm>
              <a:prstGeom prst="rect">
                <a:avLst/>
              </a:prstGeom>
            </p:spPr>
          </p:pic>
        </mc:Fallback>
      </mc:AlternateContent>
      <p:grpSp>
        <p:nvGrpSpPr>
          <p:cNvPr id="20" name="Ομάδα 19">
            <a:extLst>
              <a:ext uri="{FF2B5EF4-FFF2-40B4-BE49-F238E27FC236}">
                <a16:creationId xmlns:a16="http://schemas.microsoft.com/office/drawing/2014/main" id="{67471A6A-6ED9-EAD6-9EBA-C408AB366F00}"/>
              </a:ext>
            </a:extLst>
          </p:cNvPr>
          <p:cNvGrpSpPr/>
          <p:nvPr/>
        </p:nvGrpSpPr>
        <p:grpSpPr>
          <a:xfrm>
            <a:off x="3136708" y="3362068"/>
            <a:ext cx="360" cy="360"/>
            <a:chOff x="3136708" y="3362068"/>
            <a:chExt cx="360" cy="360"/>
          </a:xfrm>
        </p:grpSpPr>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18" name="Γραφή 17">
                  <a:extLst>
                    <a:ext uri="{FF2B5EF4-FFF2-40B4-BE49-F238E27FC236}">
                      <a16:creationId xmlns:a16="http://schemas.microsoft.com/office/drawing/2014/main" id="{0793CDC9-D635-66FE-CF16-D21575A6AAB1}"/>
                    </a:ext>
                  </a:extLst>
                </p14:cNvPr>
                <p14:cNvContentPartPr/>
                <p14:nvPr/>
              </p14:nvContentPartPr>
              <p14:xfrm>
                <a:off x="3136708" y="3362068"/>
                <a:ext cx="360" cy="360"/>
              </p14:xfrm>
            </p:contentPart>
          </mc:Choice>
          <mc:Fallback xmlns="">
            <p:pic>
              <p:nvPicPr>
                <p:cNvPr id="18" name="Γραφή 17">
                  <a:extLst>
                    <a:ext uri="{FF2B5EF4-FFF2-40B4-BE49-F238E27FC236}">
                      <a16:creationId xmlns:a16="http://schemas.microsoft.com/office/drawing/2014/main" xmlns="" xmlns:aink="http://schemas.microsoft.com/office/drawing/2016/ink" xmlns:p14="http://schemas.microsoft.com/office/powerpoint/2010/main" id="{0793CDC9-D635-66FE-CF16-D21575A6AAB1}"/>
                    </a:ext>
                  </a:extLst>
                </p:cNvPr>
                <p:cNvPicPr/>
                <p:nvPr/>
              </p:nvPicPr>
              <p:blipFill>
                <a:blip r:embed="rId15"/>
                <a:stretch>
                  <a:fillRect/>
                </a:stretch>
              </p:blipFill>
              <p:spPr>
                <a:xfrm>
                  <a:off x="3074068" y="298406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19" name="Γραφή 18">
                  <a:extLst>
                    <a:ext uri="{FF2B5EF4-FFF2-40B4-BE49-F238E27FC236}">
                      <a16:creationId xmlns:a16="http://schemas.microsoft.com/office/drawing/2014/main" id="{EB353F71-2697-B326-B0AC-0264286677A7}"/>
                    </a:ext>
                  </a:extLst>
                </p14:cNvPr>
                <p14:cNvContentPartPr/>
                <p14:nvPr/>
              </p14:nvContentPartPr>
              <p14:xfrm>
                <a:off x="3136708" y="3362068"/>
                <a:ext cx="360" cy="360"/>
              </p14:xfrm>
            </p:contentPart>
          </mc:Choice>
          <mc:Fallback xmlns="">
            <p:pic>
              <p:nvPicPr>
                <p:cNvPr id="19" name="Γραφή 18">
                  <a:extLst>
                    <a:ext uri="{FF2B5EF4-FFF2-40B4-BE49-F238E27FC236}">
                      <a16:creationId xmlns:a16="http://schemas.microsoft.com/office/drawing/2014/main" xmlns="" xmlns:aink="http://schemas.microsoft.com/office/drawing/2016/ink" xmlns:p14="http://schemas.microsoft.com/office/powerpoint/2010/main" id="{EB353F71-2697-B326-B0AC-0264286677A7}"/>
                    </a:ext>
                  </a:extLst>
                </p:cNvPr>
                <p:cNvPicPr/>
                <p:nvPr/>
              </p:nvPicPr>
              <p:blipFill>
                <a:blip r:embed="rId15"/>
                <a:stretch>
                  <a:fillRect/>
                </a:stretch>
              </p:blipFill>
              <p:spPr>
                <a:xfrm>
                  <a:off x="3074068" y="2984068"/>
                  <a:ext cx="126000" cy="75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7">
            <p14:nvContentPartPr>
              <p14:cNvPr id="10" name="Γραφή 9">
                <a:extLst>
                  <a:ext uri="{FF2B5EF4-FFF2-40B4-BE49-F238E27FC236}">
                    <a16:creationId xmlns:a16="http://schemas.microsoft.com/office/drawing/2014/main" id="{9C6A9A91-CE23-243A-9523-BAF91E3EAC17}"/>
                  </a:ext>
                </a:extLst>
              </p14:cNvPr>
              <p14:cNvContentPartPr/>
              <p14:nvPr/>
            </p14:nvContentPartPr>
            <p14:xfrm>
              <a:off x="-42812" y="4444948"/>
              <a:ext cx="360" cy="360"/>
            </p14:xfrm>
          </p:contentPart>
        </mc:Choice>
        <mc:Fallback xmlns="">
          <p:pic>
            <p:nvPicPr>
              <p:cNvPr id="10" name="Γραφή 9">
                <a:extLst>
                  <a:ext uri="{FF2B5EF4-FFF2-40B4-BE49-F238E27FC236}">
                    <a16:creationId xmlns:a16="http://schemas.microsoft.com/office/drawing/2014/main" xmlns="" xmlns:aink="http://schemas.microsoft.com/office/drawing/2016/ink" xmlns:p14="http://schemas.microsoft.com/office/powerpoint/2010/main" id="{9C6A9A91-CE23-243A-9523-BAF91E3EAC17}"/>
                  </a:ext>
                </a:extLst>
              </p:cNvPr>
              <p:cNvPicPr/>
              <p:nvPr/>
            </p:nvPicPr>
            <p:blipFill>
              <a:blip r:embed="rId18"/>
              <a:stretch>
                <a:fillRect/>
              </a:stretch>
            </p:blipFill>
            <p:spPr>
              <a:xfrm>
                <a:off x="-105812" y="406730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9">
            <p14:nvContentPartPr>
              <p14:cNvPr id="11" name="Γραφή 10">
                <a:extLst>
                  <a:ext uri="{FF2B5EF4-FFF2-40B4-BE49-F238E27FC236}">
                    <a16:creationId xmlns:a16="http://schemas.microsoft.com/office/drawing/2014/main" id="{D3AA7641-75F3-DD23-4D99-6E8DEBC82EE8}"/>
                  </a:ext>
                </a:extLst>
              </p14:cNvPr>
              <p14:cNvContentPartPr/>
              <p14:nvPr/>
            </p14:nvContentPartPr>
            <p14:xfrm>
              <a:off x="5275108" y="3460348"/>
              <a:ext cx="360" cy="360"/>
            </p14:xfrm>
          </p:contentPart>
        </mc:Choice>
        <mc:Fallback xmlns="">
          <p:pic>
            <p:nvPicPr>
              <p:cNvPr id="11" name="Γραφή 10">
                <a:extLst>
                  <a:ext uri="{FF2B5EF4-FFF2-40B4-BE49-F238E27FC236}">
                    <a16:creationId xmlns:a16="http://schemas.microsoft.com/office/drawing/2014/main" xmlns="" xmlns:aink="http://schemas.microsoft.com/office/drawing/2016/ink" xmlns:p14="http://schemas.microsoft.com/office/powerpoint/2010/main" id="{D3AA7641-75F3-DD23-4D99-6E8DEBC82EE8}"/>
                  </a:ext>
                </a:extLst>
              </p:cNvPr>
              <p:cNvPicPr/>
              <p:nvPr/>
            </p:nvPicPr>
            <p:blipFill>
              <a:blip r:embed="rId24"/>
              <a:stretch>
                <a:fillRect/>
              </a:stretch>
            </p:blipFill>
            <p:spPr>
              <a:xfrm>
                <a:off x="5212468" y="308270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5">
            <p14:nvContentPartPr>
              <p14:cNvPr id="12" name="Γραφή 11">
                <a:extLst>
                  <a:ext uri="{FF2B5EF4-FFF2-40B4-BE49-F238E27FC236}">
                    <a16:creationId xmlns:a16="http://schemas.microsoft.com/office/drawing/2014/main" id="{3E83AEF5-20A5-4BC8-86D1-A9A6480A3D2C}"/>
                  </a:ext>
                </a:extLst>
              </p14:cNvPr>
              <p14:cNvContentPartPr/>
              <p14:nvPr/>
            </p14:nvContentPartPr>
            <p14:xfrm>
              <a:off x="2883628" y="2714428"/>
              <a:ext cx="360" cy="360"/>
            </p14:xfrm>
          </p:contentPart>
        </mc:Choice>
        <mc:Fallback xmlns="">
          <p:pic>
            <p:nvPicPr>
              <p:cNvPr id="12" name="Γραφή 11">
                <a:extLst>
                  <a:ext uri="{FF2B5EF4-FFF2-40B4-BE49-F238E27FC236}">
                    <a16:creationId xmlns:a16="http://schemas.microsoft.com/office/drawing/2014/main" xmlns="" xmlns:aink="http://schemas.microsoft.com/office/drawing/2016/ink" xmlns:p14="http://schemas.microsoft.com/office/powerpoint/2010/main" id="{3E83AEF5-20A5-4BC8-86D1-A9A6480A3D2C}"/>
                  </a:ext>
                </a:extLst>
              </p:cNvPr>
              <p:cNvPicPr/>
              <p:nvPr/>
            </p:nvPicPr>
            <p:blipFill>
              <a:blip r:embed="rId26"/>
              <a:stretch>
                <a:fillRect/>
              </a:stretch>
            </p:blipFill>
            <p:spPr>
              <a:xfrm>
                <a:off x="2820628" y="2336428"/>
                <a:ext cx="126000" cy="756000"/>
              </a:xfrm>
              <a:prstGeom prst="rect">
                <a:avLst/>
              </a:prstGeom>
            </p:spPr>
          </p:pic>
        </mc:Fallback>
      </mc:AlternateContent>
      <p:grpSp>
        <p:nvGrpSpPr>
          <p:cNvPr id="21" name="Ομάδα 20">
            <a:extLst>
              <a:ext uri="{FF2B5EF4-FFF2-40B4-BE49-F238E27FC236}">
                <a16:creationId xmlns:a16="http://schemas.microsoft.com/office/drawing/2014/main" id="{ABF419C4-5823-41C8-F56D-79A6B7D9EEA3}"/>
              </a:ext>
            </a:extLst>
          </p:cNvPr>
          <p:cNvGrpSpPr/>
          <p:nvPr/>
        </p:nvGrpSpPr>
        <p:grpSpPr>
          <a:xfrm>
            <a:off x="3361708" y="2813428"/>
            <a:ext cx="360" cy="14040"/>
            <a:chOff x="3361708" y="2813428"/>
            <a:chExt cx="360" cy="14040"/>
          </a:xfrm>
        </p:grpSpPr>
        <mc:AlternateContent xmlns:mc="http://schemas.openxmlformats.org/markup-compatibility/2006" xmlns:p14="http://schemas.microsoft.com/office/powerpoint/2010/main" xmlns:aink="http://schemas.microsoft.com/office/drawing/2016/ink">
          <mc:Choice Requires="p14 aink">
            <p:contentPart p14:bwMode="auto" r:id="rId27">
              <p14:nvContentPartPr>
                <p14:cNvPr id="16" name="Γραφή 15">
                  <a:extLst>
                    <a:ext uri="{FF2B5EF4-FFF2-40B4-BE49-F238E27FC236}">
                      <a16:creationId xmlns:a16="http://schemas.microsoft.com/office/drawing/2014/main" id="{1A20FEF3-3183-390F-8007-4A4FB4F4166D}"/>
                    </a:ext>
                  </a:extLst>
                </p14:cNvPr>
                <p14:cNvContentPartPr/>
                <p14:nvPr/>
              </p14:nvContentPartPr>
              <p14:xfrm>
                <a:off x="3361708" y="2813428"/>
                <a:ext cx="360" cy="360"/>
              </p14:xfrm>
            </p:contentPart>
          </mc:Choice>
          <mc:Fallback xmlns="">
            <p:pic>
              <p:nvPicPr>
                <p:cNvPr id="16" name="Γραφή 15">
                  <a:extLst>
                    <a:ext uri="{FF2B5EF4-FFF2-40B4-BE49-F238E27FC236}">
                      <a16:creationId xmlns:a16="http://schemas.microsoft.com/office/drawing/2014/main" xmlns="" xmlns:aink="http://schemas.microsoft.com/office/drawing/2016/ink" xmlns:p14="http://schemas.microsoft.com/office/powerpoint/2010/main" id="{1A20FEF3-3183-390F-8007-4A4FB4F4166D}"/>
                    </a:ext>
                  </a:extLst>
                </p:cNvPr>
                <p:cNvPicPr/>
                <p:nvPr/>
              </p:nvPicPr>
              <p:blipFill>
                <a:blip r:embed="rId28"/>
                <a:stretch>
                  <a:fillRect/>
                </a:stretch>
              </p:blipFill>
              <p:spPr>
                <a:xfrm>
                  <a:off x="3298708" y="243542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9">
              <p14:nvContentPartPr>
                <p14:cNvPr id="17" name="Γραφή 16">
                  <a:extLst>
                    <a:ext uri="{FF2B5EF4-FFF2-40B4-BE49-F238E27FC236}">
                      <a16:creationId xmlns:a16="http://schemas.microsoft.com/office/drawing/2014/main" id="{237C83E6-C4C7-9D23-C85D-158EE5F23EC9}"/>
                    </a:ext>
                  </a:extLst>
                </p14:cNvPr>
                <p14:cNvContentPartPr/>
                <p14:nvPr/>
              </p14:nvContentPartPr>
              <p14:xfrm>
                <a:off x="3361708" y="2827108"/>
                <a:ext cx="360" cy="360"/>
              </p14:xfrm>
            </p:contentPart>
          </mc:Choice>
          <mc:Fallback xmlns="">
            <p:pic>
              <p:nvPicPr>
                <p:cNvPr id="17" name="Γραφή 16">
                  <a:extLst>
                    <a:ext uri="{FF2B5EF4-FFF2-40B4-BE49-F238E27FC236}">
                      <a16:creationId xmlns:a16="http://schemas.microsoft.com/office/drawing/2014/main" xmlns="" xmlns:aink="http://schemas.microsoft.com/office/drawing/2016/ink" xmlns:p14="http://schemas.microsoft.com/office/powerpoint/2010/main" id="{237C83E6-C4C7-9D23-C85D-158EE5F23EC9}"/>
                    </a:ext>
                  </a:extLst>
                </p:cNvPr>
                <p:cNvPicPr/>
                <p:nvPr/>
              </p:nvPicPr>
              <p:blipFill>
                <a:blip r:embed="rId32"/>
                <a:stretch>
                  <a:fillRect/>
                </a:stretch>
              </p:blipFill>
              <p:spPr>
                <a:xfrm>
                  <a:off x="3298708" y="2449468"/>
                  <a:ext cx="126000" cy="75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33">
            <p14:nvContentPartPr>
              <p14:cNvPr id="22" name="Γραφή 21">
                <a:extLst>
                  <a:ext uri="{FF2B5EF4-FFF2-40B4-BE49-F238E27FC236}">
                    <a16:creationId xmlns:a16="http://schemas.microsoft.com/office/drawing/2014/main" id="{1AEA8CD1-0A8A-DEC0-9FFC-F6BB2AD2817B}"/>
                  </a:ext>
                </a:extLst>
              </p14:cNvPr>
              <p14:cNvContentPartPr/>
              <p14:nvPr/>
            </p14:nvContentPartPr>
            <p14:xfrm>
              <a:off x="11647468" y="4262068"/>
              <a:ext cx="360" cy="360"/>
            </p14:xfrm>
          </p:contentPart>
        </mc:Choice>
        <mc:Fallback xmlns="">
          <p:pic>
            <p:nvPicPr>
              <p:cNvPr id="22" name="Γραφή 21">
                <a:extLst>
                  <a:ext uri="{FF2B5EF4-FFF2-40B4-BE49-F238E27FC236}">
                    <a16:creationId xmlns:a16="http://schemas.microsoft.com/office/drawing/2014/main" xmlns="" xmlns:aink="http://schemas.microsoft.com/office/drawing/2016/ink" xmlns:p14="http://schemas.microsoft.com/office/powerpoint/2010/main" id="{1AEA8CD1-0A8A-DEC0-9FFC-F6BB2AD2817B}"/>
                  </a:ext>
                </a:extLst>
              </p:cNvPr>
              <p:cNvPicPr/>
              <p:nvPr/>
            </p:nvPicPr>
            <p:blipFill>
              <a:blip r:embed="rId34"/>
              <a:stretch>
                <a:fillRect/>
              </a:stretch>
            </p:blipFill>
            <p:spPr>
              <a:xfrm>
                <a:off x="11584828" y="3884428"/>
                <a:ext cx="126000" cy="756000"/>
              </a:xfrm>
              <a:prstGeom prst="rect">
                <a:avLst/>
              </a:prstGeom>
            </p:spPr>
          </p:pic>
        </mc:Fallback>
      </mc:AlternateContent>
      <p:grpSp>
        <p:nvGrpSpPr>
          <p:cNvPr id="27" name="Ομάδα 26">
            <a:extLst>
              <a:ext uri="{FF2B5EF4-FFF2-40B4-BE49-F238E27FC236}">
                <a16:creationId xmlns:a16="http://schemas.microsoft.com/office/drawing/2014/main" id="{60C9F3E2-A755-6595-3855-0BDFF3C93D6E}"/>
              </a:ext>
            </a:extLst>
          </p:cNvPr>
          <p:cNvGrpSpPr/>
          <p:nvPr/>
        </p:nvGrpSpPr>
        <p:grpSpPr>
          <a:xfrm>
            <a:off x="8890228" y="4346668"/>
            <a:ext cx="113040" cy="84240"/>
            <a:chOff x="8890228" y="4346668"/>
            <a:chExt cx="113040" cy="84240"/>
          </a:xfrm>
        </p:grpSpPr>
        <mc:AlternateContent xmlns:mc="http://schemas.openxmlformats.org/markup-compatibility/2006" xmlns:p14="http://schemas.microsoft.com/office/powerpoint/2010/main" xmlns:aink="http://schemas.microsoft.com/office/drawing/2016/ink">
          <mc:Choice Requires="p14 aink">
            <p:contentPart p14:bwMode="auto" r:id="rId35">
              <p14:nvContentPartPr>
                <p14:cNvPr id="23" name="Γραφή 22">
                  <a:extLst>
                    <a:ext uri="{FF2B5EF4-FFF2-40B4-BE49-F238E27FC236}">
                      <a16:creationId xmlns:a16="http://schemas.microsoft.com/office/drawing/2014/main" id="{26A3467D-2388-6FA4-B30C-54691629329D}"/>
                    </a:ext>
                  </a:extLst>
                </p14:cNvPr>
                <p14:cNvContentPartPr/>
                <p14:nvPr/>
              </p14:nvContentPartPr>
              <p14:xfrm>
                <a:off x="8890228" y="4346668"/>
                <a:ext cx="360" cy="360"/>
              </p14:xfrm>
            </p:contentPart>
          </mc:Choice>
          <mc:Fallback xmlns="">
            <p:pic>
              <p:nvPicPr>
                <p:cNvPr id="23" name="Γραφή 22">
                  <a:extLst>
                    <a:ext uri="{FF2B5EF4-FFF2-40B4-BE49-F238E27FC236}">
                      <a16:creationId xmlns:a16="http://schemas.microsoft.com/office/drawing/2014/main" xmlns="" xmlns:aink="http://schemas.microsoft.com/office/drawing/2016/ink" xmlns:p14="http://schemas.microsoft.com/office/powerpoint/2010/main" id="{26A3467D-2388-6FA4-B30C-54691629329D}"/>
                    </a:ext>
                  </a:extLst>
                </p:cNvPr>
                <p:cNvPicPr/>
                <p:nvPr/>
              </p:nvPicPr>
              <p:blipFill>
                <a:blip r:embed="rId36"/>
                <a:stretch>
                  <a:fillRect/>
                </a:stretch>
              </p:blipFill>
              <p:spPr>
                <a:xfrm>
                  <a:off x="8827228" y="396902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7">
              <p14:nvContentPartPr>
                <p14:cNvPr id="24" name="Γραφή 23">
                  <a:extLst>
                    <a:ext uri="{FF2B5EF4-FFF2-40B4-BE49-F238E27FC236}">
                      <a16:creationId xmlns:a16="http://schemas.microsoft.com/office/drawing/2014/main" id="{6E59CBEB-A413-03DD-6AAF-E232A3FB3E57}"/>
                    </a:ext>
                  </a:extLst>
                </p14:cNvPr>
                <p14:cNvContentPartPr/>
                <p14:nvPr/>
              </p14:nvContentPartPr>
              <p14:xfrm>
                <a:off x="8974828" y="4430548"/>
                <a:ext cx="360" cy="360"/>
              </p14:xfrm>
            </p:contentPart>
          </mc:Choice>
          <mc:Fallback xmlns="">
            <p:pic>
              <p:nvPicPr>
                <p:cNvPr id="24" name="Γραφή 23">
                  <a:extLst>
                    <a:ext uri="{FF2B5EF4-FFF2-40B4-BE49-F238E27FC236}">
                      <a16:creationId xmlns:a16="http://schemas.microsoft.com/office/drawing/2014/main" xmlns="" xmlns:aink="http://schemas.microsoft.com/office/drawing/2016/ink" xmlns:p14="http://schemas.microsoft.com/office/powerpoint/2010/main" id="{6E59CBEB-A413-03DD-6AAF-E232A3FB3E57}"/>
                    </a:ext>
                  </a:extLst>
                </p:cNvPr>
                <p:cNvPicPr/>
                <p:nvPr/>
              </p:nvPicPr>
              <p:blipFill>
                <a:blip r:embed="rId38"/>
                <a:stretch>
                  <a:fillRect/>
                </a:stretch>
              </p:blipFill>
              <p:spPr>
                <a:xfrm>
                  <a:off x="8911828" y="405290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9">
              <p14:nvContentPartPr>
                <p14:cNvPr id="25" name="Γραφή 24">
                  <a:extLst>
                    <a:ext uri="{FF2B5EF4-FFF2-40B4-BE49-F238E27FC236}">
                      <a16:creationId xmlns:a16="http://schemas.microsoft.com/office/drawing/2014/main" id="{85D0C642-5456-8B94-1243-4382AD90D0FE}"/>
                    </a:ext>
                  </a:extLst>
                </p14:cNvPr>
                <p14:cNvContentPartPr/>
                <p14:nvPr/>
              </p14:nvContentPartPr>
              <p14:xfrm>
                <a:off x="8989228" y="4430548"/>
                <a:ext cx="360" cy="360"/>
              </p14:xfrm>
            </p:contentPart>
          </mc:Choice>
          <mc:Fallback xmlns="">
            <p:pic>
              <p:nvPicPr>
                <p:cNvPr id="25" name="Γραφή 24">
                  <a:extLst>
                    <a:ext uri="{FF2B5EF4-FFF2-40B4-BE49-F238E27FC236}">
                      <a16:creationId xmlns:a16="http://schemas.microsoft.com/office/drawing/2014/main" xmlns="" xmlns:aink="http://schemas.microsoft.com/office/drawing/2016/ink" xmlns:p14="http://schemas.microsoft.com/office/powerpoint/2010/main" id="{85D0C642-5456-8B94-1243-4382AD90D0FE}"/>
                    </a:ext>
                  </a:extLst>
                </p:cNvPr>
                <p:cNvPicPr/>
                <p:nvPr/>
              </p:nvPicPr>
              <p:blipFill>
                <a:blip r:embed="rId40"/>
                <a:stretch>
                  <a:fillRect/>
                </a:stretch>
              </p:blipFill>
              <p:spPr>
                <a:xfrm>
                  <a:off x="8926228" y="405290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1">
              <p14:nvContentPartPr>
                <p14:cNvPr id="26" name="Γραφή 25">
                  <a:extLst>
                    <a:ext uri="{FF2B5EF4-FFF2-40B4-BE49-F238E27FC236}">
                      <a16:creationId xmlns:a16="http://schemas.microsoft.com/office/drawing/2014/main" id="{68369F82-6797-A4F1-8DAF-09D76EB9DC5A}"/>
                    </a:ext>
                  </a:extLst>
                </p14:cNvPr>
                <p14:cNvContentPartPr/>
                <p14:nvPr/>
              </p14:nvContentPartPr>
              <p14:xfrm>
                <a:off x="9002908" y="4416868"/>
                <a:ext cx="360" cy="360"/>
              </p14:xfrm>
            </p:contentPart>
          </mc:Choice>
          <mc:Fallback xmlns="">
            <p:pic>
              <p:nvPicPr>
                <p:cNvPr id="26" name="Γραφή 25">
                  <a:extLst>
                    <a:ext uri="{FF2B5EF4-FFF2-40B4-BE49-F238E27FC236}">
                      <a16:creationId xmlns:a16="http://schemas.microsoft.com/office/drawing/2014/main" xmlns="" xmlns:aink="http://schemas.microsoft.com/office/drawing/2016/ink" xmlns:p14="http://schemas.microsoft.com/office/powerpoint/2010/main" id="{68369F82-6797-A4F1-8DAF-09D76EB9DC5A}"/>
                    </a:ext>
                  </a:extLst>
                </p:cNvPr>
                <p:cNvPicPr/>
                <p:nvPr/>
              </p:nvPicPr>
              <p:blipFill>
                <a:blip r:embed="rId42"/>
                <a:stretch>
                  <a:fillRect/>
                </a:stretch>
              </p:blipFill>
              <p:spPr>
                <a:xfrm>
                  <a:off x="8939908" y="4039228"/>
                  <a:ext cx="126000" cy="75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43">
            <p14:nvContentPartPr>
              <p14:cNvPr id="28" name="Γραφή 27">
                <a:extLst>
                  <a:ext uri="{FF2B5EF4-FFF2-40B4-BE49-F238E27FC236}">
                    <a16:creationId xmlns:a16="http://schemas.microsoft.com/office/drawing/2014/main" id="{86C42EEF-4745-F50A-DFF4-06DACAC6E6CD}"/>
                  </a:ext>
                </a:extLst>
              </p14:cNvPr>
              <p14:cNvContentPartPr/>
              <p14:nvPr/>
            </p14:nvContentPartPr>
            <p14:xfrm>
              <a:off x="4669948" y="4079188"/>
              <a:ext cx="360" cy="360"/>
            </p14:xfrm>
          </p:contentPart>
        </mc:Choice>
        <mc:Fallback xmlns="">
          <p:pic>
            <p:nvPicPr>
              <p:cNvPr id="28" name="Γραφή 27">
                <a:extLst>
                  <a:ext uri="{FF2B5EF4-FFF2-40B4-BE49-F238E27FC236}">
                    <a16:creationId xmlns:a16="http://schemas.microsoft.com/office/drawing/2014/main" xmlns="" xmlns:aink="http://schemas.microsoft.com/office/drawing/2016/ink" xmlns:p14="http://schemas.microsoft.com/office/powerpoint/2010/main" id="{86C42EEF-4745-F50A-DFF4-06DACAC6E6CD}"/>
                  </a:ext>
                </a:extLst>
              </p:cNvPr>
              <p:cNvPicPr/>
              <p:nvPr/>
            </p:nvPicPr>
            <p:blipFill>
              <a:blip r:embed="rId44"/>
              <a:stretch>
                <a:fillRect/>
              </a:stretch>
            </p:blipFill>
            <p:spPr>
              <a:xfrm>
                <a:off x="4607308" y="3701548"/>
                <a:ext cx="126000" cy="756000"/>
              </a:xfrm>
              <a:prstGeom prst="rect">
                <a:avLst/>
              </a:prstGeom>
            </p:spPr>
          </p:pic>
        </mc:Fallback>
      </mc:AlternateContent>
      <p:grpSp>
        <p:nvGrpSpPr>
          <p:cNvPr id="31" name="Ομάδα 30">
            <a:extLst>
              <a:ext uri="{FF2B5EF4-FFF2-40B4-BE49-F238E27FC236}">
                <a16:creationId xmlns:a16="http://schemas.microsoft.com/office/drawing/2014/main" id="{2E251AD1-D6F9-E1AA-E363-05AE530A19F6}"/>
              </a:ext>
            </a:extLst>
          </p:cNvPr>
          <p:cNvGrpSpPr/>
          <p:nvPr/>
        </p:nvGrpSpPr>
        <p:grpSpPr>
          <a:xfrm>
            <a:off x="2672668" y="4473388"/>
            <a:ext cx="14040" cy="360"/>
            <a:chOff x="2672668" y="4473388"/>
            <a:chExt cx="14040" cy="360"/>
          </a:xfrm>
        </p:grpSpPr>
        <mc:AlternateContent xmlns:mc="http://schemas.openxmlformats.org/markup-compatibility/2006" xmlns:p14="http://schemas.microsoft.com/office/powerpoint/2010/main" xmlns:aink="http://schemas.microsoft.com/office/drawing/2016/ink">
          <mc:Choice Requires="p14 aink">
            <p:contentPart p14:bwMode="auto" r:id="rId45">
              <p14:nvContentPartPr>
                <p14:cNvPr id="29" name="Γραφή 28">
                  <a:extLst>
                    <a:ext uri="{FF2B5EF4-FFF2-40B4-BE49-F238E27FC236}">
                      <a16:creationId xmlns:a16="http://schemas.microsoft.com/office/drawing/2014/main" id="{3A494856-C472-B7A6-EE05-8C0F18E55D31}"/>
                    </a:ext>
                  </a:extLst>
                </p14:cNvPr>
                <p14:cNvContentPartPr/>
                <p14:nvPr/>
              </p14:nvContentPartPr>
              <p14:xfrm>
                <a:off x="2672668" y="4473388"/>
                <a:ext cx="5760" cy="360"/>
              </p14:xfrm>
            </p:contentPart>
          </mc:Choice>
          <mc:Fallback xmlns="">
            <p:pic>
              <p:nvPicPr>
                <p:cNvPr id="29" name="Γραφή 28">
                  <a:extLst>
                    <a:ext uri="{FF2B5EF4-FFF2-40B4-BE49-F238E27FC236}">
                      <a16:creationId xmlns:a16="http://schemas.microsoft.com/office/drawing/2014/main" xmlns="" xmlns:aink="http://schemas.microsoft.com/office/drawing/2016/ink" xmlns:p14="http://schemas.microsoft.com/office/powerpoint/2010/main" id="{3A494856-C472-B7A6-EE05-8C0F18E55D31}"/>
                    </a:ext>
                  </a:extLst>
                </p:cNvPr>
                <p:cNvPicPr/>
                <p:nvPr/>
              </p:nvPicPr>
              <p:blipFill>
                <a:blip r:embed="rId46"/>
                <a:stretch>
                  <a:fillRect/>
                </a:stretch>
              </p:blipFill>
              <p:spPr>
                <a:xfrm>
                  <a:off x="2609668" y="4095388"/>
                  <a:ext cx="1314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7">
              <p14:nvContentPartPr>
                <p14:cNvPr id="30" name="Γραφή 29">
                  <a:extLst>
                    <a:ext uri="{FF2B5EF4-FFF2-40B4-BE49-F238E27FC236}">
                      <a16:creationId xmlns:a16="http://schemas.microsoft.com/office/drawing/2014/main" id="{7F3646BA-AC81-B4A7-35A1-1EAB7AAF00BC}"/>
                    </a:ext>
                  </a:extLst>
                </p14:cNvPr>
                <p14:cNvContentPartPr/>
                <p14:nvPr/>
              </p14:nvContentPartPr>
              <p14:xfrm>
                <a:off x="2686348" y="4473388"/>
                <a:ext cx="360" cy="360"/>
              </p14:xfrm>
            </p:contentPart>
          </mc:Choice>
          <mc:Fallback xmlns="">
            <p:pic>
              <p:nvPicPr>
                <p:cNvPr id="30" name="Γραφή 29">
                  <a:extLst>
                    <a:ext uri="{FF2B5EF4-FFF2-40B4-BE49-F238E27FC236}">
                      <a16:creationId xmlns:a16="http://schemas.microsoft.com/office/drawing/2014/main" xmlns="" xmlns:aink="http://schemas.microsoft.com/office/drawing/2016/ink" xmlns:p14="http://schemas.microsoft.com/office/powerpoint/2010/main" id="{7F3646BA-AC81-B4A7-35A1-1EAB7AAF00BC}"/>
                    </a:ext>
                  </a:extLst>
                </p:cNvPr>
                <p:cNvPicPr/>
                <p:nvPr/>
              </p:nvPicPr>
              <p:blipFill>
                <a:blip r:embed="rId48"/>
                <a:stretch>
                  <a:fillRect/>
                </a:stretch>
              </p:blipFill>
              <p:spPr>
                <a:xfrm>
                  <a:off x="2623708" y="4095388"/>
                  <a:ext cx="126000" cy="75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49">
            <p14:nvContentPartPr>
              <p14:cNvPr id="32" name="Γραφή 31">
                <a:extLst>
                  <a:ext uri="{FF2B5EF4-FFF2-40B4-BE49-F238E27FC236}">
                    <a16:creationId xmlns:a16="http://schemas.microsoft.com/office/drawing/2014/main" id="{CF7D4EB2-C9C8-3354-6ECC-AE0F0F85B41E}"/>
                  </a:ext>
                </a:extLst>
              </p14:cNvPr>
              <p14:cNvContentPartPr/>
              <p14:nvPr/>
            </p14:nvContentPartPr>
            <p14:xfrm>
              <a:off x="1364068" y="1884268"/>
              <a:ext cx="360" cy="360"/>
            </p14:xfrm>
          </p:contentPart>
        </mc:Choice>
        <mc:Fallback xmlns="">
          <p:pic>
            <p:nvPicPr>
              <p:cNvPr id="32" name="Γραφή 31">
                <a:extLst>
                  <a:ext uri="{FF2B5EF4-FFF2-40B4-BE49-F238E27FC236}">
                    <a16:creationId xmlns:a16="http://schemas.microsoft.com/office/drawing/2014/main" xmlns="" xmlns:aink="http://schemas.microsoft.com/office/drawing/2016/ink" xmlns:p14="http://schemas.microsoft.com/office/powerpoint/2010/main" id="{CF7D4EB2-C9C8-3354-6ECC-AE0F0F85B41E}"/>
                  </a:ext>
                </a:extLst>
              </p:cNvPr>
              <p:cNvPicPr/>
              <p:nvPr/>
            </p:nvPicPr>
            <p:blipFill>
              <a:blip r:embed="rId50"/>
              <a:stretch>
                <a:fillRect/>
              </a:stretch>
            </p:blipFill>
            <p:spPr>
              <a:xfrm>
                <a:off x="1301068" y="150662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1">
            <p14:nvContentPartPr>
              <p14:cNvPr id="33" name="Γραφή 32">
                <a:extLst>
                  <a:ext uri="{FF2B5EF4-FFF2-40B4-BE49-F238E27FC236}">
                    <a16:creationId xmlns:a16="http://schemas.microsoft.com/office/drawing/2014/main" id="{5EFBB758-9091-995C-8379-2828658A61EB}"/>
                  </a:ext>
                </a:extLst>
              </p14:cNvPr>
              <p14:cNvContentPartPr/>
              <p14:nvPr/>
            </p14:nvContentPartPr>
            <p14:xfrm>
              <a:off x="4698388" y="3881908"/>
              <a:ext cx="360" cy="360"/>
            </p14:xfrm>
          </p:contentPart>
        </mc:Choice>
        <mc:Fallback xmlns="">
          <p:pic>
            <p:nvPicPr>
              <p:cNvPr id="33" name="Γραφή 32">
                <a:extLst>
                  <a:ext uri="{FF2B5EF4-FFF2-40B4-BE49-F238E27FC236}">
                    <a16:creationId xmlns:a16="http://schemas.microsoft.com/office/drawing/2014/main" xmlns="" xmlns:aink="http://schemas.microsoft.com/office/drawing/2016/ink" xmlns:p14="http://schemas.microsoft.com/office/powerpoint/2010/main" id="{5EFBB758-9091-995C-8379-2828658A61EB}"/>
                  </a:ext>
                </a:extLst>
              </p:cNvPr>
              <p:cNvPicPr/>
              <p:nvPr/>
            </p:nvPicPr>
            <p:blipFill>
              <a:blip r:embed="rId52"/>
              <a:stretch>
                <a:fillRect/>
              </a:stretch>
            </p:blipFill>
            <p:spPr>
              <a:xfrm>
                <a:off x="4635388" y="350426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3">
            <p14:nvContentPartPr>
              <p14:cNvPr id="34" name="Γραφή 33">
                <a:extLst>
                  <a:ext uri="{FF2B5EF4-FFF2-40B4-BE49-F238E27FC236}">
                    <a16:creationId xmlns:a16="http://schemas.microsoft.com/office/drawing/2014/main" id="{B7A96CA7-6F99-063D-903C-E67AFF0466D2}"/>
                  </a:ext>
                </a:extLst>
              </p14:cNvPr>
              <p14:cNvContentPartPr/>
              <p14:nvPr/>
            </p14:nvContentPartPr>
            <p14:xfrm>
              <a:off x="6906988" y="3319588"/>
              <a:ext cx="360" cy="360"/>
            </p14:xfrm>
          </p:contentPart>
        </mc:Choice>
        <mc:Fallback xmlns="">
          <p:pic>
            <p:nvPicPr>
              <p:cNvPr id="34" name="Γραφή 33">
                <a:extLst>
                  <a:ext uri="{FF2B5EF4-FFF2-40B4-BE49-F238E27FC236}">
                    <a16:creationId xmlns:a16="http://schemas.microsoft.com/office/drawing/2014/main" xmlns="" xmlns:aink="http://schemas.microsoft.com/office/drawing/2016/ink" xmlns:p14="http://schemas.microsoft.com/office/powerpoint/2010/main" id="{B7A96CA7-6F99-063D-903C-E67AFF0466D2}"/>
                  </a:ext>
                </a:extLst>
              </p:cNvPr>
              <p:cNvPicPr/>
              <p:nvPr/>
            </p:nvPicPr>
            <p:blipFill>
              <a:blip r:embed="rId54"/>
              <a:stretch>
                <a:fillRect/>
              </a:stretch>
            </p:blipFill>
            <p:spPr>
              <a:xfrm>
                <a:off x="6843988" y="294158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5">
            <p14:nvContentPartPr>
              <p14:cNvPr id="38" name="Γραφή 37">
                <a:extLst>
                  <a:ext uri="{FF2B5EF4-FFF2-40B4-BE49-F238E27FC236}">
                    <a16:creationId xmlns:a16="http://schemas.microsoft.com/office/drawing/2014/main" id="{76D0BBB5-78AB-08F1-5BBB-703049E01F3F}"/>
                  </a:ext>
                </a:extLst>
              </p14:cNvPr>
              <p14:cNvContentPartPr/>
              <p14:nvPr/>
            </p14:nvContentPartPr>
            <p14:xfrm>
              <a:off x="6554908" y="4290508"/>
              <a:ext cx="360" cy="360"/>
            </p14:xfrm>
          </p:contentPart>
        </mc:Choice>
        <mc:Fallback xmlns="">
          <p:pic>
            <p:nvPicPr>
              <p:cNvPr id="38" name="Γραφή 37">
                <a:extLst>
                  <a:ext uri="{FF2B5EF4-FFF2-40B4-BE49-F238E27FC236}">
                    <a16:creationId xmlns:a16="http://schemas.microsoft.com/office/drawing/2014/main" xmlns="" xmlns:aink="http://schemas.microsoft.com/office/drawing/2016/ink" xmlns:p14="http://schemas.microsoft.com/office/powerpoint/2010/main" id="{76D0BBB5-78AB-08F1-5BBB-703049E01F3F}"/>
                  </a:ext>
                </a:extLst>
              </p:cNvPr>
              <p:cNvPicPr/>
              <p:nvPr/>
            </p:nvPicPr>
            <p:blipFill>
              <a:blip r:embed="rId56"/>
              <a:stretch>
                <a:fillRect/>
              </a:stretch>
            </p:blipFill>
            <p:spPr>
              <a:xfrm>
                <a:off x="6492268" y="3912508"/>
                <a:ext cx="126000" cy="756000"/>
              </a:xfrm>
              <a:prstGeom prst="rect">
                <a:avLst/>
              </a:prstGeom>
            </p:spPr>
          </p:pic>
        </mc:Fallback>
      </mc:AlternateContent>
      <p:pic>
        <p:nvPicPr>
          <p:cNvPr id="40" name="Εικόνα 39">
            <a:extLst>
              <a:ext uri="{FF2B5EF4-FFF2-40B4-BE49-F238E27FC236}">
                <a16:creationId xmlns:a16="http://schemas.microsoft.com/office/drawing/2014/main" id="{28AC55D3-F653-F00F-1E12-A352F0A93D57}"/>
              </a:ext>
            </a:extLst>
          </p:cNvPr>
          <p:cNvPicPr>
            <a:picLocks noChangeAspect="1"/>
          </p:cNvPicPr>
          <p:nvPr/>
        </p:nvPicPr>
        <p:blipFill>
          <a:blip r:embed="rId57"/>
          <a:stretch>
            <a:fillRect/>
          </a:stretch>
        </p:blipFill>
        <p:spPr>
          <a:xfrm>
            <a:off x="1295205" y="1377813"/>
            <a:ext cx="9386089" cy="4680618"/>
          </a:xfrm>
          <a:prstGeom prst="rect">
            <a:avLst/>
          </a:prstGeom>
        </p:spPr>
      </p:pic>
      <p:grpSp>
        <p:nvGrpSpPr>
          <p:cNvPr id="37" name="Ομάδα 36">
            <a:extLst>
              <a:ext uri="{FF2B5EF4-FFF2-40B4-BE49-F238E27FC236}">
                <a16:creationId xmlns:a16="http://schemas.microsoft.com/office/drawing/2014/main" id="{C33002A3-2BB3-D3EB-58F5-E48EEC5F8598}"/>
              </a:ext>
            </a:extLst>
          </p:cNvPr>
          <p:cNvGrpSpPr/>
          <p:nvPr/>
        </p:nvGrpSpPr>
        <p:grpSpPr>
          <a:xfrm>
            <a:off x="7666588" y="4512268"/>
            <a:ext cx="804960" cy="1002600"/>
            <a:chOff x="7666588" y="4512268"/>
            <a:chExt cx="804960" cy="1002600"/>
          </a:xfrm>
        </p:grpSpPr>
        <mc:AlternateContent xmlns:mc="http://schemas.openxmlformats.org/markup-compatibility/2006" xmlns:p14="http://schemas.microsoft.com/office/powerpoint/2010/main" xmlns:aink="http://schemas.microsoft.com/office/drawing/2016/ink">
          <mc:Choice Requires="p14 aink">
            <p:contentPart p14:bwMode="auto" r:id="rId58">
              <p14:nvContentPartPr>
                <p14:cNvPr id="35" name="Γραφή 34">
                  <a:extLst>
                    <a:ext uri="{FF2B5EF4-FFF2-40B4-BE49-F238E27FC236}">
                      <a16:creationId xmlns:a16="http://schemas.microsoft.com/office/drawing/2014/main" id="{415918D9-1F67-EDD8-8D7D-8618802608C9}"/>
                    </a:ext>
                  </a:extLst>
                </p14:cNvPr>
                <p14:cNvContentPartPr/>
                <p14:nvPr/>
              </p14:nvContentPartPr>
              <p14:xfrm>
                <a:off x="7666588" y="4574188"/>
                <a:ext cx="700560" cy="940680"/>
              </p14:xfrm>
            </p:contentPart>
          </mc:Choice>
          <mc:Fallback xmlns="">
            <p:pic>
              <p:nvPicPr>
                <p:cNvPr id="35" name="Γραφή 34">
                  <a:extLst>
                    <a:ext uri="{FF2B5EF4-FFF2-40B4-BE49-F238E27FC236}">
                      <a16:creationId xmlns:a16="http://schemas.microsoft.com/office/drawing/2014/main" xmlns="" xmlns:aink="http://schemas.microsoft.com/office/drawing/2016/ink" xmlns:p14="http://schemas.microsoft.com/office/powerpoint/2010/main" id="{415918D9-1F67-EDD8-8D7D-8618802608C9}"/>
                    </a:ext>
                  </a:extLst>
                </p:cNvPr>
                <p:cNvPicPr/>
                <p:nvPr/>
              </p:nvPicPr>
              <p:blipFill>
                <a:blip r:embed="rId59"/>
                <a:stretch>
                  <a:fillRect/>
                </a:stretch>
              </p:blipFill>
              <p:spPr>
                <a:xfrm>
                  <a:off x="7603948" y="4196188"/>
                  <a:ext cx="826200" cy="16963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0">
              <p14:nvContentPartPr>
                <p14:cNvPr id="36" name="Γραφή 35">
                  <a:extLst>
                    <a:ext uri="{FF2B5EF4-FFF2-40B4-BE49-F238E27FC236}">
                      <a16:creationId xmlns:a16="http://schemas.microsoft.com/office/drawing/2014/main" id="{1ED4B1D9-4575-14B1-6BDF-0B5BD8F51A4B}"/>
                    </a:ext>
                  </a:extLst>
                </p14:cNvPr>
                <p14:cNvContentPartPr/>
                <p14:nvPr/>
              </p14:nvContentPartPr>
              <p14:xfrm>
                <a:off x="8242948" y="4512268"/>
                <a:ext cx="228600" cy="224280"/>
              </p14:xfrm>
            </p:contentPart>
          </mc:Choice>
          <mc:Fallback xmlns="">
            <p:pic>
              <p:nvPicPr>
                <p:cNvPr id="36" name="Γραφή 35">
                  <a:extLst>
                    <a:ext uri="{FF2B5EF4-FFF2-40B4-BE49-F238E27FC236}">
                      <a16:creationId xmlns:a16="http://schemas.microsoft.com/office/drawing/2014/main" xmlns="" xmlns:aink="http://schemas.microsoft.com/office/drawing/2016/ink" xmlns:p14="http://schemas.microsoft.com/office/powerpoint/2010/main" id="{1ED4B1D9-4575-14B1-6BDF-0B5BD8F51A4B}"/>
                    </a:ext>
                  </a:extLst>
                </p:cNvPr>
                <p:cNvPicPr/>
                <p:nvPr/>
              </p:nvPicPr>
              <p:blipFill>
                <a:blip r:embed="rId61"/>
                <a:stretch>
                  <a:fillRect/>
                </a:stretch>
              </p:blipFill>
              <p:spPr>
                <a:xfrm>
                  <a:off x="8180308" y="4134268"/>
                  <a:ext cx="354240" cy="979920"/>
                </a:xfrm>
                <a:prstGeom prst="rect">
                  <a:avLst/>
                </a:prstGeom>
              </p:spPr>
            </p:pic>
          </mc:Fallback>
        </mc:AlternateContent>
      </p:grpSp>
      <p:sp>
        <p:nvSpPr>
          <p:cNvPr id="39" name="TextBox 38">
            <a:extLst>
              <a:ext uri="{FF2B5EF4-FFF2-40B4-BE49-F238E27FC236}">
                <a16:creationId xmlns:a16="http://schemas.microsoft.com/office/drawing/2014/main" id="{BF3E21FF-8D24-3402-6ED2-6D41267113C2}"/>
              </a:ext>
            </a:extLst>
          </p:cNvPr>
          <p:cNvSpPr txBox="1"/>
          <p:nvPr/>
        </p:nvSpPr>
        <p:spPr>
          <a:xfrm>
            <a:off x="6581287" y="5482365"/>
            <a:ext cx="3056286" cy="369332"/>
          </a:xfrm>
          <a:prstGeom prst="rect">
            <a:avLst/>
          </a:prstGeom>
          <a:noFill/>
        </p:spPr>
        <p:txBody>
          <a:bodyPr wrap="none" rtlCol="0">
            <a:spAutoFit/>
          </a:bodyPr>
          <a:lstStyle/>
          <a:p>
            <a:r>
              <a:rPr lang="el-GR" dirty="0">
                <a:highlight>
                  <a:srgbClr val="FFFF00"/>
                </a:highlight>
              </a:rPr>
              <a:t>Κάνουμε κάποιες υποδείξεις</a:t>
            </a:r>
          </a:p>
        </p:txBody>
      </p:sp>
    </p:spTree>
    <p:extLst>
      <p:ext uri="{BB962C8B-B14F-4D97-AF65-F5344CB8AC3E}">
        <p14:creationId xmlns:p14="http://schemas.microsoft.com/office/powerpoint/2010/main" val="3760529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Cantos Arredondados 4">
            <a:extLst>
              <a:ext uri="{FF2B5EF4-FFF2-40B4-BE49-F238E27FC236}">
                <a16:creationId xmlns:a16="http://schemas.microsoft.com/office/drawing/2014/main" id="{5EE1F6C2-3358-4129-B958-7A86B2379DD4}"/>
              </a:ext>
            </a:extLst>
          </p:cNvPr>
          <p:cNvSpPr/>
          <p:nvPr/>
        </p:nvSpPr>
        <p:spPr>
          <a:xfrm>
            <a:off x="506437" y="1270861"/>
            <a:ext cx="11165813" cy="495945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Retângulo: Cantos Arredondados 5">
            <a:extLst>
              <a:ext uri="{FF2B5EF4-FFF2-40B4-BE49-F238E27FC236}">
                <a16:creationId xmlns:a16="http://schemas.microsoft.com/office/drawing/2014/main" id="{6889F69F-CAEE-47B2-052A-61878C6C9F14}"/>
              </a:ext>
            </a:extLst>
          </p:cNvPr>
          <p:cNvSpPr/>
          <p:nvPr/>
        </p:nvSpPr>
        <p:spPr>
          <a:xfrm>
            <a:off x="1442943" y="197511"/>
            <a:ext cx="10528663"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3200" dirty="0">
                <a:solidFill>
                  <a:srgbClr val="002060"/>
                </a:solidFill>
                <a:latin typeface="Arial" panose="020B0604020202020204" pitchFamily="34" charset="0"/>
                <a:cs typeface="Arial" panose="020B0604020202020204" pitchFamily="34" charset="0"/>
              </a:rPr>
              <a:t>IO4:</a:t>
            </a:r>
            <a:r>
              <a:rPr lang="el-GR" sz="3200" dirty="0">
                <a:solidFill>
                  <a:srgbClr val="002060"/>
                </a:solidFill>
                <a:latin typeface="Arial" panose="020B0604020202020204" pitchFamily="34" charset="0"/>
                <a:cs typeface="Arial" panose="020B0604020202020204" pitchFamily="34" charset="0"/>
              </a:rPr>
              <a:t>Ηλεκτρονικό εγχειρίδιο</a:t>
            </a:r>
            <a:r>
              <a:rPr lang="en-GB" sz="3200" dirty="0">
                <a:solidFill>
                  <a:srgbClr val="002060"/>
                </a:solidFill>
                <a:latin typeface="Arial" panose="020B0604020202020204" pitchFamily="34" charset="0"/>
                <a:cs typeface="Arial" panose="020B0604020202020204" pitchFamily="34" charset="0"/>
              </a:rPr>
              <a:t> </a:t>
            </a:r>
            <a:r>
              <a:rPr lang="el-GR" sz="3200" dirty="0">
                <a:solidFill>
                  <a:srgbClr val="002060"/>
                </a:solidFill>
                <a:latin typeface="Arial" panose="020B0604020202020204" pitchFamily="34" charset="0"/>
                <a:cs typeface="Arial" panose="020B0604020202020204" pitchFamily="34" charset="0"/>
              </a:rPr>
              <a:t>για τις εκθέσεις του </a:t>
            </a:r>
            <a:r>
              <a:rPr lang="en-GB" sz="3200" dirty="0">
                <a:solidFill>
                  <a:srgbClr val="002060"/>
                </a:solidFill>
                <a:latin typeface="Arial" panose="020B0604020202020204" pitchFamily="34" charset="0"/>
                <a:cs typeface="Arial" panose="020B0604020202020204" pitchFamily="34" charset="0"/>
              </a:rPr>
              <a:t> POEME </a:t>
            </a:r>
          </a:p>
        </p:txBody>
      </p:sp>
      <mc:AlternateContent xmlns:mc="http://schemas.openxmlformats.org/markup-compatibility/2006" xmlns:p14="http://schemas.microsoft.com/office/powerpoint/2010/main" xmlns:aink="http://schemas.microsoft.com/office/drawing/2016/ink">
        <mc:Choice Requires="p14 aink">
          <p:contentPart p14:bwMode="auto" r:id="rId5">
            <p14:nvContentPartPr>
              <p14:cNvPr id="3" name="Γραφή 2">
                <a:extLst>
                  <a:ext uri="{FF2B5EF4-FFF2-40B4-BE49-F238E27FC236}">
                    <a16:creationId xmlns:a16="http://schemas.microsoft.com/office/drawing/2014/main" id="{450EAAD7-847F-B9BA-FB2C-AE1902A169BA}"/>
                  </a:ext>
                </a:extLst>
              </p14:cNvPr>
              <p14:cNvContentPartPr/>
              <p14:nvPr/>
            </p14:nvContentPartPr>
            <p14:xfrm>
              <a:off x="-169532" y="2447668"/>
              <a:ext cx="360" cy="360"/>
            </p14:xfrm>
          </p:contentPart>
        </mc:Choice>
        <mc:Fallback xmlns="">
          <p:pic>
            <p:nvPicPr>
              <p:cNvPr id="3" name="Γραφή 2">
                <a:extLst>
                  <a:ext uri="{FF2B5EF4-FFF2-40B4-BE49-F238E27FC236}">
                    <a16:creationId xmlns:a16="http://schemas.microsoft.com/office/drawing/2014/main" xmlns="" xmlns:aink="http://schemas.microsoft.com/office/drawing/2016/ink" xmlns:p14="http://schemas.microsoft.com/office/powerpoint/2010/main" id="{450EAAD7-847F-B9BA-FB2C-AE1902A169BA}"/>
                  </a:ext>
                </a:extLst>
              </p:cNvPr>
              <p:cNvPicPr/>
              <p:nvPr/>
            </p:nvPicPr>
            <p:blipFill>
              <a:blip r:embed="rId6"/>
              <a:stretch>
                <a:fillRect/>
              </a:stretch>
            </p:blipFill>
            <p:spPr>
              <a:xfrm>
                <a:off x="-232172" y="2069668"/>
                <a:ext cx="126000" cy="756000"/>
              </a:xfrm>
              <a:prstGeom prst="rect">
                <a:avLst/>
              </a:prstGeom>
            </p:spPr>
          </p:pic>
        </mc:Fallback>
      </mc:AlternateContent>
      <p:grpSp>
        <p:nvGrpSpPr>
          <p:cNvPr id="9" name="Ομάδα 8">
            <a:extLst>
              <a:ext uri="{FF2B5EF4-FFF2-40B4-BE49-F238E27FC236}">
                <a16:creationId xmlns:a16="http://schemas.microsoft.com/office/drawing/2014/main" id="{4FDC138B-BA6D-3806-9929-F1518B2EEAAC}"/>
              </a:ext>
            </a:extLst>
          </p:cNvPr>
          <p:cNvGrpSpPr/>
          <p:nvPr/>
        </p:nvGrpSpPr>
        <p:grpSpPr>
          <a:xfrm>
            <a:off x="1110988" y="3206908"/>
            <a:ext cx="28440" cy="360"/>
            <a:chOff x="1110988" y="3206908"/>
            <a:chExt cx="28440" cy="360"/>
          </a:xfrm>
        </p:grpSpPr>
        <mc:AlternateContent xmlns:mc="http://schemas.openxmlformats.org/markup-compatibility/2006" xmlns:p14="http://schemas.microsoft.com/office/powerpoint/2010/main" xmlns:aink="http://schemas.microsoft.com/office/drawing/2016/ink">
          <mc:Choice Requires="p14 aink">
            <p:contentPart p14:bwMode="auto" r:id="rId7">
              <p14:nvContentPartPr>
                <p14:cNvPr id="4" name="Γραφή 3">
                  <a:extLst>
                    <a:ext uri="{FF2B5EF4-FFF2-40B4-BE49-F238E27FC236}">
                      <a16:creationId xmlns:a16="http://schemas.microsoft.com/office/drawing/2014/main" id="{F2FFB61A-374B-3FBC-74FB-E7092D681F29}"/>
                    </a:ext>
                  </a:extLst>
                </p14:cNvPr>
                <p14:cNvContentPartPr/>
                <p14:nvPr/>
              </p14:nvContentPartPr>
              <p14:xfrm>
                <a:off x="1110988" y="3206908"/>
                <a:ext cx="360" cy="360"/>
              </p14:xfrm>
            </p:contentPart>
          </mc:Choice>
          <mc:Fallback xmlns="">
            <p:pic>
              <p:nvPicPr>
                <p:cNvPr id="4" name="Γραφή 3">
                  <a:extLst>
                    <a:ext uri="{FF2B5EF4-FFF2-40B4-BE49-F238E27FC236}">
                      <a16:creationId xmlns:a16="http://schemas.microsoft.com/office/drawing/2014/main" xmlns="" xmlns:aink="http://schemas.microsoft.com/office/drawing/2016/ink" xmlns:p14="http://schemas.microsoft.com/office/powerpoint/2010/main" id="{F2FFB61A-374B-3FBC-74FB-E7092D681F29}"/>
                    </a:ext>
                  </a:extLst>
                </p:cNvPr>
                <p:cNvPicPr/>
                <p:nvPr/>
              </p:nvPicPr>
              <p:blipFill>
                <a:blip r:embed="rId8"/>
                <a:stretch>
                  <a:fillRect/>
                </a:stretch>
              </p:blipFill>
              <p:spPr>
                <a:xfrm>
                  <a:off x="1047988" y="282890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6" name="Γραφή 5">
                  <a:extLst>
                    <a:ext uri="{FF2B5EF4-FFF2-40B4-BE49-F238E27FC236}">
                      <a16:creationId xmlns:a16="http://schemas.microsoft.com/office/drawing/2014/main" id="{2FE14266-1724-FD3F-33A4-FED7A4A419F8}"/>
                    </a:ext>
                  </a:extLst>
                </p14:cNvPr>
                <p14:cNvContentPartPr/>
                <p14:nvPr/>
              </p14:nvContentPartPr>
              <p14:xfrm>
                <a:off x="1139068" y="3206908"/>
                <a:ext cx="360" cy="360"/>
              </p14:xfrm>
            </p:contentPart>
          </mc:Choice>
          <mc:Fallback xmlns="">
            <p:pic>
              <p:nvPicPr>
                <p:cNvPr id="6" name="Γραφή 5">
                  <a:extLst>
                    <a:ext uri="{FF2B5EF4-FFF2-40B4-BE49-F238E27FC236}">
                      <a16:creationId xmlns:a16="http://schemas.microsoft.com/office/drawing/2014/main" xmlns="" xmlns:aink="http://schemas.microsoft.com/office/drawing/2016/ink" xmlns:p14="http://schemas.microsoft.com/office/powerpoint/2010/main" id="{2FE14266-1724-FD3F-33A4-FED7A4A419F8}"/>
                    </a:ext>
                  </a:extLst>
                </p:cNvPr>
                <p:cNvPicPr/>
                <p:nvPr/>
              </p:nvPicPr>
              <p:blipFill>
                <a:blip r:embed="rId10"/>
                <a:stretch>
                  <a:fillRect/>
                </a:stretch>
              </p:blipFill>
              <p:spPr>
                <a:xfrm>
                  <a:off x="1076428" y="2828908"/>
                  <a:ext cx="126000" cy="75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14" name="Γραφή 13">
                <a:extLst>
                  <a:ext uri="{FF2B5EF4-FFF2-40B4-BE49-F238E27FC236}">
                    <a16:creationId xmlns:a16="http://schemas.microsoft.com/office/drawing/2014/main" id="{F1B50E86-4DCC-FC55-DA70-C6809F1D1CF8}"/>
                  </a:ext>
                </a:extLst>
              </p14:cNvPr>
              <p14:cNvContentPartPr/>
              <p14:nvPr/>
            </p14:nvContentPartPr>
            <p14:xfrm>
              <a:off x="998308" y="2433268"/>
              <a:ext cx="360" cy="360"/>
            </p14:xfrm>
          </p:contentPart>
        </mc:Choice>
        <mc:Fallback xmlns="">
          <p:pic>
            <p:nvPicPr>
              <p:cNvPr id="14" name="Γραφή 13">
                <a:extLst>
                  <a:ext uri="{FF2B5EF4-FFF2-40B4-BE49-F238E27FC236}">
                    <a16:creationId xmlns:a16="http://schemas.microsoft.com/office/drawing/2014/main" xmlns="" xmlns:aink="http://schemas.microsoft.com/office/drawing/2016/ink" xmlns:p14="http://schemas.microsoft.com/office/powerpoint/2010/main" id="{F1B50E86-4DCC-FC55-DA70-C6809F1D1CF8}"/>
                  </a:ext>
                </a:extLst>
              </p:cNvPr>
              <p:cNvPicPr/>
              <p:nvPr/>
            </p:nvPicPr>
            <p:blipFill>
              <a:blip r:embed="rId12"/>
              <a:stretch>
                <a:fillRect/>
              </a:stretch>
            </p:blipFill>
            <p:spPr>
              <a:xfrm>
                <a:off x="935308" y="2055268"/>
                <a:ext cx="126000" cy="756000"/>
              </a:xfrm>
              <a:prstGeom prst="rect">
                <a:avLst/>
              </a:prstGeom>
            </p:spPr>
          </p:pic>
        </mc:Fallback>
      </mc:AlternateContent>
      <p:grpSp>
        <p:nvGrpSpPr>
          <p:cNvPr id="20" name="Ομάδα 19">
            <a:extLst>
              <a:ext uri="{FF2B5EF4-FFF2-40B4-BE49-F238E27FC236}">
                <a16:creationId xmlns:a16="http://schemas.microsoft.com/office/drawing/2014/main" id="{67471A6A-6ED9-EAD6-9EBA-C408AB366F00}"/>
              </a:ext>
            </a:extLst>
          </p:cNvPr>
          <p:cNvGrpSpPr/>
          <p:nvPr/>
        </p:nvGrpSpPr>
        <p:grpSpPr>
          <a:xfrm>
            <a:off x="3136708" y="3362068"/>
            <a:ext cx="360" cy="360"/>
            <a:chOff x="3136708" y="3362068"/>
            <a:chExt cx="360" cy="360"/>
          </a:xfrm>
        </p:grpSpPr>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18" name="Γραφή 17">
                  <a:extLst>
                    <a:ext uri="{FF2B5EF4-FFF2-40B4-BE49-F238E27FC236}">
                      <a16:creationId xmlns:a16="http://schemas.microsoft.com/office/drawing/2014/main" id="{0793CDC9-D635-66FE-CF16-D21575A6AAB1}"/>
                    </a:ext>
                  </a:extLst>
                </p14:cNvPr>
                <p14:cNvContentPartPr/>
                <p14:nvPr/>
              </p14:nvContentPartPr>
              <p14:xfrm>
                <a:off x="3136708" y="3362068"/>
                <a:ext cx="360" cy="360"/>
              </p14:xfrm>
            </p:contentPart>
          </mc:Choice>
          <mc:Fallback xmlns="">
            <p:pic>
              <p:nvPicPr>
                <p:cNvPr id="18" name="Γραφή 17">
                  <a:extLst>
                    <a:ext uri="{FF2B5EF4-FFF2-40B4-BE49-F238E27FC236}">
                      <a16:creationId xmlns:a16="http://schemas.microsoft.com/office/drawing/2014/main" xmlns="" xmlns:aink="http://schemas.microsoft.com/office/drawing/2016/ink" xmlns:p14="http://schemas.microsoft.com/office/powerpoint/2010/main" id="{0793CDC9-D635-66FE-CF16-D21575A6AAB1}"/>
                    </a:ext>
                  </a:extLst>
                </p:cNvPr>
                <p:cNvPicPr/>
                <p:nvPr/>
              </p:nvPicPr>
              <p:blipFill>
                <a:blip r:embed="rId15"/>
                <a:stretch>
                  <a:fillRect/>
                </a:stretch>
              </p:blipFill>
              <p:spPr>
                <a:xfrm>
                  <a:off x="3074068" y="298406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19" name="Γραφή 18">
                  <a:extLst>
                    <a:ext uri="{FF2B5EF4-FFF2-40B4-BE49-F238E27FC236}">
                      <a16:creationId xmlns:a16="http://schemas.microsoft.com/office/drawing/2014/main" id="{EB353F71-2697-B326-B0AC-0264286677A7}"/>
                    </a:ext>
                  </a:extLst>
                </p14:cNvPr>
                <p14:cNvContentPartPr/>
                <p14:nvPr/>
              </p14:nvContentPartPr>
              <p14:xfrm>
                <a:off x="3136708" y="3362068"/>
                <a:ext cx="360" cy="360"/>
              </p14:xfrm>
            </p:contentPart>
          </mc:Choice>
          <mc:Fallback xmlns="">
            <p:pic>
              <p:nvPicPr>
                <p:cNvPr id="19" name="Γραφή 18">
                  <a:extLst>
                    <a:ext uri="{FF2B5EF4-FFF2-40B4-BE49-F238E27FC236}">
                      <a16:creationId xmlns:a16="http://schemas.microsoft.com/office/drawing/2014/main" xmlns="" xmlns:aink="http://schemas.microsoft.com/office/drawing/2016/ink" xmlns:p14="http://schemas.microsoft.com/office/powerpoint/2010/main" id="{EB353F71-2697-B326-B0AC-0264286677A7}"/>
                    </a:ext>
                  </a:extLst>
                </p:cNvPr>
                <p:cNvPicPr/>
                <p:nvPr/>
              </p:nvPicPr>
              <p:blipFill>
                <a:blip r:embed="rId15"/>
                <a:stretch>
                  <a:fillRect/>
                </a:stretch>
              </p:blipFill>
              <p:spPr>
                <a:xfrm>
                  <a:off x="3074068" y="2984068"/>
                  <a:ext cx="126000" cy="75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7">
            <p14:nvContentPartPr>
              <p14:cNvPr id="10" name="Γραφή 9">
                <a:extLst>
                  <a:ext uri="{FF2B5EF4-FFF2-40B4-BE49-F238E27FC236}">
                    <a16:creationId xmlns:a16="http://schemas.microsoft.com/office/drawing/2014/main" id="{9C6A9A91-CE23-243A-9523-BAF91E3EAC17}"/>
                  </a:ext>
                </a:extLst>
              </p14:cNvPr>
              <p14:cNvContentPartPr/>
              <p14:nvPr/>
            </p14:nvContentPartPr>
            <p14:xfrm>
              <a:off x="-42812" y="4444948"/>
              <a:ext cx="360" cy="360"/>
            </p14:xfrm>
          </p:contentPart>
        </mc:Choice>
        <mc:Fallback xmlns="">
          <p:pic>
            <p:nvPicPr>
              <p:cNvPr id="10" name="Γραφή 9">
                <a:extLst>
                  <a:ext uri="{FF2B5EF4-FFF2-40B4-BE49-F238E27FC236}">
                    <a16:creationId xmlns:a16="http://schemas.microsoft.com/office/drawing/2014/main" xmlns="" xmlns:aink="http://schemas.microsoft.com/office/drawing/2016/ink" xmlns:p14="http://schemas.microsoft.com/office/powerpoint/2010/main" id="{9C6A9A91-CE23-243A-9523-BAF91E3EAC17}"/>
                  </a:ext>
                </a:extLst>
              </p:cNvPr>
              <p:cNvPicPr/>
              <p:nvPr/>
            </p:nvPicPr>
            <p:blipFill>
              <a:blip r:embed="rId18"/>
              <a:stretch>
                <a:fillRect/>
              </a:stretch>
            </p:blipFill>
            <p:spPr>
              <a:xfrm>
                <a:off x="-105812" y="406730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9">
            <p14:nvContentPartPr>
              <p14:cNvPr id="11" name="Γραφή 10">
                <a:extLst>
                  <a:ext uri="{FF2B5EF4-FFF2-40B4-BE49-F238E27FC236}">
                    <a16:creationId xmlns:a16="http://schemas.microsoft.com/office/drawing/2014/main" id="{D3AA7641-75F3-DD23-4D99-6E8DEBC82EE8}"/>
                  </a:ext>
                </a:extLst>
              </p14:cNvPr>
              <p14:cNvContentPartPr/>
              <p14:nvPr/>
            </p14:nvContentPartPr>
            <p14:xfrm>
              <a:off x="5275108" y="3460348"/>
              <a:ext cx="360" cy="360"/>
            </p14:xfrm>
          </p:contentPart>
        </mc:Choice>
        <mc:Fallback xmlns="">
          <p:pic>
            <p:nvPicPr>
              <p:cNvPr id="11" name="Γραφή 10">
                <a:extLst>
                  <a:ext uri="{FF2B5EF4-FFF2-40B4-BE49-F238E27FC236}">
                    <a16:creationId xmlns:a16="http://schemas.microsoft.com/office/drawing/2014/main" xmlns="" xmlns:aink="http://schemas.microsoft.com/office/drawing/2016/ink" xmlns:p14="http://schemas.microsoft.com/office/powerpoint/2010/main" id="{D3AA7641-75F3-DD23-4D99-6E8DEBC82EE8}"/>
                  </a:ext>
                </a:extLst>
              </p:cNvPr>
              <p:cNvPicPr/>
              <p:nvPr/>
            </p:nvPicPr>
            <p:blipFill>
              <a:blip r:embed="rId24"/>
              <a:stretch>
                <a:fillRect/>
              </a:stretch>
            </p:blipFill>
            <p:spPr>
              <a:xfrm>
                <a:off x="5212468" y="308270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5">
            <p14:nvContentPartPr>
              <p14:cNvPr id="12" name="Γραφή 11">
                <a:extLst>
                  <a:ext uri="{FF2B5EF4-FFF2-40B4-BE49-F238E27FC236}">
                    <a16:creationId xmlns:a16="http://schemas.microsoft.com/office/drawing/2014/main" id="{3E83AEF5-20A5-4BC8-86D1-A9A6480A3D2C}"/>
                  </a:ext>
                </a:extLst>
              </p14:cNvPr>
              <p14:cNvContentPartPr/>
              <p14:nvPr/>
            </p14:nvContentPartPr>
            <p14:xfrm>
              <a:off x="2883628" y="2714428"/>
              <a:ext cx="360" cy="360"/>
            </p14:xfrm>
          </p:contentPart>
        </mc:Choice>
        <mc:Fallback xmlns="">
          <p:pic>
            <p:nvPicPr>
              <p:cNvPr id="12" name="Γραφή 11">
                <a:extLst>
                  <a:ext uri="{FF2B5EF4-FFF2-40B4-BE49-F238E27FC236}">
                    <a16:creationId xmlns:a16="http://schemas.microsoft.com/office/drawing/2014/main" xmlns="" xmlns:aink="http://schemas.microsoft.com/office/drawing/2016/ink" xmlns:p14="http://schemas.microsoft.com/office/powerpoint/2010/main" id="{3E83AEF5-20A5-4BC8-86D1-A9A6480A3D2C}"/>
                  </a:ext>
                </a:extLst>
              </p:cNvPr>
              <p:cNvPicPr/>
              <p:nvPr/>
            </p:nvPicPr>
            <p:blipFill>
              <a:blip r:embed="rId26"/>
              <a:stretch>
                <a:fillRect/>
              </a:stretch>
            </p:blipFill>
            <p:spPr>
              <a:xfrm>
                <a:off x="2820628" y="2336428"/>
                <a:ext cx="126000" cy="756000"/>
              </a:xfrm>
              <a:prstGeom prst="rect">
                <a:avLst/>
              </a:prstGeom>
            </p:spPr>
          </p:pic>
        </mc:Fallback>
      </mc:AlternateContent>
      <p:grpSp>
        <p:nvGrpSpPr>
          <p:cNvPr id="21" name="Ομάδα 20">
            <a:extLst>
              <a:ext uri="{FF2B5EF4-FFF2-40B4-BE49-F238E27FC236}">
                <a16:creationId xmlns:a16="http://schemas.microsoft.com/office/drawing/2014/main" id="{ABF419C4-5823-41C8-F56D-79A6B7D9EEA3}"/>
              </a:ext>
            </a:extLst>
          </p:cNvPr>
          <p:cNvGrpSpPr/>
          <p:nvPr/>
        </p:nvGrpSpPr>
        <p:grpSpPr>
          <a:xfrm>
            <a:off x="3361708" y="2813428"/>
            <a:ext cx="360" cy="14040"/>
            <a:chOff x="3361708" y="2813428"/>
            <a:chExt cx="360" cy="14040"/>
          </a:xfrm>
        </p:grpSpPr>
        <mc:AlternateContent xmlns:mc="http://schemas.openxmlformats.org/markup-compatibility/2006" xmlns:p14="http://schemas.microsoft.com/office/powerpoint/2010/main" xmlns:aink="http://schemas.microsoft.com/office/drawing/2016/ink">
          <mc:Choice Requires="p14 aink">
            <p:contentPart p14:bwMode="auto" r:id="rId27">
              <p14:nvContentPartPr>
                <p14:cNvPr id="16" name="Γραφή 15">
                  <a:extLst>
                    <a:ext uri="{FF2B5EF4-FFF2-40B4-BE49-F238E27FC236}">
                      <a16:creationId xmlns:a16="http://schemas.microsoft.com/office/drawing/2014/main" id="{1A20FEF3-3183-390F-8007-4A4FB4F4166D}"/>
                    </a:ext>
                  </a:extLst>
                </p14:cNvPr>
                <p14:cNvContentPartPr/>
                <p14:nvPr/>
              </p14:nvContentPartPr>
              <p14:xfrm>
                <a:off x="3361708" y="2813428"/>
                <a:ext cx="360" cy="360"/>
              </p14:xfrm>
            </p:contentPart>
          </mc:Choice>
          <mc:Fallback xmlns="">
            <p:pic>
              <p:nvPicPr>
                <p:cNvPr id="16" name="Γραφή 15">
                  <a:extLst>
                    <a:ext uri="{FF2B5EF4-FFF2-40B4-BE49-F238E27FC236}">
                      <a16:creationId xmlns:a16="http://schemas.microsoft.com/office/drawing/2014/main" xmlns="" xmlns:aink="http://schemas.microsoft.com/office/drawing/2016/ink" xmlns:p14="http://schemas.microsoft.com/office/powerpoint/2010/main" id="{1A20FEF3-3183-390F-8007-4A4FB4F4166D}"/>
                    </a:ext>
                  </a:extLst>
                </p:cNvPr>
                <p:cNvPicPr/>
                <p:nvPr/>
              </p:nvPicPr>
              <p:blipFill>
                <a:blip r:embed="rId28"/>
                <a:stretch>
                  <a:fillRect/>
                </a:stretch>
              </p:blipFill>
              <p:spPr>
                <a:xfrm>
                  <a:off x="3298708" y="243542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9">
              <p14:nvContentPartPr>
                <p14:cNvPr id="17" name="Γραφή 16">
                  <a:extLst>
                    <a:ext uri="{FF2B5EF4-FFF2-40B4-BE49-F238E27FC236}">
                      <a16:creationId xmlns:a16="http://schemas.microsoft.com/office/drawing/2014/main" id="{237C83E6-C4C7-9D23-C85D-158EE5F23EC9}"/>
                    </a:ext>
                  </a:extLst>
                </p14:cNvPr>
                <p14:cNvContentPartPr/>
                <p14:nvPr/>
              </p14:nvContentPartPr>
              <p14:xfrm>
                <a:off x="3361708" y="2827108"/>
                <a:ext cx="360" cy="360"/>
              </p14:xfrm>
            </p:contentPart>
          </mc:Choice>
          <mc:Fallback xmlns="">
            <p:pic>
              <p:nvPicPr>
                <p:cNvPr id="17" name="Γραφή 16">
                  <a:extLst>
                    <a:ext uri="{FF2B5EF4-FFF2-40B4-BE49-F238E27FC236}">
                      <a16:creationId xmlns:a16="http://schemas.microsoft.com/office/drawing/2014/main" xmlns="" xmlns:aink="http://schemas.microsoft.com/office/drawing/2016/ink" xmlns:p14="http://schemas.microsoft.com/office/powerpoint/2010/main" id="{237C83E6-C4C7-9D23-C85D-158EE5F23EC9}"/>
                    </a:ext>
                  </a:extLst>
                </p:cNvPr>
                <p:cNvPicPr/>
                <p:nvPr/>
              </p:nvPicPr>
              <p:blipFill>
                <a:blip r:embed="rId32"/>
                <a:stretch>
                  <a:fillRect/>
                </a:stretch>
              </p:blipFill>
              <p:spPr>
                <a:xfrm>
                  <a:off x="3298708" y="2449468"/>
                  <a:ext cx="126000" cy="75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33">
            <p14:nvContentPartPr>
              <p14:cNvPr id="22" name="Γραφή 21">
                <a:extLst>
                  <a:ext uri="{FF2B5EF4-FFF2-40B4-BE49-F238E27FC236}">
                    <a16:creationId xmlns:a16="http://schemas.microsoft.com/office/drawing/2014/main" id="{1AEA8CD1-0A8A-DEC0-9FFC-F6BB2AD2817B}"/>
                  </a:ext>
                </a:extLst>
              </p14:cNvPr>
              <p14:cNvContentPartPr/>
              <p14:nvPr/>
            </p14:nvContentPartPr>
            <p14:xfrm>
              <a:off x="11647468" y="4262068"/>
              <a:ext cx="360" cy="360"/>
            </p14:xfrm>
          </p:contentPart>
        </mc:Choice>
        <mc:Fallback xmlns="">
          <p:pic>
            <p:nvPicPr>
              <p:cNvPr id="22" name="Γραφή 21">
                <a:extLst>
                  <a:ext uri="{FF2B5EF4-FFF2-40B4-BE49-F238E27FC236}">
                    <a16:creationId xmlns:a16="http://schemas.microsoft.com/office/drawing/2014/main" xmlns="" xmlns:aink="http://schemas.microsoft.com/office/drawing/2016/ink" xmlns:p14="http://schemas.microsoft.com/office/powerpoint/2010/main" id="{1AEA8CD1-0A8A-DEC0-9FFC-F6BB2AD2817B}"/>
                  </a:ext>
                </a:extLst>
              </p:cNvPr>
              <p:cNvPicPr/>
              <p:nvPr/>
            </p:nvPicPr>
            <p:blipFill>
              <a:blip r:embed="rId34"/>
              <a:stretch>
                <a:fillRect/>
              </a:stretch>
            </p:blipFill>
            <p:spPr>
              <a:xfrm>
                <a:off x="11584828" y="3884428"/>
                <a:ext cx="126000" cy="756000"/>
              </a:xfrm>
              <a:prstGeom prst="rect">
                <a:avLst/>
              </a:prstGeom>
            </p:spPr>
          </p:pic>
        </mc:Fallback>
      </mc:AlternateContent>
      <p:grpSp>
        <p:nvGrpSpPr>
          <p:cNvPr id="27" name="Ομάδα 26">
            <a:extLst>
              <a:ext uri="{FF2B5EF4-FFF2-40B4-BE49-F238E27FC236}">
                <a16:creationId xmlns:a16="http://schemas.microsoft.com/office/drawing/2014/main" id="{60C9F3E2-A755-6595-3855-0BDFF3C93D6E}"/>
              </a:ext>
            </a:extLst>
          </p:cNvPr>
          <p:cNvGrpSpPr/>
          <p:nvPr/>
        </p:nvGrpSpPr>
        <p:grpSpPr>
          <a:xfrm>
            <a:off x="8890228" y="4346668"/>
            <a:ext cx="113040" cy="84240"/>
            <a:chOff x="8890228" y="4346668"/>
            <a:chExt cx="113040" cy="84240"/>
          </a:xfrm>
        </p:grpSpPr>
        <mc:AlternateContent xmlns:mc="http://schemas.openxmlformats.org/markup-compatibility/2006" xmlns:p14="http://schemas.microsoft.com/office/powerpoint/2010/main" xmlns:aink="http://schemas.microsoft.com/office/drawing/2016/ink">
          <mc:Choice Requires="p14 aink">
            <p:contentPart p14:bwMode="auto" r:id="rId35">
              <p14:nvContentPartPr>
                <p14:cNvPr id="23" name="Γραφή 22">
                  <a:extLst>
                    <a:ext uri="{FF2B5EF4-FFF2-40B4-BE49-F238E27FC236}">
                      <a16:creationId xmlns:a16="http://schemas.microsoft.com/office/drawing/2014/main" id="{26A3467D-2388-6FA4-B30C-54691629329D}"/>
                    </a:ext>
                  </a:extLst>
                </p14:cNvPr>
                <p14:cNvContentPartPr/>
                <p14:nvPr/>
              </p14:nvContentPartPr>
              <p14:xfrm>
                <a:off x="8890228" y="4346668"/>
                <a:ext cx="360" cy="360"/>
              </p14:xfrm>
            </p:contentPart>
          </mc:Choice>
          <mc:Fallback xmlns="">
            <p:pic>
              <p:nvPicPr>
                <p:cNvPr id="23" name="Γραφή 22">
                  <a:extLst>
                    <a:ext uri="{FF2B5EF4-FFF2-40B4-BE49-F238E27FC236}">
                      <a16:creationId xmlns:a16="http://schemas.microsoft.com/office/drawing/2014/main" xmlns="" xmlns:aink="http://schemas.microsoft.com/office/drawing/2016/ink" xmlns:p14="http://schemas.microsoft.com/office/powerpoint/2010/main" id="{26A3467D-2388-6FA4-B30C-54691629329D}"/>
                    </a:ext>
                  </a:extLst>
                </p:cNvPr>
                <p:cNvPicPr/>
                <p:nvPr/>
              </p:nvPicPr>
              <p:blipFill>
                <a:blip r:embed="rId36"/>
                <a:stretch>
                  <a:fillRect/>
                </a:stretch>
              </p:blipFill>
              <p:spPr>
                <a:xfrm>
                  <a:off x="8827228" y="396902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7">
              <p14:nvContentPartPr>
                <p14:cNvPr id="24" name="Γραφή 23">
                  <a:extLst>
                    <a:ext uri="{FF2B5EF4-FFF2-40B4-BE49-F238E27FC236}">
                      <a16:creationId xmlns:a16="http://schemas.microsoft.com/office/drawing/2014/main" id="{6E59CBEB-A413-03DD-6AAF-E232A3FB3E57}"/>
                    </a:ext>
                  </a:extLst>
                </p14:cNvPr>
                <p14:cNvContentPartPr/>
                <p14:nvPr/>
              </p14:nvContentPartPr>
              <p14:xfrm>
                <a:off x="8974828" y="4430548"/>
                <a:ext cx="360" cy="360"/>
              </p14:xfrm>
            </p:contentPart>
          </mc:Choice>
          <mc:Fallback xmlns="">
            <p:pic>
              <p:nvPicPr>
                <p:cNvPr id="24" name="Γραφή 23">
                  <a:extLst>
                    <a:ext uri="{FF2B5EF4-FFF2-40B4-BE49-F238E27FC236}">
                      <a16:creationId xmlns:a16="http://schemas.microsoft.com/office/drawing/2014/main" xmlns="" xmlns:aink="http://schemas.microsoft.com/office/drawing/2016/ink" xmlns:p14="http://schemas.microsoft.com/office/powerpoint/2010/main" id="{6E59CBEB-A413-03DD-6AAF-E232A3FB3E57}"/>
                    </a:ext>
                  </a:extLst>
                </p:cNvPr>
                <p:cNvPicPr/>
                <p:nvPr/>
              </p:nvPicPr>
              <p:blipFill>
                <a:blip r:embed="rId38"/>
                <a:stretch>
                  <a:fillRect/>
                </a:stretch>
              </p:blipFill>
              <p:spPr>
                <a:xfrm>
                  <a:off x="8911828" y="405290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9">
              <p14:nvContentPartPr>
                <p14:cNvPr id="25" name="Γραφή 24">
                  <a:extLst>
                    <a:ext uri="{FF2B5EF4-FFF2-40B4-BE49-F238E27FC236}">
                      <a16:creationId xmlns:a16="http://schemas.microsoft.com/office/drawing/2014/main" id="{85D0C642-5456-8B94-1243-4382AD90D0FE}"/>
                    </a:ext>
                  </a:extLst>
                </p14:cNvPr>
                <p14:cNvContentPartPr/>
                <p14:nvPr/>
              </p14:nvContentPartPr>
              <p14:xfrm>
                <a:off x="8989228" y="4430548"/>
                <a:ext cx="360" cy="360"/>
              </p14:xfrm>
            </p:contentPart>
          </mc:Choice>
          <mc:Fallback xmlns="">
            <p:pic>
              <p:nvPicPr>
                <p:cNvPr id="25" name="Γραφή 24">
                  <a:extLst>
                    <a:ext uri="{FF2B5EF4-FFF2-40B4-BE49-F238E27FC236}">
                      <a16:creationId xmlns:a16="http://schemas.microsoft.com/office/drawing/2014/main" xmlns="" xmlns:aink="http://schemas.microsoft.com/office/drawing/2016/ink" xmlns:p14="http://schemas.microsoft.com/office/powerpoint/2010/main" id="{85D0C642-5456-8B94-1243-4382AD90D0FE}"/>
                    </a:ext>
                  </a:extLst>
                </p:cNvPr>
                <p:cNvPicPr/>
                <p:nvPr/>
              </p:nvPicPr>
              <p:blipFill>
                <a:blip r:embed="rId40"/>
                <a:stretch>
                  <a:fillRect/>
                </a:stretch>
              </p:blipFill>
              <p:spPr>
                <a:xfrm>
                  <a:off x="8926228" y="405290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1">
              <p14:nvContentPartPr>
                <p14:cNvPr id="26" name="Γραφή 25">
                  <a:extLst>
                    <a:ext uri="{FF2B5EF4-FFF2-40B4-BE49-F238E27FC236}">
                      <a16:creationId xmlns:a16="http://schemas.microsoft.com/office/drawing/2014/main" id="{68369F82-6797-A4F1-8DAF-09D76EB9DC5A}"/>
                    </a:ext>
                  </a:extLst>
                </p14:cNvPr>
                <p14:cNvContentPartPr/>
                <p14:nvPr/>
              </p14:nvContentPartPr>
              <p14:xfrm>
                <a:off x="9002908" y="4416868"/>
                <a:ext cx="360" cy="360"/>
              </p14:xfrm>
            </p:contentPart>
          </mc:Choice>
          <mc:Fallback xmlns="">
            <p:pic>
              <p:nvPicPr>
                <p:cNvPr id="26" name="Γραφή 25">
                  <a:extLst>
                    <a:ext uri="{FF2B5EF4-FFF2-40B4-BE49-F238E27FC236}">
                      <a16:creationId xmlns:a16="http://schemas.microsoft.com/office/drawing/2014/main" xmlns="" xmlns:aink="http://schemas.microsoft.com/office/drawing/2016/ink" xmlns:p14="http://schemas.microsoft.com/office/powerpoint/2010/main" id="{68369F82-6797-A4F1-8DAF-09D76EB9DC5A}"/>
                    </a:ext>
                  </a:extLst>
                </p:cNvPr>
                <p:cNvPicPr/>
                <p:nvPr/>
              </p:nvPicPr>
              <p:blipFill>
                <a:blip r:embed="rId42"/>
                <a:stretch>
                  <a:fillRect/>
                </a:stretch>
              </p:blipFill>
              <p:spPr>
                <a:xfrm>
                  <a:off x="8939908" y="4039228"/>
                  <a:ext cx="126000" cy="75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43">
            <p14:nvContentPartPr>
              <p14:cNvPr id="28" name="Γραφή 27">
                <a:extLst>
                  <a:ext uri="{FF2B5EF4-FFF2-40B4-BE49-F238E27FC236}">
                    <a16:creationId xmlns:a16="http://schemas.microsoft.com/office/drawing/2014/main" id="{86C42EEF-4745-F50A-DFF4-06DACAC6E6CD}"/>
                  </a:ext>
                </a:extLst>
              </p14:cNvPr>
              <p14:cNvContentPartPr/>
              <p14:nvPr/>
            </p14:nvContentPartPr>
            <p14:xfrm>
              <a:off x="4669948" y="4079188"/>
              <a:ext cx="360" cy="360"/>
            </p14:xfrm>
          </p:contentPart>
        </mc:Choice>
        <mc:Fallback xmlns="">
          <p:pic>
            <p:nvPicPr>
              <p:cNvPr id="28" name="Γραφή 27">
                <a:extLst>
                  <a:ext uri="{FF2B5EF4-FFF2-40B4-BE49-F238E27FC236}">
                    <a16:creationId xmlns:a16="http://schemas.microsoft.com/office/drawing/2014/main" xmlns="" xmlns:aink="http://schemas.microsoft.com/office/drawing/2016/ink" xmlns:p14="http://schemas.microsoft.com/office/powerpoint/2010/main" id="{86C42EEF-4745-F50A-DFF4-06DACAC6E6CD}"/>
                  </a:ext>
                </a:extLst>
              </p:cNvPr>
              <p:cNvPicPr/>
              <p:nvPr/>
            </p:nvPicPr>
            <p:blipFill>
              <a:blip r:embed="rId44"/>
              <a:stretch>
                <a:fillRect/>
              </a:stretch>
            </p:blipFill>
            <p:spPr>
              <a:xfrm>
                <a:off x="4607308" y="3701548"/>
                <a:ext cx="126000" cy="756000"/>
              </a:xfrm>
              <a:prstGeom prst="rect">
                <a:avLst/>
              </a:prstGeom>
            </p:spPr>
          </p:pic>
        </mc:Fallback>
      </mc:AlternateContent>
      <p:grpSp>
        <p:nvGrpSpPr>
          <p:cNvPr id="31" name="Ομάδα 30">
            <a:extLst>
              <a:ext uri="{FF2B5EF4-FFF2-40B4-BE49-F238E27FC236}">
                <a16:creationId xmlns:a16="http://schemas.microsoft.com/office/drawing/2014/main" id="{2E251AD1-D6F9-E1AA-E363-05AE530A19F6}"/>
              </a:ext>
            </a:extLst>
          </p:cNvPr>
          <p:cNvGrpSpPr/>
          <p:nvPr/>
        </p:nvGrpSpPr>
        <p:grpSpPr>
          <a:xfrm>
            <a:off x="2672668" y="4473388"/>
            <a:ext cx="14040" cy="360"/>
            <a:chOff x="2672668" y="4473388"/>
            <a:chExt cx="14040" cy="360"/>
          </a:xfrm>
        </p:grpSpPr>
        <mc:AlternateContent xmlns:mc="http://schemas.openxmlformats.org/markup-compatibility/2006" xmlns:p14="http://schemas.microsoft.com/office/powerpoint/2010/main" xmlns:aink="http://schemas.microsoft.com/office/drawing/2016/ink">
          <mc:Choice Requires="p14 aink">
            <p:contentPart p14:bwMode="auto" r:id="rId45">
              <p14:nvContentPartPr>
                <p14:cNvPr id="29" name="Γραφή 28">
                  <a:extLst>
                    <a:ext uri="{FF2B5EF4-FFF2-40B4-BE49-F238E27FC236}">
                      <a16:creationId xmlns:a16="http://schemas.microsoft.com/office/drawing/2014/main" id="{3A494856-C472-B7A6-EE05-8C0F18E55D31}"/>
                    </a:ext>
                  </a:extLst>
                </p14:cNvPr>
                <p14:cNvContentPartPr/>
                <p14:nvPr/>
              </p14:nvContentPartPr>
              <p14:xfrm>
                <a:off x="2672668" y="4473388"/>
                <a:ext cx="5760" cy="360"/>
              </p14:xfrm>
            </p:contentPart>
          </mc:Choice>
          <mc:Fallback xmlns="">
            <p:pic>
              <p:nvPicPr>
                <p:cNvPr id="29" name="Γραφή 28">
                  <a:extLst>
                    <a:ext uri="{FF2B5EF4-FFF2-40B4-BE49-F238E27FC236}">
                      <a16:creationId xmlns:a16="http://schemas.microsoft.com/office/drawing/2014/main" xmlns="" xmlns:aink="http://schemas.microsoft.com/office/drawing/2016/ink" xmlns:p14="http://schemas.microsoft.com/office/powerpoint/2010/main" id="{3A494856-C472-B7A6-EE05-8C0F18E55D31}"/>
                    </a:ext>
                  </a:extLst>
                </p:cNvPr>
                <p:cNvPicPr/>
                <p:nvPr/>
              </p:nvPicPr>
              <p:blipFill>
                <a:blip r:embed="rId46"/>
                <a:stretch>
                  <a:fillRect/>
                </a:stretch>
              </p:blipFill>
              <p:spPr>
                <a:xfrm>
                  <a:off x="2609668" y="4095388"/>
                  <a:ext cx="1314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7">
              <p14:nvContentPartPr>
                <p14:cNvPr id="30" name="Γραφή 29">
                  <a:extLst>
                    <a:ext uri="{FF2B5EF4-FFF2-40B4-BE49-F238E27FC236}">
                      <a16:creationId xmlns:a16="http://schemas.microsoft.com/office/drawing/2014/main" id="{7F3646BA-AC81-B4A7-35A1-1EAB7AAF00BC}"/>
                    </a:ext>
                  </a:extLst>
                </p14:cNvPr>
                <p14:cNvContentPartPr/>
                <p14:nvPr/>
              </p14:nvContentPartPr>
              <p14:xfrm>
                <a:off x="2686348" y="4473388"/>
                <a:ext cx="360" cy="360"/>
              </p14:xfrm>
            </p:contentPart>
          </mc:Choice>
          <mc:Fallback xmlns="">
            <p:pic>
              <p:nvPicPr>
                <p:cNvPr id="30" name="Γραφή 29">
                  <a:extLst>
                    <a:ext uri="{FF2B5EF4-FFF2-40B4-BE49-F238E27FC236}">
                      <a16:creationId xmlns:a16="http://schemas.microsoft.com/office/drawing/2014/main" xmlns="" xmlns:aink="http://schemas.microsoft.com/office/drawing/2016/ink" xmlns:p14="http://schemas.microsoft.com/office/powerpoint/2010/main" id="{7F3646BA-AC81-B4A7-35A1-1EAB7AAF00BC}"/>
                    </a:ext>
                  </a:extLst>
                </p:cNvPr>
                <p:cNvPicPr/>
                <p:nvPr/>
              </p:nvPicPr>
              <p:blipFill>
                <a:blip r:embed="rId48"/>
                <a:stretch>
                  <a:fillRect/>
                </a:stretch>
              </p:blipFill>
              <p:spPr>
                <a:xfrm>
                  <a:off x="2623708" y="4095388"/>
                  <a:ext cx="126000" cy="75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49">
            <p14:nvContentPartPr>
              <p14:cNvPr id="32" name="Γραφή 31">
                <a:extLst>
                  <a:ext uri="{FF2B5EF4-FFF2-40B4-BE49-F238E27FC236}">
                    <a16:creationId xmlns:a16="http://schemas.microsoft.com/office/drawing/2014/main" id="{CF7D4EB2-C9C8-3354-6ECC-AE0F0F85B41E}"/>
                  </a:ext>
                </a:extLst>
              </p14:cNvPr>
              <p14:cNvContentPartPr/>
              <p14:nvPr/>
            </p14:nvContentPartPr>
            <p14:xfrm>
              <a:off x="1364068" y="1884268"/>
              <a:ext cx="360" cy="360"/>
            </p14:xfrm>
          </p:contentPart>
        </mc:Choice>
        <mc:Fallback xmlns="">
          <p:pic>
            <p:nvPicPr>
              <p:cNvPr id="32" name="Γραφή 31">
                <a:extLst>
                  <a:ext uri="{FF2B5EF4-FFF2-40B4-BE49-F238E27FC236}">
                    <a16:creationId xmlns:a16="http://schemas.microsoft.com/office/drawing/2014/main" xmlns="" xmlns:aink="http://schemas.microsoft.com/office/drawing/2016/ink" xmlns:p14="http://schemas.microsoft.com/office/powerpoint/2010/main" id="{CF7D4EB2-C9C8-3354-6ECC-AE0F0F85B41E}"/>
                  </a:ext>
                </a:extLst>
              </p:cNvPr>
              <p:cNvPicPr/>
              <p:nvPr/>
            </p:nvPicPr>
            <p:blipFill>
              <a:blip r:embed="rId50"/>
              <a:stretch>
                <a:fillRect/>
              </a:stretch>
            </p:blipFill>
            <p:spPr>
              <a:xfrm>
                <a:off x="1301068" y="150662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1">
            <p14:nvContentPartPr>
              <p14:cNvPr id="33" name="Γραφή 32">
                <a:extLst>
                  <a:ext uri="{FF2B5EF4-FFF2-40B4-BE49-F238E27FC236}">
                    <a16:creationId xmlns:a16="http://schemas.microsoft.com/office/drawing/2014/main" id="{5EFBB758-9091-995C-8379-2828658A61EB}"/>
                  </a:ext>
                </a:extLst>
              </p14:cNvPr>
              <p14:cNvContentPartPr/>
              <p14:nvPr/>
            </p14:nvContentPartPr>
            <p14:xfrm>
              <a:off x="4698388" y="3881908"/>
              <a:ext cx="360" cy="360"/>
            </p14:xfrm>
          </p:contentPart>
        </mc:Choice>
        <mc:Fallback xmlns="">
          <p:pic>
            <p:nvPicPr>
              <p:cNvPr id="33" name="Γραφή 32">
                <a:extLst>
                  <a:ext uri="{FF2B5EF4-FFF2-40B4-BE49-F238E27FC236}">
                    <a16:creationId xmlns:a16="http://schemas.microsoft.com/office/drawing/2014/main" xmlns="" xmlns:aink="http://schemas.microsoft.com/office/drawing/2016/ink" xmlns:p14="http://schemas.microsoft.com/office/powerpoint/2010/main" id="{5EFBB758-9091-995C-8379-2828658A61EB}"/>
                  </a:ext>
                </a:extLst>
              </p:cNvPr>
              <p:cNvPicPr/>
              <p:nvPr/>
            </p:nvPicPr>
            <p:blipFill>
              <a:blip r:embed="rId52"/>
              <a:stretch>
                <a:fillRect/>
              </a:stretch>
            </p:blipFill>
            <p:spPr>
              <a:xfrm>
                <a:off x="4635388" y="350426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3">
            <p14:nvContentPartPr>
              <p14:cNvPr id="34" name="Γραφή 33">
                <a:extLst>
                  <a:ext uri="{FF2B5EF4-FFF2-40B4-BE49-F238E27FC236}">
                    <a16:creationId xmlns:a16="http://schemas.microsoft.com/office/drawing/2014/main" id="{B7A96CA7-6F99-063D-903C-E67AFF0466D2}"/>
                  </a:ext>
                </a:extLst>
              </p14:cNvPr>
              <p14:cNvContentPartPr/>
              <p14:nvPr/>
            </p14:nvContentPartPr>
            <p14:xfrm>
              <a:off x="6906988" y="3319588"/>
              <a:ext cx="360" cy="360"/>
            </p14:xfrm>
          </p:contentPart>
        </mc:Choice>
        <mc:Fallback xmlns="">
          <p:pic>
            <p:nvPicPr>
              <p:cNvPr id="34" name="Γραφή 33">
                <a:extLst>
                  <a:ext uri="{FF2B5EF4-FFF2-40B4-BE49-F238E27FC236}">
                    <a16:creationId xmlns:a16="http://schemas.microsoft.com/office/drawing/2014/main" xmlns="" xmlns:aink="http://schemas.microsoft.com/office/drawing/2016/ink" xmlns:p14="http://schemas.microsoft.com/office/powerpoint/2010/main" id="{B7A96CA7-6F99-063D-903C-E67AFF0466D2}"/>
                  </a:ext>
                </a:extLst>
              </p:cNvPr>
              <p:cNvPicPr/>
              <p:nvPr/>
            </p:nvPicPr>
            <p:blipFill>
              <a:blip r:embed="rId54"/>
              <a:stretch>
                <a:fillRect/>
              </a:stretch>
            </p:blipFill>
            <p:spPr>
              <a:xfrm>
                <a:off x="6843988" y="294158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5">
            <p14:nvContentPartPr>
              <p14:cNvPr id="38" name="Γραφή 37">
                <a:extLst>
                  <a:ext uri="{FF2B5EF4-FFF2-40B4-BE49-F238E27FC236}">
                    <a16:creationId xmlns:a16="http://schemas.microsoft.com/office/drawing/2014/main" id="{76D0BBB5-78AB-08F1-5BBB-703049E01F3F}"/>
                  </a:ext>
                </a:extLst>
              </p14:cNvPr>
              <p14:cNvContentPartPr/>
              <p14:nvPr/>
            </p14:nvContentPartPr>
            <p14:xfrm>
              <a:off x="6554908" y="4290508"/>
              <a:ext cx="360" cy="360"/>
            </p14:xfrm>
          </p:contentPart>
        </mc:Choice>
        <mc:Fallback xmlns="">
          <p:pic>
            <p:nvPicPr>
              <p:cNvPr id="38" name="Γραφή 37">
                <a:extLst>
                  <a:ext uri="{FF2B5EF4-FFF2-40B4-BE49-F238E27FC236}">
                    <a16:creationId xmlns:a16="http://schemas.microsoft.com/office/drawing/2014/main" xmlns="" xmlns:aink="http://schemas.microsoft.com/office/drawing/2016/ink" xmlns:p14="http://schemas.microsoft.com/office/powerpoint/2010/main" id="{76D0BBB5-78AB-08F1-5BBB-703049E01F3F}"/>
                  </a:ext>
                </a:extLst>
              </p:cNvPr>
              <p:cNvPicPr/>
              <p:nvPr/>
            </p:nvPicPr>
            <p:blipFill>
              <a:blip r:embed="rId56"/>
              <a:stretch>
                <a:fillRect/>
              </a:stretch>
            </p:blipFill>
            <p:spPr>
              <a:xfrm>
                <a:off x="6492268" y="3912508"/>
                <a:ext cx="126000" cy="756000"/>
              </a:xfrm>
              <a:prstGeom prst="rect">
                <a:avLst/>
              </a:prstGeom>
            </p:spPr>
          </p:pic>
        </mc:Fallback>
      </mc:AlternateContent>
      <p:pic>
        <p:nvPicPr>
          <p:cNvPr id="15" name="Εικόνα 14">
            <a:extLst>
              <a:ext uri="{FF2B5EF4-FFF2-40B4-BE49-F238E27FC236}">
                <a16:creationId xmlns:a16="http://schemas.microsoft.com/office/drawing/2014/main" id="{094909EE-AA00-6650-66D2-21968FB46050}"/>
              </a:ext>
            </a:extLst>
          </p:cNvPr>
          <p:cNvPicPr>
            <a:picLocks noChangeAspect="1"/>
          </p:cNvPicPr>
          <p:nvPr/>
        </p:nvPicPr>
        <p:blipFill>
          <a:blip r:embed="rId57"/>
          <a:stretch>
            <a:fillRect/>
          </a:stretch>
        </p:blipFill>
        <p:spPr>
          <a:xfrm>
            <a:off x="784208" y="1706066"/>
            <a:ext cx="7799616" cy="4089047"/>
          </a:xfrm>
          <a:prstGeom prst="rect">
            <a:avLst/>
          </a:prstGeom>
        </p:spPr>
      </p:pic>
      <p:pic>
        <p:nvPicPr>
          <p:cNvPr id="36" name="Εικόνα 35">
            <a:extLst>
              <a:ext uri="{FF2B5EF4-FFF2-40B4-BE49-F238E27FC236}">
                <a16:creationId xmlns:a16="http://schemas.microsoft.com/office/drawing/2014/main" id="{3480362F-799F-17BF-214E-A60EC5939EA0}"/>
              </a:ext>
            </a:extLst>
          </p:cNvPr>
          <p:cNvPicPr>
            <a:picLocks noChangeAspect="1"/>
          </p:cNvPicPr>
          <p:nvPr/>
        </p:nvPicPr>
        <p:blipFill>
          <a:blip r:embed="rId58"/>
          <a:stretch>
            <a:fillRect/>
          </a:stretch>
        </p:blipFill>
        <p:spPr>
          <a:xfrm>
            <a:off x="5156047" y="2075143"/>
            <a:ext cx="6376335" cy="3350891"/>
          </a:xfrm>
          <a:prstGeom prst="rect">
            <a:avLst/>
          </a:prstGeom>
        </p:spPr>
      </p:pic>
      <p:grpSp>
        <p:nvGrpSpPr>
          <p:cNvPr id="40" name="Ομάδα 39">
            <a:extLst>
              <a:ext uri="{FF2B5EF4-FFF2-40B4-BE49-F238E27FC236}">
                <a16:creationId xmlns:a16="http://schemas.microsoft.com/office/drawing/2014/main" id="{8F6D7552-AFC9-BFAA-1C4B-259E5C2380B8}"/>
              </a:ext>
            </a:extLst>
          </p:cNvPr>
          <p:cNvGrpSpPr/>
          <p:nvPr/>
        </p:nvGrpSpPr>
        <p:grpSpPr>
          <a:xfrm>
            <a:off x="2152108" y="3685348"/>
            <a:ext cx="4393800" cy="436320"/>
            <a:chOff x="2152108" y="3685348"/>
            <a:chExt cx="4393800" cy="436320"/>
          </a:xfrm>
        </p:grpSpPr>
        <mc:AlternateContent xmlns:mc="http://schemas.openxmlformats.org/markup-compatibility/2006" xmlns:p14="http://schemas.microsoft.com/office/powerpoint/2010/main" xmlns:aink="http://schemas.microsoft.com/office/drawing/2016/ink">
          <mc:Choice Requires="p14 aink">
            <p:contentPart p14:bwMode="auto" r:id="rId59">
              <p14:nvContentPartPr>
                <p14:cNvPr id="37" name="Γραφή 36">
                  <a:extLst>
                    <a:ext uri="{FF2B5EF4-FFF2-40B4-BE49-F238E27FC236}">
                      <a16:creationId xmlns:a16="http://schemas.microsoft.com/office/drawing/2014/main" id="{E86E7D6E-9C4F-373E-97C7-4D35447FDC34}"/>
                    </a:ext>
                  </a:extLst>
                </p14:cNvPr>
                <p14:cNvContentPartPr/>
                <p14:nvPr/>
              </p14:nvContentPartPr>
              <p14:xfrm>
                <a:off x="2152108" y="3853468"/>
                <a:ext cx="4246560" cy="268200"/>
              </p14:xfrm>
            </p:contentPart>
          </mc:Choice>
          <mc:Fallback xmlns="">
            <p:pic>
              <p:nvPicPr>
                <p:cNvPr id="37" name="Γραφή 36">
                  <a:extLst>
                    <a:ext uri="{FF2B5EF4-FFF2-40B4-BE49-F238E27FC236}">
                      <a16:creationId xmlns:a16="http://schemas.microsoft.com/office/drawing/2014/main" xmlns="" xmlns:aink="http://schemas.microsoft.com/office/drawing/2016/ink" xmlns:p14="http://schemas.microsoft.com/office/powerpoint/2010/main" id="{E86E7D6E-9C4F-373E-97C7-4D35447FDC34}"/>
                    </a:ext>
                  </a:extLst>
                </p:cNvPr>
                <p:cNvPicPr/>
                <p:nvPr/>
              </p:nvPicPr>
              <p:blipFill>
                <a:blip r:embed="rId60"/>
                <a:stretch>
                  <a:fillRect/>
                </a:stretch>
              </p:blipFill>
              <p:spPr>
                <a:xfrm>
                  <a:off x="2089108" y="3475828"/>
                  <a:ext cx="4372200" cy="10238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1">
              <p14:nvContentPartPr>
                <p14:cNvPr id="39" name="Γραφή 38">
                  <a:extLst>
                    <a:ext uri="{FF2B5EF4-FFF2-40B4-BE49-F238E27FC236}">
                      <a16:creationId xmlns:a16="http://schemas.microsoft.com/office/drawing/2014/main" id="{BFC4B231-02B8-DDF1-0BCE-BF382AB43757}"/>
                    </a:ext>
                  </a:extLst>
                </p14:cNvPr>
                <p14:cNvContentPartPr/>
                <p14:nvPr/>
              </p14:nvContentPartPr>
              <p14:xfrm>
                <a:off x="6159628" y="3685348"/>
                <a:ext cx="386280" cy="336240"/>
              </p14:xfrm>
            </p:contentPart>
          </mc:Choice>
          <mc:Fallback xmlns="">
            <p:pic>
              <p:nvPicPr>
                <p:cNvPr id="39" name="Γραφή 38">
                  <a:extLst>
                    <a:ext uri="{FF2B5EF4-FFF2-40B4-BE49-F238E27FC236}">
                      <a16:creationId xmlns:a16="http://schemas.microsoft.com/office/drawing/2014/main" xmlns="" xmlns:aink="http://schemas.microsoft.com/office/drawing/2016/ink" xmlns:p14="http://schemas.microsoft.com/office/powerpoint/2010/main" id="{BFC4B231-02B8-DDF1-0BCE-BF382AB43757}"/>
                    </a:ext>
                  </a:extLst>
                </p:cNvPr>
                <p:cNvPicPr/>
                <p:nvPr/>
              </p:nvPicPr>
              <p:blipFill>
                <a:blip r:embed="rId62"/>
                <a:stretch>
                  <a:fillRect/>
                </a:stretch>
              </p:blipFill>
              <p:spPr>
                <a:xfrm>
                  <a:off x="6096988" y="3307348"/>
                  <a:ext cx="511920" cy="1091880"/>
                </a:xfrm>
                <a:prstGeom prst="rect">
                  <a:avLst/>
                </a:prstGeom>
              </p:spPr>
            </p:pic>
          </mc:Fallback>
        </mc:AlternateContent>
      </p:grpSp>
      <p:sp>
        <p:nvSpPr>
          <p:cNvPr id="41" name="TextBox 40">
            <a:extLst>
              <a:ext uri="{FF2B5EF4-FFF2-40B4-BE49-F238E27FC236}">
                <a16:creationId xmlns:a16="http://schemas.microsoft.com/office/drawing/2014/main" id="{6152D905-23CE-F18F-0FF9-6F47EEA04A01}"/>
              </a:ext>
            </a:extLst>
          </p:cNvPr>
          <p:cNvSpPr txBox="1"/>
          <p:nvPr/>
        </p:nvSpPr>
        <p:spPr>
          <a:xfrm>
            <a:off x="6287365" y="4418017"/>
            <a:ext cx="5182573" cy="369332"/>
          </a:xfrm>
          <a:prstGeom prst="rect">
            <a:avLst/>
          </a:prstGeom>
          <a:noFill/>
        </p:spPr>
        <p:txBody>
          <a:bodyPr wrap="none" rtlCol="0">
            <a:spAutoFit/>
          </a:bodyPr>
          <a:lstStyle/>
          <a:p>
            <a:r>
              <a:rPr lang="en-US" dirty="0">
                <a:highlight>
                  <a:srgbClr val="FFFF00"/>
                </a:highlight>
              </a:rPr>
              <a:t>E</a:t>
            </a:r>
            <a:r>
              <a:rPr lang="el-GR" dirty="0">
                <a:highlight>
                  <a:srgbClr val="FFFF00"/>
                </a:highlight>
              </a:rPr>
              <a:t>ξηγούμε, δίνουμε παραδείγματα ή φωτογραφίες</a:t>
            </a:r>
          </a:p>
        </p:txBody>
      </p:sp>
    </p:spTree>
    <p:extLst>
      <p:ext uri="{BB962C8B-B14F-4D97-AF65-F5344CB8AC3E}">
        <p14:creationId xmlns:p14="http://schemas.microsoft.com/office/powerpoint/2010/main" val="3932246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Cantos Arredondados 4">
            <a:extLst>
              <a:ext uri="{FF2B5EF4-FFF2-40B4-BE49-F238E27FC236}">
                <a16:creationId xmlns:a16="http://schemas.microsoft.com/office/drawing/2014/main" id="{5EE1F6C2-3358-4129-B958-7A86B2379DD4}"/>
              </a:ext>
            </a:extLst>
          </p:cNvPr>
          <p:cNvSpPr/>
          <p:nvPr/>
        </p:nvSpPr>
        <p:spPr>
          <a:xfrm>
            <a:off x="506437" y="1270861"/>
            <a:ext cx="11165813" cy="495945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Retângulo: Cantos Arredondados 5">
            <a:extLst>
              <a:ext uri="{FF2B5EF4-FFF2-40B4-BE49-F238E27FC236}">
                <a16:creationId xmlns:a16="http://schemas.microsoft.com/office/drawing/2014/main" id="{6889F69F-CAEE-47B2-052A-61878C6C9F14}"/>
              </a:ext>
            </a:extLst>
          </p:cNvPr>
          <p:cNvSpPr/>
          <p:nvPr/>
        </p:nvSpPr>
        <p:spPr>
          <a:xfrm>
            <a:off x="1442943" y="197511"/>
            <a:ext cx="10618428"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3200" dirty="0">
                <a:solidFill>
                  <a:srgbClr val="002060"/>
                </a:solidFill>
                <a:latin typeface="Arial" panose="020B0604020202020204" pitchFamily="34" charset="0"/>
                <a:cs typeface="Arial" panose="020B0604020202020204" pitchFamily="34" charset="0"/>
              </a:rPr>
              <a:t>IO4:</a:t>
            </a:r>
            <a:r>
              <a:rPr lang="el-GR" sz="3200" dirty="0">
                <a:solidFill>
                  <a:srgbClr val="002060"/>
                </a:solidFill>
                <a:latin typeface="Arial" panose="020B0604020202020204" pitchFamily="34" charset="0"/>
                <a:cs typeface="Arial" panose="020B0604020202020204" pitchFamily="34" charset="0"/>
              </a:rPr>
              <a:t>Ηλεκτρονικό εγχειρίδιο</a:t>
            </a:r>
            <a:r>
              <a:rPr lang="en-GB" sz="3200" dirty="0">
                <a:solidFill>
                  <a:srgbClr val="002060"/>
                </a:solidFill>
                <a:latin typeface="Arial" panose="020B0604020202020204" pitchFamily="34" charset="0"/>
                <a:cs typeface="Arial" panose="020B0604020202020204" pitchFamily="34" charset="0"/>
              </a:rPr>
              <a:t> </a:t>
            </a:r>
            <a:r>
              <a:rPr lang="el-GR" sz="3200" dirty="0">
                <a:solidFill>
                  <a:srgbClr val="002060"/>
                </a:solidFill>
                <a:latin typeface="Arial" panose="020B0604020202020204" pitchFamily="34" charset="0"/>
                <a:cs typeface="Arial" panose="020B0604020202020204" pitchFamily="34" charset="0"/>
              </a:rPr>
              <a:t>για τις εκθέσεις του </a:t>
            </a:r>
            <a:r>
              <a:rPr lang="en-GB" sz="3200" dirty="0">
                <a:solidFill>
                  <a:srgbClr val="002060"/>
                </a:solidFill>
                <a:latin typeface="Arial" panose="020B0604020202020204" pitchFamily="34" charset="0"/>
                <a:cs typeface="Arial" panose="020B0604020202020204" pitchFamily="34" charset="0"/>
              </a:rPr>
              <a:t> POEME </a:t>
            </a:r>
          </a:p>
        </p:txBody>
      </p:sp>
      <mc:AlternateContent xmlns:mc="http://schemas.openxmlformats.org/markup-compatibility/2006" xmlns:p14="http://schemas.microsoft.com/office/powerpoint/2010/main" xmlns:aink="http://schemas.microsoft.com/office/drawing/2016/ink">
        <mc:Choice Requires="p14 aink">
          <p:contentPart p14:bwMode="auto" r:id="rId5">
            <p14:nvContentPartPr>
              <p14:cNvPr id="3" name="Γραφή 2">
                <a:extLst>
                  <a:ext uri="{FF2B5EF4-FFF2-40B4-BE49-F238E27FC236}">
                    <a16:creationId xmlns:a16="http://schemas.microsoft.com/office/drawing/2014/main" id="{450EAAD7-847F-B9BA-FB2C-AE1902A169BA}"/>
                  </a:ext>
                </a:extLst>
              </p14:cNvPr>
              <p14:cNvContentPartPr/>
              <p14:nvPr/>
            </p14:nvContentPartPr>
            <p14:xfrm>
              <a:off x="-169532" y="2447668"/>
              <a:ext cx="360" cy="360"/>
            </p14:xfrm>
          </p:contentPart>
        </mc:Choice>
        <mc:Fallback xmlns="">
          <p:pic>
            <p:nvPicPr>
              <p:cNvPr id="3" name="Γραφή 2">
                <a:extLst>
                  <a:ext uri="{FF2B5EF4-FFF2-40B4-BE49-F238E27FC236}">
                    <a16:creationId xmlns:a16="http://schemas.microsoft.com/office/drawing/2014/main" xmlns="" xmlns:aink="http://schemas.microsoft.com/office/drawing/2016/ink" xmlns:p14="http://schemas.microsoft.com/office/powerpoint/2010/main" id="{450EAAD7-847F-B9BA-FB2C-AE1902A169BA}"/>
                  </a:ext>
                </a:extLst>
              </p:cNvPr>
              <p:cNvPicPr/>
              <p:nvPr/>
            </p:nvPicPr>
            <p:blipFill>
              <a:blip r:embed="rId6"/>
              <a:stretch>
                <a:fillRect/>
              </a:stretch>
            </p:blipFill>
            <p:spPr>
              <a:xfrm>
                <a:off x="-232172" y="2069668"/>
                <a:ext cx="126000" cy="756000"/>
              </a:xfrm>
              <a:prstGeom prst="rect">
                <a:avLst/>
              </a:prstGeom>
            </p:spPr>
          </p:pic>
        </mc:Fallback>
      </mc:AlternateContent>
      <p:grpSp>
        <p:nvGrpSpPr>
          <p:cNvPr id="9" name="Ομάδα 8">
            <a:extLst>
              <a:ext uri="{FF2B5EF4-FFF2-40B4-BE49-F238E27FC236}">
                <a16:creationId xmlns:a16="http://schemas.microsoft.com/office/drawing/2014/main" id="{4FDC138B-BA6D-3806-9929-F1518B2EEAAC}"/>
              </a:ext>
            </a:extLst>
          </p:cNvPr>
          <p:cNvGrpSpPr/>
          <p:nvPr/>
        </p:nvGrpSpPr>
        <p:grpSpPr>
          <a:xfrm>
            <a:off x="1110988" y="3206908"/>
            <a:ext cx="28440" cy="360"/>
            <a:chOff x="1110988" y="3206908"/>
            <a:chExt cx="28440" cy="360"/>
          </a:xfrm>
        </p:grpSpPr>
        <mc:AlternateContent xmlns:mc="http://schemas.openxmlformats.org/markup-compatibility/2006" xmlns:p14="http://schemas.microsoft.com/office/powerpoint/2010/main" xmlns:aink="http://schemas.microsoft.com/office/drawing/2016/ink">
          <mc:Choice Requires="p14 aink">
            <p:contentPart p14:bwMode="auto" r:id="rId7">
              <p14:nvContentPartPr>
                <p14:cNvPr id="4" name="Γραφή 3">
                  <a:extLst>
                    <a:ext uri="{FF2B5EF4-FFF2-40B4-BE49-F238E27FC236}">
                      <a16:creationId xmlns:a16="http://schemas.microsoft.com/office/drawing/2014/main" id="{F2FFB61A-374B-3FBC-74FB-E7092D681F29}"/>
                    </a:ext>
                  </a:extLst>
                </p14:cNvPr>
                <p14:cNvContentPartPr/>
                <p14:nvPr/>
              </p14:nvContentPartPr>
              <p14:xfrm>
                <a:off x="1110988" y="3206908"/>
                <a:ext cx="360" cy="360"/>
              </p14:xfrm>
            </p:contentPart>
          </mc:Choice>
          <mc:Fallback xmlns="">
            <p:pic>
              <p:nvPicPr>
                <p:cNvPr id="4" name="Γραφή 3">
                  <a:extLst>
                    <a:ext uri="{FF2B5EF4-FFF2-40B4-BE49-F238E27FC236}">
                      <a16:creationId xmlns:a16="http://schemas.microsoft.com/office/drawing/2014/main" xmlns="" xmlns:aink="http://schemas.microsoft.com/office/drawing/2016/ink" xmlns:p14="http://schemas.microsoft.com/office/powerpoint/2010/main" id="{F2FFB61A-374B-3FBC-74FB-E7092D681F29}"/>
                    </a:ext>
                  </a:extLst>
                </p:cNvPr>
                <p:cNvPicPr/>
                <p:nvPr/>
              </p:nvPicPr>
              <p:blipFill>
                <a:blip r:embed="rId8"/>
                <a:stretch>
                  <a:fillRect/>
                </a:stretch>
              </p:blipFill>
              <p:spPr>
                <a:xfrm>
                  <a:off x="1047988" y="282890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6" name="Γραφή 5">
                  <a:extLst>
                    <a:ext uri="{FF2B5EF4-FFF2-40B4-BE49-F238E27FC236}">
                      <a16:creationId xmlns:a16="http://schemas.microsoft.com/office/drawing/2014/main" id="{2FE14266-1724-FD3F-33A4-FED7A4A419F8}"/>
                    </a:ext>
                  </a:extLst>
                </p14:cNvPr>
                <p14:cNvContentPartPr/>
                <p14:nvPr/>
              </p14:nvContentPartPr>
              <p14:xfrm>
                <a:off x="1139068" y="3206908"/>
                <a:ext cx="360" cy="360"/>
              </p14:xfrm>
            </p:contentPart>
          </mc:Choice>
          <mc:Fallback xmlns="">
            <p:pic>
              <p:nvPicPr>
                <p:cNvPr id="6" name="Γραφή 5">
                  <a:extLst>
                    <a:ext uri="{FF2B5EF4-FFF2-40B4-BE49-F238E27FC236}">
                      <a16:creationId xmlns:a16="http://schemas.microsoft.com/office/drawing/2014/main" xmlns="" xmlns:aink="http://schemas.microsoft.com/office/drawing/2016/ink" xmlns:p14="http://schemas.microsoft.com/office/powerpoint/2010/main" id="{2FE14266-1724-FD3F-33A4-FED7A4A419F8}"/>
                    </a:ext>
                  </a:extLst>
                </p:cNvPr>
                <p:cNvPicPr/>
                <p:nvPr/>
              </p:nvPicPr>
              <p:blipFill>
                <a:blip r:embed="rId10"/>
                <a:stretch>
                  <a:fillRect/>
                </a:stretch>
              </p:blipFill>
              <p:spPr>
                <a:xfrm>
                  <a:off x="1076428" y="2828908"/>
                  <a:ext cx="126000" cy="75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14" name="Γραφή 13">
                <a:extLst>
                  <a:ext uri="{FF2B5EF4-FFF2-40B4-BE49-F238E27FC236}">
                    <a16:creationId xmlns:a16="http://schemas.microsoft.com/office/drawing/2014/main" id="{F1B50E86-4DCC-FC55-DA70-C6809F1D1CF8}"/>
                  </a:ext>
                </a:extLst>
              </p14:cNvPr>
              <p14:cNvContentPartPr/>
              <p14:nvPr/>
            </p14:nvContentPartPr>
            <p14:xfrm>
              <a:off x="998308" y="2433268"/>
              <a:ext cx="360" cy="360"/>
            </p14:xfrm>
          </p:contentPart>
        </mc:Choice>
        <mc:Fallback xmlns="">
          <p:pic>
            <p:nvPicPr>
              <p:cNvPr id="14" name="Γραφή 13">
                <a:extLst>
                  <a:ext uri="{FF2B5EF4-FFF2-40B4-BE49-F238E27FC236}">
                    <a16:creationId xmlns:a16="http://schemas.microsoft.com/office/drawing/2014/main" xmlns="" xmlns:aink="http://schemas.microsoft.com/office/drawing/2016/ink" xmlns:p14="http://schemas.microsoft.com/office/powerpoint/2010/main" id="{F1B50E86-4DCC-FC55-DA70-C6809F1D1CF8}"/>
                  </a:ext>
                </a:extLst>
              </p:cNvPr>
              <p:cNvPicPr/>
              <p:nvPr/>
            </p:nvPicPr>
            <p:blipFill>
              <a:blip r:embed="rId12"/>
              <a:stretch>
                <a:fillRect/>
              </a:stretch>
            </p:blipFill>
            <p:spPr>
              <a:xfrm>
                <a:off x="935308" y="2055268"/>
                <a:ext cx="126000" cy="756000"/>
              </a:xfrm>
              <a:prstGeom prst="rect">
                <a:avLst/>
              </a:prstGeom>
            </p:spPr>
          </p:pic>
        </mc:Fallback>
      </mc:AlternateContent>
      <p:grpSp>
        <p:nvGrpSpPr>
          <p:cNvPr id="20" name="Ομάδα 19">
            <a:extLst>
              <a:ext uri="{FF2B5EF4-FFF2-40B4-BE49-F238E27FC236}">
                <a16:creationId xmlns:a16="http://schemas.microsoft.com/office/drawing/2014/main" id="{67471A6A-6ED9-EAD6-9EBA-C408AB366F00}"/>
              </a:ext>
            </a:extLst>
          </p:cNvPr>
          <p:cNvGrpSpPr/>
          <p:nvPr/>
        </p:nvGrpSpPr>
        <p:grpSpPr>
          <a:xfrm>
            <a:off x="3136708" y="3362068"/>
            <a:ext cx="360" cy="360"/>
            <a:chOff x="3136708" y="3362068"/>
            <a:chExt cx="360" cy="360"/>
          </a:xfrm>
        </p:grpSpPr>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18" name="Γραφή 17">
                  <a:extLst>
                    <a:ext uri="{FF2B5EF4-FFF2-40B4-BE49-F238E27FC236}">
                      <a16:creationId xmlns:a16="http://schemas.microsoft.com/office/drawing/2014/main" id="{0793CDC9-D635-66FE-CF16-D21575A6AAB1}"/>
                    </a:ext>
                  </a:extLst>
                </p14:cNvPr>
                <p14:cNvContentPartPr/>
                <p14:nvPr/>
              </p14:nvContentPartPr>
              <p14:xfrm>
                <a:off x="3136708" y="3362068"/>
                <a:ext cx="360" cy="360"/>
              </p14:xfrm>
            </p:contentPart>
          </mc:Choice>
          <mc:Fallback xmlns="">
            <p:pic>
              <p:nvPicPr>
                <p:cNvPr id="18" name="Γραφή 17">
                  <a:extLst>
                    <a:ext uri="{FF2B5EF4-FFF2-40B4-BE49-F238E27FC236}">
                      <a16:creationId xmlns:a16="http://schemas.microsoft.com/office/drawing/2014/main" xmlns="" xmlns:aink="http://schemas.microsoft.com/office/drawing/2016/ink" xmlns:p14="http://schemas.microsoft.com/office/powerpoint/2010/main" id="{0793CDC9-D635-66FE-CF16-D21575A6AAB1}"/>
                    </a:ext>
                  </a:extLst>
                </p:cNvPr>
                <p:cNvPicPr/>
                <p:nvPr/>
              </p:nvPicPr>
              <p:blipFill>
                <a:blip r:embed="rId15"/>
                <a:stretch>
                  <a:fillRect/>
                </a:stretch>
              </p:blipFill>
              <p:spPr>
                <a:xfrm>
                  <a:off x="3074068" y="298406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19" name="Γραφή 18">
                  <a:extLst>
                    <a:ext uri="{FF2B5EF4-FFF2-40B4-BE49-F238E27FC236}">
                      <a16:creationId xmlns:a16="http://schemas.microsoft.com/office/drawing/2014/main" id="{EB353F71-2697-B326-B0AC-0264286677A7}"/>
                    </a:ext>
                  </a:extLst>
                </p14:cNvPr>
                <p14:cNvContentPartPr/>
                <p14:nvPr/>
              </p14:nvContentPartPr>
              <p14:xfrm>
                <a:off x="3136708" y="3362068"/>
                <a:ext cx="360" cy="360"/>
              </p14:xfrm>
            </p:contentPart>
          </mc:Choice>
          <mc:Fallback xmlns="">
            <p:pic>
              <p:nvPicPr>
                <p:cNvPr id="19" name="Γραφή 18">
                  <a:extLst>
                    <a:ext uri="{FF2B5EF4-FFF2-40B4-BE49-F238E27FC236}">
                      <a16:creationId xmlns:a16="http://schemas.microsoft.com/office/drawing/2014/main" xmlns="" xmlns:aink="http://schemas.microsoft.com/office/drawing/2016/ink" xmlns:p14="http://schemas.microsoft.com/office/powerpoint/2010/main" id="{EB353F71-2697-B326-B0AC-0264286677A7}"/>
                    </a:ext>
                  </a:extLst>
                </p:cNvPr>
                <p:cNvPicPr/>
                <p:nvPr/>
              </p:nvPicPr>
              <p:blipFill>
                <a:blip r:embed="rId15"/>
                <a:stretch>
                  <a:fillRect/>
                </a:stretch>
              </p:blipFill>
              <p:spPr>
                <a:xfrm>
                  <a:off x="3074068" y="2984068"/>
                  <a:ext cx="126000" cy="75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7">
            <p14:nvContentPartPr>
              <p14:cNvPr id="10" name="Γραφή 9">
                <a:extLst>
                  <a:ext uri="{FF2B5EF4-FFF2-40B4-BE49-F238E27FC236}">
                    <a16:creationId xmlns:a16="http://schemas.microsoft.com/office/drawing/2014/main" id="{9C6A9A91-CE23-243A-9523-BAF91E3EAC17}"/>
                  </a:ext>
                </a:extLst>
              </p14:cNvPr>
              <p14:cNvContentPartPr/>
              <p14:nvPr/>
            </p14:nvContentPartPr>
            <p14:xfrm>
              <a:off x="-42812" y="4444948"/>
              <a:ext cx="360" cy="360"/>
            </p14:xfrm>
          </p:contentPart>
        </mc:Choice>
        <mc:Fallback xmlns="">
          <p:pic>
            <p:nvPicPr>
              <p:cNvPr id="10" name="Γραφή 9">
                <a:extLst>
                  <a:ext uri="{FF2B5EF4-FFF2-40B4-BE49-F238E27FC236}">
                    <a16:creationId xmlns:a16="http://schemas.microsoft.com/office/drawing/2014/main" xmlns="" xmlns:aink="http://schemas.microsoft.com/office/drawing/2016/ink" xmlns:p14="http://schemas.microsoft.com/office/powerpoint/2010/main" id="{9C6A9A91-CE23-243A-9523-BAF91E3EAC17}"/>
                  </a:ext>
                </a:extLst>
              </p:cNvPr>
              <p:cNvPicPr/>
              <p:nvPr/>
            </p:nvPicPr>
            <p:blipFill>
              <a:blip r:embed="rId18"/>
              <a:stretch>
                <a:fillRect/>
              </a:stretch>
            </p:blipFill>
            <p:spPr>
              <a:xfrm>
                <a:off x="-105812" y="406730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9">
            <p14:nvContentPartPr>
              <p14:cNvPr id="11" name="Γραφή 10">
                <a:extLst>
                  <a:ext uri="{FF2B5EF4-FFF2-40B4-BE49-F238E27FC236}">
                    <a16:creationId xmlns:a16="http://schemas.microsoft.com/office/drawing/2014/main" id="{D3AA7641-75F3-DD23-4D99-6E8DEBC82EE8}"/>
                  </a:ext>
                </a:extLst>
              </p14:cNvPr>
              <p14:cNvContentPartPr/>
              <p14:nvPr/>
            </p14:nvContentPartPr>
            <p14:xfrm>
              <a:off x="5275108" y="3460348"/>
              <a:ext cx="360" cy="360"/>
            </p14:xfrm>
          </p:contentPart>
        </mc:Choice>
        <mc:Fallback xmlns="">
          <p:pic>
            <p:nvPicPr>
              <p:cNvPr id="11" name="Γραφή 10">
                <a:extLst>
                  <a:ext uri="{FF2B5EF4-FFF2-40B4-BE49-F238E27FC236}">
                    <a16:creationId xmlns:a16="http://schemas.microsoft.com/office/drawing/2014/main" xmlns="" xmlns:aink="http://schemas.microsoft.com/office/drawing/2016/ink" xmlns:p14="http://schemas.microsoft.com/office/powerpoint/2010/main" id="{D3AA7641-75F3-DD23-4D99-6E8DEBC82EE8}"/>
                  </a:ext>
                </a:extLst>
              </p:cNvPr>
              <p:cNvPicPr/>
              <p:nvPr/>
            </p:nvPicPr>
            <p:blipFill>
              <a:blip r:embed="rId24"/>
              <a:stretch>
                <a:fillRect/>
              </a:stretch>
            </p:blipFill>
            <p:spPr>
              <a:xfrm>
                <a:off x="5212468" y="308270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5">
            <p14:nvContentPartPr>
              <p14:cNvPr id="12" name="Γραφή 11">
                <a:extLst>
                  <a:ext uri="{FF2B5EF4-FFF2-40B4-BE49-F238E27FC236}">
                    <a16:creationId xmlns:a16="http://schemas.microsoft.com/office/drawing/2014/main" id="{3E83AEF5-20A5-4BC8-86D1-A9A6480A3D2C}"/>
                  </a:ext>
                </a:extLst>
              </p14:cNvPr>
              <p14:cNvContentPartPr/>
              <p14:nvPr/>
            </p14:nvContentPartPr>
            <p14:xfrm>
              <a:off x="2883628" y="2714428"/>
              <a:ext cx="360" cy="360"/>
            </p14:xfrm>
          </p:contentPart>
        </mc:Choice>
        <mc:Fallback xmlns="">
          <p:pic>
            <p:nvPicPr>
              <p:cNvPr id="12" name="Γραφή 11">
                <a:extLst>
                  <a:ext uri="{FF2B5EF4-FFF2-40B4-BE49-F238E27FC236}">
                    <a16:creationId xmlns:a16="http://schemas.microsoft.com/office/drawing/2014/main" xmlns="" xmlns:aink="http://schemas.microsoft.com/office/drawing/2016/ink" xmlns:p14="http://schemas.microsoft.com/office/powerpoint/2010/main" id="{3E83AEF5-20A5-4BC8-86D1-A9A6480A3D2C}"/>
                  </a:ext>
                </a:extLst>
              </p:cNvPr>
              <p:cNvPicPr/>
              <p:nvPr/>
            </p:nvPicPr>
            <p:blipFill>
              <a:blip r:embed="rId26"/>
              <a:stretch>
                <a:fillRect/>
              </a:stretch>
            </p:blipFill>
            <p:spPr>
              <a:xfrm>
                <a:off x="2820628" y="2336428"/>
                <a:ext cx="126000" cy="756000"/>
              </a:xfrm>
              <a:prstGeom prst="rect">
                <a:avLst/>
              </a:prstGeom>
            </p:spPr>
          </p:pic>
        </mc:Fallback>
      </mc:AlternateContent>
      <p:grpSp>
        <p:nvGrpSpPr>
          <p:cNvPr id="21" name="Ομάδα 20">
            <a:extLst>
              <a:ext uri="{FF2B5EF4-FFF2-40B4-BE49-F238E27FC236}">
                <a16:creationId xmlns:a16="http://schemas.microsoft.com/office/drawing/2014/main" id="{ABF419C4-5823-41C8-F56D-79A6B7D9EEA3}"/>
              </a:ext>
            </a:extLst>
          </p:cNvPr>
          <p:cNvGrpSpPr/>
          <p:nvPr/>
        </p:nvGrpSpPr>
        <p:grpSpPr>
          <a:xfrm>
            <a:off x="3361708" y="2813428"/>
            <a:ext cx="360" cy="14040"/>
            <a:chOff x="3361708" y="2813428"/>
            <a:chExt cx="360" cy="14040"/>
          </a:xfrm>
        </p:grpSpPr>
        <mc:AlternateContent xmlns:mc="http://schemas.openxmlformats.org/markup-compatibility/2006" xmlns:p14="http://schemas.microsoft.com/office/powerpoint/2010/main" xmlns:aink="http://schemas.microsoft.com/office/drawing/2016/ink">
          <mc:Choice Requires="p14 aink">
            <p:contentPart p14:bwMode="auto" r:id="rId27">
              <p14:nvContentPartPr>
                <p14:cNvPr id="16" name="Γραφή 15">
                  <a:extLst>
                    <a:ext uri="{FF2B5EF4-FFF2-40B4-BE49-F238E27FC236}">
                      <a16:creationId xmlns:a16="http://schemas.microsoft.com/office/drawing/2014/main" id="{1A20FEF3-3183-390F-8007-4A4FB4F4166D}"/>
                    </a:ext>
                  </a:extLst>
                </p14:cNvPr>
                <p14:cNvContentPartPr/>
                <p14:nvPr/>
              </p14:nvContentPartPr>
              <p14:xfrm>
                <a:off x="3361708" y="2813428"/>
                <a:ext cx="360" cy="360"/>
              </p14:xfrm>
            </p:contentPart>
          </mc:Choice>
          <mc:Fallback xmlns="">
            <p:pic>
              <p:nvPicPr>
                <p:cNvPr id="16" name="Γραφή 15">
                  <a:extLst>
                    <a:ext uri="{FF2B5EF4-FFF2-40B4-BE49-F238E27FC236}">
                      <a16:creationId xmlns:a16="http://schemas.microsoft.com/office/drawing/2014/main" xmlns="" xmlns:aink="http://schemas.microsoft.com/office/drawing/2016/ink" xmlns:p14="http://schemas.microsoft.com/office/powerpoint/2010/main" id="{1A20FEF3-3183-390F-8007-4A4FB4F4166D}"/>
                    </a:ext>
                  </a:extLst>
                </p:cNvPr>
                <p:cNvPicPr/>
                <p:nvPr/>
              </p:nvPicPr>
              <p:blipFill>
                <a:blip r:embed="rId28"/>
                <a:stretch>
                  <a:fillRect/>
                </a:stretch>
              </p:blipFill>
              <p:spPr>
                <a:xfrm>
                  <a:off x="3298708" y="243542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9">
              <p14:nvContentPartPr>
                <p14:cNvPr id="17" name="Γραφή 16">
                  <a:extLst>
                    <a:ext uri="{FF2B5EF4-FFF2-40B4-BE49-F238E27FC236}">
                      <a16:creationId xmlns:a16="http://schemas.microsoft.com/office/drawing/2014/main" id="{237C83E6-C4C7-9D23-C85D-158EE5F23EC9}"/>
                    </a:ext>
                  </a:extLst>
                </p14:cNvPr>
                <p14:cNvContentPartPr/>
                <p14:nvPr/>
              </p14:nvContentPartPr>
              <p14:xfrm>
                <a:off x="3361708" y="2827108"/>
                <a:ext cx="360" cy="360"/>
              </p14:xfrm>
            </p:contentPart>
          </mc:Choice>
          <mc:Fallback xmlns="">
            <p:pic>
              <p:nvPicPr>
                <p:cNvPr id="17" name="Γραφή 16">
                  <a:extLst>
                    <a:ext uri="{FF2B5EF4-FFF2-40B4-BE49-F238E27FC236}">
                      <a16:creationId xmlns:a16="http://schemas.microsoft.com/office/drawing/2014/main" xmlns="" xmlns:aink="http://schemas.microsoft.com/office/drawing/2016/ink" xmlns:p14="http://schemas.microsoft.com/office/powerpoint/2010/main" id="{237C83E6-C4C7-9D23-C85D-158EE5F23EC9}"/>
                    </a:ext>
                  </a:extLst>
                </p:cNvPr>
                <p:cNvPicPr/>
                <p:nvPr/>
              </p:nvPicPr>
              <p:blipFill>
                <a:blip r:embed="rId32"/>
                <a:stretch>
                  <a:fillRect/>
                </a:stretch>
              </p:blipFill>
              <p:spPr>
                <a:xfrm>
                  <a:off x="3298708" y="2449468"/>
                  <a:ext cx="126000" cy="75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33">
            <p14:nvContentPartPr>
              <p14:cNvPr id="22" name="Γραφή 21">
                <a:extLst>
                  <a:ext uri="{FF2B5EF4-FFF2-40B4-BE49-F238E27FC236}">
                    <a16:creationId xmlns:a16="http://schemas.microsoft.com/office/drawing/2014/main" id="{1AEA8CD1-0A8A-DEC0-9FFC-F6BB2AD2817B}"/>
                  </a:ext>
                </a:extLst>
              </p14:cNvPr>
              <p14:cNvContentPartPr/>
              <p14:nvPr/>
            </p14:nvContentPartPr>
            <p14:xfrm>
              <a:off x="11647468" y="4262068"/>
              <a:ext cx="360" cy="360"/>
            </p14:xfrm>
          </p:contentPart>
        </mc:Choice>
        <mc:Fallback xmlns="">
          <p:pic>
            <p:nvPicPr>
              <p:cNvPr id="22" name="Γραφή 21">
                <a:extLst>
                  <a:ext uri="{FF2B5EF4-FFF2-40B4-BE49-F238E27FC236}">
                    <a16:creationId xmlns:a16="http://schemas.microsoft.com/office/drawing/2014/main" xmlns="" xmlns:aink="http://schemas.microsoft.com/office/drawing/2016/ink" xmlns:p14="http://schemas.microsoft.com/office/powerpoint/2010/main" id="{1AEA8CD1-0A8A-DEC0-9FFC-F6BB2AD2817B}"/>
                  </a:ext>
                </a:extLst>
              </p:cNvPr>
              <p:cNvPicPr/>
              <p:nvPr/>
            </p:nvPicPr>
            <p:blipFill>
              <a:blip r:embed="rId34"/>
              <a:stretch>
                <a:fillRect/>
              </a:stretch>
            </p:blipFill>
            <p:spPr>
              <a:xfrm>
                <a:off x="11584828" y="3884428"/>
                <a:ext cx="126000" cy="756000"/>
              </a:xfrm>
              <a:prstGeom prst="rect">
                <a:avLst/>
              </a:prstGeom>
            </p:spPr>
          </p:pic>
        </mc:Fallback>
      </mc:AlternateContent>
      <p:grpSp>
        <p:nvGrpSpPr>
          <p:cNvPr id="27" name="Ομάδα 26">
            <a:extLst>
              <a:ext uri="{FF2B5EF4-FFF2-40B4-BE49-F238E27FC236}">
                <a16:creationId xmlns:a16="http://schemas.microsoft.com/office/drawing/2014/main" id="{60C9F3E2-A755-6595-3855-0BDFF3C93D6E}"/>
              </a:ext>
            </a:extLst>
          </p:cNvPr>
          <p:cNvGrpSpPr/>
          <p:nvPr/>
        </p:nvGrpSpPr>
        <p:grpSpPr>
          <a:xfrm>
            <a:off x="8890228" y="4346668"/>
            <a:ext cx="113040" cy="84240"/>
            <a:chOff x="8890228" y="4346668"/>
            <a:chExt cx="113040" cy="84240"/>
          </a:xfrm>
        </p:grpSpPr>
        <mc:AlternateContent xmlns:mc="http://schemas.openxmlformats.org/markup-compatibility/2006" xmlns:p14="http://schemas.microsoft.com/office/powerpoint/2010/main" xmlns:aink="http://schemas.microsoft.com/office/drawing/2016/ink">
          <mc:Choice Requires="p14 aink">
            <p:contentPart p14:bwMode="auto" r:id="rId35">
              <p14:nvContentPartPr>
                <p14:cNvPr id="23" name="Γραφή 22">
                  <a:extLst>
                    <a:ext uri="{FF2B5EF4-FFF2-40B4-BE49-F238E27FC236}">
                      <a16:creationId xmlns:a16="http://schemas.microsoft.com/office/drawing/2014/main" id="{26A3467D-2388-6FA4-B30C-54691629329D}"/>
                    </a:ext>
                  </a:extLst>
                </p14:cNvPr>
                <p14:cNvContentPartPr/>
                <p14:nvPr/>
              </p14:nvContentPartPr>
              <p14:xfrm>
                <a:off x="8890228" y="4346668"/>
                <a:ext cx="360" cy="360"/>
              </p14:xfrm>
            </p:contentPart>
          </mc:Choice>
          <mc:Fallback xmlns="">
            <p:pic>
              <p:nvPicPr>
                <p:cNvPr id="23" name="Γραφή 22">
                  <a:extLst>
                    <a:ext uri="{FF2B5EF4-FFF2-40B4-BE49-F238E27FC236}">
                      <a16:creationId xmlns:a16="http://schemas.microsoft.com/office/drawing/2014/main" xmlns="" xmlns:aink="http://schemas.microsoft.com/office/drawing/2016/ink" xmlns:p14="http://schemas.microsoft.com/office/powerpoint/2010/main" id="{26A3467D-2388-6FA4-B30C-54691629329D}"/>
                    </a:ext>
                  </a:extLst>
                </p:cNvPr>
                <p:cNvPicPr/>
                <p:nvPr/>
              </p:nvPicPr>
              <p:blipFill>
                <a:blip r:embed="rId36"/>
                <a:stretch>
                  <a:fillRect/>
                </a:stretch>
              </p:blipFill>
              <p:spPr>
                <a:xfrm>
                  <a:off x="8827228" y="396902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7">
              <p14:nvContentPartPr>
                <p14:cNvPr id="24" name="Γραφή 23">
                  <a:extLst>
                    <a:ext uri="{FF2B5EF4-FFF2-40B4-BE49-F238E27FC236}">
                      <a16:creationId xmlns:a16="http://schemas.microsoft.com/office/drawing/2014/main" id="{6E59CBEB-A413-03DD-6AAF-E232A3FB3E57}"/>
                    </a:ext>
                  </a:extLst>
                </p14:cNvPr>
                <p14:cNvContentPartPr/>
                <p14:nvPr/>
              </p14:nvContentPartPr>
              <p14:xfrm>
                <a:off x="8974828" y="4430548"/>
                <a:ext cx="360" cy="360"/>
              </p14:xfrm>
            </p:contentPart>
          </mc:Choice>
          <mc:Fallback xmlns="">
            <p:pic>
              <p:nvPicPr>
                <p:cNvPr id="24" name="Γραφή 23">
                  <a:extLst>
                    <a:ext uri="{FF2B5EF4-FFF2-40B4-BE49-F238E27FC236}">
                      <a16:creationId xmlns:a16="http://schemas.microsoft.com/office/drawing/2014/main" xmlns="" xmlns:aink="http://schemas.microsoft.com/office/drawing/2016/ink" xmlns:p14="http://schemas.microsoft.com/office/powerpoint/2010/main" id="{6E59CBEB-A413-03DD-6AAF-E232A3FB3E57}"/>
                    </a:ext>
                  </a:extLst>
                </p:cNvPr>
                <p:cNvPicPr/>
                <p:nvPr/>
              </p:nvPicPr>
              <p:blipFill>
                <a:blip r:embed="rId38"/>
                <a:stretch>
                  <a:fillRect/>
                </a:stretch>
              </p:blipFill>
              <p:spPr>
                <a:xfrm>
                  <a:off x="8911828" y="405290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9">
              <p14:nvContentPartPr>
                <p14:cNvPr id="25" name="Γραφή 24">
                  <a:extLst>
                    <a:ext uri="{FF2B5EF4-FFF2-40B4-BE49-F238E27FC236}">
                      <a16:creationId xmlns:a16="http://schemas.microsoft.com/office/drawing/2014/main" id="{85D0C642-5456-8B94-1243-4382AD90D0FE}"/>
                    </a:ext>
                  </a:extLst>
                </p14:cNvPr>
                <p14:cNvContentPartPr/>
                <p14:nvPr/>
              </p14:nvContentPartPr>
              <p14:xfrm>
                <a:off x="8989228" y="4430548"/>
                <a:ext cx="360" cy="360"/>
              </p14:xfrm>
            </p:contentPart>
          </mc:Choice>
          <mc:Fallback xmlns="">
            <p:pic>
              <p:nvPicPr>
                <p:cNvPr id="25" name="Γραφή 24">
                  <a:extLst>
                    <a:ext uri="{FF2B5EF4-FFF2-40B4-BE49-F238E27FC236}">
                      <a16:creationId xmlns:a16="http://schemas.microsoft.com/office/drawing/2014/main" xmlns="" xmlns:aink="http://schemas.microsoft.com/office/drawing/2016/ink" xmlns:p14="http://schemas.microsoft.com/office/powerpoint/2010/main" id="{85D0C642-5456-8B94-1243-4382AD90D0FE}"/>
                    </a:ext>
                  </a:extLst>
                </p:cNvPr>
                <p:cNvPicPr/>
                <p:nvPr/>
              </p:nvPicPr>
              <p:blipFill>
                <a:blip r:embed="rId40"/>
                <a:stretch>
                  <a:fillRect/>
                </a:stretch>
              </p:blipFill>
              <p:spPr>
                <a:xfrm>
                  <a:off x="8926228" y="405290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1">
              <p14:nvContentPartPr>
                <p14:cNvPr id="26" name="Γραφή 25">
                  <a:extLst>
                    <a:ext uri="{FF2B5EF4-FFF2-40B4-BE49-F238E27FC236}">
                      <a16:creationId xmlns:a16="http://schemas.microsoft.com/office/drawing/2014/main" id="{68369F82-6797-A4F1-8DAF-09D76EB9DC5A}"/>
                    </a:ext>
                  </a:extLst>
                </p14:cNvPr>
                <p14:cNvContentPartPr/>
                <p14:nvPr/>
              </p14:nvContentPartPr>
              <p14:xfrm>
                <a:off x="9002908" y="4416868"/>
                <a:ext cx="360" cy="360"/>
              </p14:xfrm>
            </p:contentPart>
          </mc:Choice>
          <mc:Fallback xmlns="">
            <p:pic>
              <p:nvPicPr>
                <p:cNvPr id="26" name="Γραφή 25">
                  <a:extLst>
                    <a:ext uri="{FF2B5EF4-FFF2-40B4-BE49-F238E27FC236}">
                      <a16:creationId xmlns:a16="http://schemas.microsoft.com/office/drawing/2014/main" xmlns="" xmlns:aink="http://schemas.microsoft.com/office/drawing/2016/ink" xmlns:p14="http://schemas.microsoft.com/office/powerpoint/2010/main" id="{68369F82-6797-A4F1-8DAF-09D76EB9DC5A}"/>
                    </a:ext>
                  </a:extLst>
                </p:cNvPr>
                <p:cNvPicPr/>
                <p:nvPr/>
              </p:nvPicPr>
              <p:blipFill>
                <a:blip r:embed="rId42"/>
                <a:stretch>
                  <a:fillRect/>
                </a:stretch>
              </p:blipFill>
              <p:spPr>
                <a:xfrm>
                  <a:off x="8939908" y="4039228"/>
                  <a:ext cx="126000" cy="75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43">
            <p14:nvContentPartPr>
              <p14:cNvPr id="28" name="Γραφή 27">
                <a:extLst>
                  <a:ext uri="{FF2B5EF4-FFF2-40B4-BE49-F238E27FC236}">
                    <a16:creationId xmlns:a16="http://schemas.microsoft.com/office/drawing/2014/main" id="{86C42EEF-4745-F50A-DFF4-06DACAC6E6CD}"/>
                  </a:ext>
                </a:extLst>
              </p14:cNvPr>
              <p14:cNvContentPartPr/>
              <p14:nvPr/>
            </p14:nvContentPartPr>
            <p14:xfrm>
              <a:off x="4669948" y="4079188"/>
              <a:ext cx="360" cy="360"/>
            </p14:xfrm>
          </p:contentPart>
        </mc:Choice>
        <mc:Fallback xmlns="">
          <p:pic>
            <p:nvPicPr>
              <p:cNvPr id="28" name="Γραφή 27">
                <a:extLst>
                  <a:ext uri="{FF2B5EF4-FFF2-40B4-BE49-F238E27FC236}">
                    <a16:creationId xmlns:a16="http://schemas.microsoft.com/office/drawing/2014/main" xmlns="" xmlns:aink="http://schemas.microsoft.com/office/drawing/2016/ink" xmlns:p14="http://schemas.microsoft.com/office/powerpoint/2010/main" id="{86C42EEF-4745-F50A-DFF4-06DACAC6E6CD}"/>
                  </a:ext>
                </a:extLst>
              </p:cNvPr>
              <p:cNvPicPr/>
              <p:nvPr/>
            </p:nvPicPr>
            <p:blipFill>
              <a:blip r:embed="rId44"/>
              <a:stretch>
                <a:fillRect/>
              </a:stretch>
            </p:blipFill>
            <p:spPr>
              <a:xfrm>
                <a:off x="4607308" y="3701548"/>
                <a:ext cx="126000" cy="756000"/>
              </a:xfrm>
              <a:prstGeom prst="rect">
                <a:avLst/>
              </a:prstGeom>
            </p:spPr>
          </p:pic>
        </mc:Fallback>
      </mc:AlternateContent>
      <p:grpSp>
        <p:nvGrpSpPr>
          <p:cNvPr id="31" name="Ομάδα 30">
            <a:extLst>
              <a:ext uri="{FF2B5EF4-FFF2-40B4-BE49-F238E27FC236}">
                <a16:creationId xmlns:a16="http://schemas.microsoft.com/office/drawing/2014/main" id="{2E251AD1-D6F9-E1AA-E363-05AE530A19F6}"/>
              </a:ext>
            </a:extLst>
          </p:cNvPr>
          <p:cNvGrpSpPr/>
          <p:nvPr/>
        </p:nvGrpSpPr>
        <p:grpSpPr>
          <a:xfrm>
            <a:off x="2672668" y="4473388"/>
            <a:ext cx="14040" cy="360"/>
            <a:chOff x="2672668" y="4473388"/>
            <a:chExt cx="14040" cy="360"/>
          </a:xfrm>
        </p:grpSpPr>
        <mc:AlternateContent xmlns:mc="http://schemas.openxmlformats.org/markup-compatibility/2006" xmlns:p14="http://schemas.microsoft.com/office/powerpoint/2010/main" xmlns:aink="http://schemas.microsoft.com/office/drawing/2016/ink">
          <mc:Choice Requires="p14 aink">
            <p:contentPart p14:bwMode="auto" r:id="rId45">
              <p14:nvContentPartPr>
                <p14:cNvPr id="29" name="Γραφή 28">
                  <a:extLst>
                    <a:ext uri="{FF2B5EF4-FFF2-40B4-BE49-F238E27FC236}">
                      <a16:creationId xmlns:a16="http://schemas.microsoft.com/office/drawing/2014/main" id="{3A494856-C472-B7A6-EE05-8C0F18E55D31}"/>
                    </a:ext>
                  </a:extLst>
                </p14:cNvPr>
                <p14:cNvContentPartPr/>
                <p14:nvPr/>
              </p14:nvContentPartPr>
              <p14:xfrm>
                <a:off x="2672668" y="4473388"/>
                <a:ext cx="5760" cy="360"/>
              </p14:xfrm>
            </p:contentPart>
          </mc:Choice>
          <mc:Fallback xmlns="">
            <p:pic>
              <p:nvPicPr>
                <p:cNvPr id="29" name="Γραφή 28">
                  <a:extLst>
                    <a:ext uri="{FF2B5EF4-FFF2-40B4-BE49-F238E27FC236}">
                      <a16:creationId xmlns:a16="http://schemas.microsoft.com/office/drawing/2014/main" xmlns="" xmlns:aink="http://schemas.microsoft.com/office/drawing/2016/ink" xmlns:p14="http://schemas.microsoft.com/office/powerpoint/2010/main" id="{3A494856-C472-B7A6-EE05-8C0F18E55D31}"/>
                    </a:ext>
                  </a:extLst>
                </p:cNvPr>
                <p:cNvPicPr/>
                <p:nvPr/>
              </p:nvPicPr>
              <p:blipFill>
                <a:blip r:embed="rId46"/>
                <a:stretch>
                  <a:fillRect/>
                </a:stretch>
              </p:blipFill>
              <p:spPr>
                <a:xfrm>
                  <a:off x="2609668" y="4095388"/>
                  <a:ext cx="1314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7">
              <p14:nvContentPartPr>
                <p14:cNvPr id="30" name="Γραφή 29">
                  <a:extLst>
                    <a:ext uri="{FF2B5EF4-FFF2-40B4-BE49-F238E27FC236}">
                      <a16:creationId xmlns:a16="http://schemas.microsoft.com/office/drawing/2014/main" id="{7F3646BA-AC81-B4A7-35A1-1EAB7AAF00BC}"/>
                    </a:ext>
                  </a:extLst>
                </p14:cNvPr>
                <p14:cNvContentPartPr/>
                <p14:nvPr/>
              </p14:nvContentPartPr>
              <p14:xfrm>
                <a:off x="2686348" y="4473388"/>
                <a:ext cx="360" cy="360"/>
              </p14:xfrm>
            </p:contentPart>
          </mc:Choice>
          <mc:Fallback xmlns="">
            <p:pic>
              <p:nvPicPr>
                <p:cNvPr id="30" name="Γραφή 29">
                  <a:extLst>
                    <a:ext uri="{FF2B5EF4-FFF2-40B4-BE49-F238E27FC236}">
                      <a16:creationId xmlns:a16="http://schemas.microsoft.com/office/drawing/2014/main" xmlns="" xmlns:aink="http://schemas.microsoft.com/office/drawing/2016/ink" xmlns:p14="http://schemas.microsoft.com/office/powerpoint/2010/main" id="{7F3646BA-AC81-B4A7-35A1-1EAB7AAF00BC}"/>
                    </a:ext>
                  </a:extLst>
                </p:cNvPr>
                <p:cNvPicPr/>
                <p:nvPr/>
              </p:nvPicPr>
              <p:blipFill>
                <a:blip r:embed="rId48"/>
                <a:stretch>
                  <a:fillRect/>
                </a:stretch>
              </p:blipFill>
              <p:spPr>
                <a:xfrm>
                  <a:off x="2623708" y="4095388"/>
                  <a:ext cx="126000" cy="75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49">
            <p14:nvContentPartPr>
              <p14:cNvPr id="32" name="Γραφή 31">
                <a:extLst>
                  <a:ext uri="{FF2B5EF4-FFF2-40B4-BE49-F238E27FC236}">
                    <a16:creationId xmlns:a16="http://schemas.microsoft.com/office/drawing/2014/main" id="{CF7D4EB2-C9C8-3354-6ECC-AE0F0F85B41E}"/>
                  </a:ext>
                </a:extLst>
              </p14:cNvPr>
              <p14:cNvContentPartPr/>
              <p14:nvPr/>
            </p14:nvContentPartPr>
            <p14:xfrm>
              <a:off x="1364068" y="1884268"/>
              <a:ext cx="360" cy="360"/>
            </p14:xfrm>
          </p:contentPart>
        </mc:Choice>
        <mc:Fallback xmlns="">
          <p:pic>
            <p:nvPicPr>
              <p:cNvPr id="32" name="Γραφή 31">
                <a:extLst>
                  <a:ext uri="{FF2B5EF4-FFF2-40B4-BE49-F238E27FC236}">
                    <a16:creationId xmlns:a16="http://schemas.microsoft.com/office/drawing/2014/main" xmlns="" xmlns:aink="http://schemas.microsoft.com/office/drawing/2016/ink" xmlns:p14="http://schemas.microsoft.com/office/powerpoint/2010/main" id="{CF7D4EB2-C9C8-3354-6ECC-AE0F0F85B41E}"/>
                  </a:ext>
                </a:extLst>
              </p:cNvPr>
              <p:cNvPicPr/>
              <p:nvPr/>
            </p:nvPicPr>
            <p:blipFill>
              <a:blip r:embed="rId50"/>
              <a:stretch>
                <a:fillRect/>
              </a:stretch>
            </p:blipFill>
            <p:spPr>
              <a:xfrm>
                <a:off x="1301068" y="150662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1">
            <p14:nvContentPartPr>
              <p14:cNvPr id="33" name="Γραφή 32">
                <a:extLst>
                  <a:ext uri="{FF2B5EF4-FFF2-40B4-BE49-F238E27FC236}">
                    <a16:creationId xmlns:a16="http://schemas.microsoft.com/office/drawing/2014/main" id="{5EFBB758-9091-995C-8379-2828658A61EB}"/>
                  </a:ext>
                </a:extLst>
              </p14:cNvPr>
              <p14:cNvContentPartPr/>
              <p14:nvPr/>
            </p14:nvContentPartPr>
            <p14:xfrm>
              <a:off x="4698388" y="3881908"/>
              <a:ext cx="360" cy="360"/>
            </p14:xfrm>
          </p:contentPart>
        </mc:Choice>
        <mc:Fallback xmlns="">
          <p:pic>
            <p:nvPicPr>
              <p:cNvPr id="33" name="Γραφή 32">
                <a:extLst>
                  <a:ext uri="{FF2B5EF4-FFF2-40B4-BE49-F238E27FC236}">
                    <a16:creationId xmlns:a16="http://schemas.microsoft.com/office/drawing/2014/main" xmlns="" xmlns:aink="http://schemas.microsoft.com/office/drawing/2016/ink" xmlns:p14="http://schemas.microsoft.com/office/powerpoint/2010/main" id="{5EFBB758-9091-995C-8379-2828658A61EB}"/>
                  </a:ext>
                </a:extLst>
              </p:cNvPr>
              <p:cNvPicPr/>
              <p:nvPr/>
            </p:nvPicPr>
            <p:blipFill>
              <a:blip r:embed="rId52"/>
              <a:stretch>
                <a:fillRect/>
              </a:stretch>
            </p:blipFill>
            <p:spPr>
              <a:xfrm>
                <a:off x="4635388" y="350426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3">
            <p14:nvContentPartPr>
              <p14:cNvPr id="34" name="Γραφή 33">
                <a:extLst>
                  <a:ext uri="{FF2B5EF4-FFF2-40B4-BE49-F238E27FC236}">
                    <a16:creationId xmlns:a16="http://schemas.microsoft.com/office/drawing/2014/main" id="{B7A96CA7-6F99-063D-903C-E67AFF0466D2}"/>
                  </a:ext>
                </a:extLst>
              </p14:cNvPr>
              <p14:cNvContentPartPr/>
              <p14:nvPr/>
            </p14:nvContentPartPr>
            <p14:xfrm>
              <a:off x="6906988" y="3319588"/>
              <a:ext cx="360" cy="360"/>
            </p14:xfrm>
          </p:contentPart>
        </mc:Choice>
        <mc:Fallback xmlns="">
          <p:pic>
            <p:nvPicPr>
              <p:cNvPr id="34" name="Γραφή 33">
                <a:extLst>
                  <a:ext uri="{FF2B5EF4-FFF2-40B4-BE49-F238E27FC236}">
                    <a16:creationId xmlns:a16="http://schemas.microsoft.com/office/drawing/2014/main" xmlns="" xmlns:aink="http://schemas.microsoft.com/office/drawing/2016/ink" xmlns:p14="http://schemas.microsoft.com/office/powerpoint/2010/main" id="{B7A96CA7-6F99-063D-903C-E67AFF0466D2}"/>
                  </a:ext>
                </a:extLst>
              </p:cNvPr>
              <p:cNvPicPr/>
              <p:nvPr/>
            </p:nvPicPr>
            <p:blipFill>
              <a:blip r:embed="rId54"/>
              <a:stretch>
                <a:fillRect/>
              </a:stretch>
            </p:blipFill>
            <p:spPr>
              <a:xfrm>
                <a:off x="6843988" y="294158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5">
            <p14:nvContentPartPr>
              <p14:cNvPr id="38" name="Γραφή 37">
                <a:extLst>
                  <a:ext uri="{FF2B5EF4-FFF2-40B4-BE49-F238E27FC236}">
                    <a16:creationId xmlns:a16="http://schemas.microsoft.com/office/drawing/2014/main" id="{76D0BBB5-78AB-08F1-5BBB-703049E01F3F}"/>
                  </a:ext>
                </a:extLst>
              </p14:cNvPr>
              <p14:cNvContentPartPr/>
              <p14:nvPr/>
            </p14:nvContentPartPr>
            <p14:xfrm>
              <a:off x="6554908" y="4290508"/>
              <a:ext cx="360" cy="360"/>
            </p14:xfrm>
          </p:contentPart>
        </mc:Choice>
        <mc:Fallback xmlns="">
          <p:pic>
            <p:nvPicPr>
              <p:cNvPr id="38" name="Γραφή 37">
                <a:extLst>
                  <a:ext uri="{FF2B5EF4-FFF2-40B4-BE49-F238E27FC236}">
                    <a16:creationId xmlns:a16="http://schemas.microsoft.com/office/drawing/2014/main" xmlns="" xmlns:aink="http://schemas.microsoft.com/office/drawing/2016/ink" xmlns:p14="http://schemas.microsoft.com/office/powerpoint/2010/main" id="{76D0BBB5-78AB-08F1-5BBB-703049E01F3F}"/>
                  </a:ext>
                </a:extLst>
              </p:cNvPr>
              <p:cNvPicPr/>
              <p:nvPr/>
            </p:nvPicPr>
            <p:blipFill>
              <a:blip r:embed="rId56"/>
              <a:stretch>
                <a:fillRect/>
              </a:stretch>
            </p:blipFill>
            <p:spPr>
              <a:xfrm>
                <a:off x="6492268" y="3912508"/>
                <a:ext cx="126000" cy="756000"/>
              </a:xfrm>
              <a:prstGeom prst="rect">
                <a:avLst/>
              </a:prstGeom>
            </p:spPr>
          </p:pic>
        </mc:Fallback>
      </mc:AlternateContent>
      <p:pic>
        <p:nvPicPr>
          <p:cNvPr id="15" name="Εικόνα 14">
            <a:extLst>
              <a:ext uri="{FF2B5EF4-FFF2-40B4-BE49-F238E27FC236}">
                <a16:creationId xmlns:a16="http://schemas.microsoft.com/office/drawing/2014/main" id="{BE8A12C7-B2CA-091F-36CC-28AE8F72F1AA}"/>
              </a:ext>
            </a:extLst>
          </p:cNvPr>
          <p:cNvPicPr>
            <a:picLocks noChangeAspect="1"/>
          </p:cNvPicPr>
          <p:nvPr/>
        </p:nvPicPr>
        <p:blipFill>
          <a:blip r:embed="rId57"/>
          <a:stretch>
            <a:fillRect/>
          </a:stretch>
        </p:blipFill>
        <p:spPr>
          <a:xfrm>
            <a:off x="1603219" y="1618833"/>
            <a:ext cx="8721977" cy="4263513"/>
          </a:xfrm>
          <a:prstGeom prst="rect">
            <a:avLst/>
          </a:prstGeom>
        </p:spPr>
      </p:pic>
      <p:pic>
        <p:nvPicPr>
          <p:cNvPr id="36" name="Εικόνα 35">
            <a:extLst>
              <a:ext uri="{FF2B5EF4-FFF2-40B4-BE49-F238E27FC236}">
                <a16:creationId xmlns:a16="http://schemas.microsoft.com/office/drawing/2014/main" id="{2CD8A36C-9191-4F18-7DC7-2F7BC011250D}"/>
              </a:ext>
            </a:extLst>
          </p:cNvPr>
          <p:cNvPicPr>
            <a:picLocks noChangeAspect="1"/>
          </p:cNvPicPr>
          <p:nvPr/>
        </p:nvPicPr>
        <p:blipFill>
          <a:blip r:embed="rId58"/>
          <a:stretch>
            <a:fillRect/>
          </a:stretch>
        </p:blipFill>
        <p:spPr>
          <a:xfrm>
            <a:off x="2606766" y="1515639"/>
            <a:ext cx="8534400" cy="1409700"/>
          </a:xfrm>
          <a:prstGeom prst="rect">
            <a:avLst/>
          </a:prstGeom>
        </p:spPr>
      </p:pic>
      <p:grpSp>
        <p:nvGrpSpPr>
          <p:cNvPr id="41" name="Ομάδα 40">
            <a:extLst>
              <a:ext uri="{FF2B5EF4-FFF2-40B4-BE49-F238E27FC236}">
                <a16:creationId xmlns:a16="http://schemas.microsoft.com/office/drawing/2014/main" id="{062DFA50-73FE-C5D1-DB8E-31DF8501C653}"/>
              </a:ext>
            </a:extLst>
          </p:cNvPr>
          <p:cNvGrpSpPr/>
          <p:nvPr/>
        </p:nvGrpSpPr>
        <p:grpSpPr>
          <a:xfrm>
            <a:off x="1559548" y="2700748"/>
            <a:ext cx="1916640" cy="690120"/>
            <a:chOff x="1559548" y="2700748"/>
            <a:chExt cx="1916640" cy="690120"/>
          </a:xfrm>
        </p:grpSpPr>
        <mc:AlternateContent xmlns:mc="http://schemas.openxmlformats.org/markup-compatibility/2006" xmlns:p14="http://schemas.microsoft.com/office/powerpoint/2010/main" xmlns:aink="http://schemas.microsoft.com/office/drawing/2016/ink">
          <mc:Choice Requires="p14 aink">
            <p:contentPart p14:bwMode="auto" r:id="rId59">
              <p14:nvContentPartPr>
                <p14:cNvPr id="37" name="Γραφή 36">
                  <a:extLst>
                    <a:ext uri="{FF2B5EF4-FFF2-40B4-BE49-F238E27FC236}">
                      <a16:creationId xmlns:a16="http://schemas.microsoft.com/office/drawing/2014/main" id="{C5C3C92B-9F6D-CA3F-FE3B-ED0F72D7147E}"/>
                    </a:ext>
                  </a:extLst>
                </p14:cNvPr>
                <p14:cNvContentPartPr/>
                <p14:nvPr/>
              </p14:nvContentPartPr>
              <p14:xfrm>
                <a:off x="1559548" y="2798308"/>
                <a:ext cx="1621080" cy="592560"/>
              </p14:xfrm>
            </p:contentPart>
          </mc:Choice>
          <mc:Fallback xmlns="">
            <p:pic>
              <p:nvPicPr>
                <p:cNvPr id="37" name="Γραφή 36">
                  <a:extLst>
                    <a:ext uri="{FF2B5EF4-FFF2-40B4-BE49-F238E27FC236}">
                      <a16:creationId xmlns:a16="http://schemas.microsoft.com/office/drawing/2014/main" xmlns="" xmlns:aink="http://schemas.microsoft.com/office/drawing/2016/ink" xmlns:p14="http://schemas.microsoft.com/office/powerpoint/2010/main" id="{C5C3C92B-9F6D-CA3F-FE3B-ED0F72D7147E}"/>
                    </a:ext>
                  </a:extLst>
                </p:cNvPr>
                <p:cNvPicPr/>
                <p:nvPr/>
              </p:nvPicPr>
              <p:blipFill>
                <a:blip r:embed="rId60"/>
                <a:stretch>
                  <a:fillRect/>
                </a:stretch>
              </p:blipFill>
              <p:spPr>
                <a:xfrm>
                  <a:off x="1496908" y="2420668"/>
                  <a:ext cx="1746720" cy="13482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1">
              <p14:nvContentPartPr>
                <p14:cNvPr id="39" name="Γραφή 38">
                  <a:extLst>
                    <a:ext uri="{FF2B5EF4-FFF2-40B4-BE49-F238E27FC236}">
                      <a16:creationId xmlns:a16="http://schemas.microsoft.com/office/drawing/2014/main" id="{4A855EDB-2E34-2B90-061B-85746F68859D}"/>
                    </a:ext>
                  </a:extLst>
                </p14:cNvPr>
                <p14:cNvContentPartPr/>
                <p14:nvPr/>
              </p14:nvContentPartPr>
              <p14:xfrm>
                <a:off x="2756908" y="2775268"/>
                <a:ext cx="566640" cy="277200"/>
              </p14:xfrm>
            </p:contentPart>
          </mc:Choice>
          <mc:Fallback xmlns="">
            <p:pic>
              <p:nvPicPr>
                <p:cNvPr id="39" name="Γραφή 38">
                  <a:extLst>
                    <a:ext uri="{FF2B5EF4-FFF2-40B4-BE49-F238E27FC236}">
                      <a16:creationId xmlns:a16="http://schemas.microsoft.com/office/drawing/2014/main" xmlns="" xmlns:aink="http://schemas.microsoft.com/office/drawing/2016/ink" xmlns:p14="http://schemas.microsoft.com/office/powerpoint/2010/main" id="{4A855EDB-2E34-2B90-061B-85746F68859D}"/>
                    </a:ext>
                  </a:extLst>
                </p:cNvPr>
                <p:cNvPicPr/>
                <p:nvPr/>
              </p:nvPicPr>
              <p:blipFill>
                <a:blip r:embed="rId62"/>
                <a:stretch>
                  <a:fillRect/>
                </a:stretch>
              </p:blipFill>
              <p:spPr>
                <a:xfrm>
                  <a:off x="2694268" y="2397268"/>
                  <a:ext cx="692280" cy="10328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3">
              <p14:nvContentPartPr>
                <p14:cNvPr id="40" name="Γραφή 39">
                  <a:extLst>
                    <a:ext uri="{FF2B5EF4-FFF2-40B4-BE49-F238E27FC236}">
                      <a16:creationId xmlns:a16="http://schemas.microsoft.com/office/drawing/2014/main" id="{7711089C-7870-2A43-8887-36889A197875}"/>
                    </a:ext>
                  </a:extLst>
                </p14:cNvPr>
                <p14:cNvContentPartPr/>
                <p14:nvPr/>
              </p14:nvContentPartPr>
              <p14:xfrm>
                <a:off x="3193228" y="2700748"/>
                <a:ext cx="282960" cy="225000"/>
              </p14:xfrm>
            </p:contentPart>
          </mc:Choice>
          <mc:Fallback xmlns="">
            <p:pic>
              <p:nvPicPr>
                <p:cNvPr id="40" name="Γραφή 39">
                  <a:extLst>
                    <a:ext uri="{FF2B5EF4-FFF2-40B4-BE49-F238E27FC236}">
                      <a16:creationId xmlns:a16="http://schemas.microsoft.com/office/drawing/2014/main" xmlns="" xmlns:aink="http://schemas.microsoft.com/office/drawing/2016/ink" xmlns:p14="http://schemas.microsoft.com/office/powerpoint/2010/main" id="{7711089C-7870-2A43-8887-36889A197875}"/>
                    </a:ext>
                  </a:extLst>
                </p:cNvPr>
                <p:cNvPicPr/>
                <p:nvPr/>
              </p:nvPicPr>
              <p:blipFill>
                <a:blip r:embed="rId64"/>
                <a:stretch>
                  <a:fillRect/>
                </a:stretch>
              </p:blipFill>
              <p:spPr>
                <a:xfrm>
                  <a:off x="3130228" y="2322748"/>
                  <a:ext cx="408600" cy="980640"/>
                </a:xfrm>
                <a:prstGeom prst="rect">
                  <a:avLst/>
                </a:prstGeom>
              </p:spPr>
            </p:pic>
          </mc:Fallback>
        </mc:AlternateContent>
      </p:grpSp>
      <p:sp>
        <p:nvSpPr>
          <p:cNvPr id="42" name="TextBox 41">
            <a:extLst>
              <a:ext uri="{FF2B5EF4-FFF2-40B4-BE49-F238E27FC236}">
                <a16:creationId xmlns:a16="http://schemas.microsoft.com/office/drawing/2014/main" id="{B04F60D6-9798-B6A3-95F3-86F8E631B834}"/>
              </a:ext>
            </a:extLst>
          </p:cNvPr>
          <p:cNvSpPr txBox="1"/>
          <p:nvPr/>
        </p:nvSpPr>
        <p:spPr>
          <a:xfrm>
            <a:off x="2756908" y="1376979"/>
            <a:ext cx="4926285" cy="369332"/>
          </a:xfrm>
          <a:prstGeom prst="rect">
            <a:avLst/>
          </a:prstGeom>
          <a:noFill/>
        </p:spPr>
        <p:txBody>
          <a:bodyPr wrap="none" rtlCol="0">
            <a:spAutoFit/>
          </a:bodyPr>
          <a:lstStyle/>
          <a:p>
            <a:r>
              <a:rPr lang="el-GR" dirty="0">
                <a:highlight>
                  <a:srgbClr val="FFFF00"/>
                </a:highlight>
              </a:rPr>
              <a:t>Δίνουμε/δείχνουμε περισσότερες πληροφορίες</a:t>
            </a:r>
          </a:p>
        </p:txBody>
      </p:sp>
      <p:sp>
        <p:nvSpPr>
          <p:cNvPr id="43" name="TextBox 42">
            <a:extLst>
              <a:ext uri="{FF2B5EF4-FFF2-40B4-BE49-F238E27FC236}">
                <a16:creationId xmlns:a16="http://schemas.microsoft.com/office/drawing/2014/main" id="{F3701CCD-0215-A5FE-EFFA-3395479163B8}"/>
              </a:ext>
            </a:extLst>
          </p:cNvPr>
          <p:cNvSpPr txBox="1"/>
          <p:nvPr/>
        </p:nvSpPr>
        <p:spPr>
          <a:xfrm>
            <a:off x="7385538" y="4930021"/>
            <a:ext cx="4528804" cy="646331"/>
          </a:xfrm>
          <a:prstGeom prst="rect">
            <a:avLst/>
          </a:prstGeom>
          <a:noFill/>
        </p:spPr>
        <p:txBody>
          <a:bodyPr wrap="none" rtlCol="0">
            <a:spAutoFit/>
          </a:bodyPr>
          <a:lstStyle/>
          <a:p>
            <a:r>
              <a:rPr lang="el-GR" dirty="0">
                <a:highlight>
                  <a:srgbClr val="FFFF00"/>
                </a:highlight>
              </a:rPr>
              <a:t>Διαθέσιμοι σύνδεσμοι με άλλες χρήσιμες </a:t>
            </a:r>
          </a:p>
          <a:p>
            <a:r>
              <a:rPr lang="el-GR" dirty="0">
                <a:highlight>
                  <a:srgbClr val="FFFF00"/>
                </a:highlight>
              </a:rPr>
              <a:t>ιστοσελίδες</a:t>
            </a:r>
          </a:p>
        </p:txBody>
      </p:sp>
      <p:grpSp>
        <p:nvGrpSpPr>
          <p:cNvPr id="46" name="Ομάδα 45">
            <a:extLst>
              <a:ext uri="{FF2B5EF4-FFF2-40B4-BE49-F238E27FC236}">
                <a16:creationId xmlns:a16="http://schemas.microsoft.com/office/drawing/2014/main" id="{41234557-CDF6-FC32-46F4-D67581D982AD}"/>
              </a:ext>
            </a:extLst>
          </p:cNvPr>
          <p:cNvGrpSpPr/>
          <p:nvPr/>
        </p:nvGrpSpPr>
        <p:grpSpPr>
          <a:xfrm>
            <a:off x="7008868" y="4599748"/>
            <a:ext cx="979920" cy="444600"/>
            <a:chOff x="7008868" y="4599748"/>
            <a:chExt cx="979920" cy="444600"/>
          </a:xfrm>
        </p:grpSpPr>
        <mc:AlternateContent xmlns:mc="http://schemas.openxmlformats.org/markup-compatibility/2006" xmlns:p14="http://schemas.microsoft.com/office/powerpoint/2010/main" xmlns:aink="http://schemas.microsoft.com/office/drawing/2016/ink">
          <mc:Choice Requires="p14 aink">
            <p:contentPart p14:bwMode="auto" r:id="rId65">
              <p14:nvContentPartPr>
                <p14:cNvPr id="44" name="Γραφή 43">
                  <a:extLst>
                    <a:ext uri="{FF2B5EF4-FFF2-40B4-BE49-F238E27FC236}">
                      <a16:creationId xmlns:a16="http://schemas.microsoft.com/office/drawing/2014/main" id="{A4265F5A-9D57-5CC3-133F-3B26D2F49C2B}"/>
                    </a:ext>
                  </a:extLst>
                </p14:cNvPr>
                <p14:cNvContentPartPr/>
                <p14:nvPr/>
              </p14:nvContentPartPr>
              <p14:xfrm>
                <a:off x="7086628" y="4712428"/>
                <a:ext cx="902160" cy="331920"/>
              </p14:xfrm>
            </p:contentPart>
          </mc:Choice>
          <mc:Fallback xmlns="">
            <p:pic>
              <p:nvPicPr>
                <p:cNvPr id="44" name="Γραφή 43">
                  <a:extLst>
                    <a:ext uri="{FF2B5EF4-FFF2-40B4-BE49-F238E27FC236}">
                      <a16:creationId xmlns:a16="http://schemas.microsoft.com/office/drawing/2014/main" xmlns="" xmlns:aink="http://schemas.microsoft.com/office/drawing/2016/ink" xmlns:p14="http://schemas.microsoft.com/office/powerpoint/2010/main" id="{A4265F5A-9D57-5CC3-133F-3B26D2F49C2B}"/>
                    </a:ext>
                  </a:extLst>
                </p:cNvPr>
                <p:cNvPicPr/>
                <p:nvPr/>
              </p:nvPicPr>
              <p:blipFill>
                <a:blip r:embed="rId66"/>
                <a:stretch>
                  <a:fillRect/>
                </a:stretch>
              </p:blipFill>
              <p:spPr>
                <a:xfrm>
                  <a:off x="7023628" y="4334788"/>
                  <a:ext cx="1027800" cy="10875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7">
              <p14:nvContentPartPr>
                <p14:cNvPr id="45" name="Γραφή 44">
                  <a:extLst>
                    <a:ext uri="{FF2B5EF4-FFF2-40B4-BE49-F238E27FC236}">
                      <a16:creationId xmlns:a16="http://schemas.microsoft.com/office/drawing/2014/main" id="{BAB1AD01-E404-3887-F705-7A9580E435C2}"/>
                    </a:ext>
                  </a:extLst>
                </p14:cNvPr>
                <p14:cNvContentPartPr/>
                <p14:nvPr/>
              </p14:nvContentPartPr>
              <p14:xfrm>
                <a:off x="7008868" y="4599748"/>
                <a:ext cx="345600" cy="306360"/>
              </p14:xfrm>
            </p:contentPart>
          </mc:Choice>
          <mc:Fallback xmlns="">
            <p:pic>
              <p:nvPicPr>
                <p:cNvPr id="45" name="Γραφή 44">
                  <a:extLst>
                    <a:ext uri="{FF2B5EF4-FFF2-40B4-BE49-F238E27FC236}">
                      <a16:creationId xmlns:a16="http://schemas.microsoft.com/office/drawing/2014/main" xmlns="" xmlns:aink="http://schemas.microsoft.com/office/drawing/2016/ink" xmlns:p14="http://schemas.microsoft.com/office/powerpoint/2010/main" id="{BAB1AD01-E404-3887-F705-7A9580E435C2}"/>
                    </a:ext>
                  </a:extLst>
                </p:cNvPr>
                <p:cNvPicPr/>
                <p:nvPr/>
              </p:nvPicPr>
              <p:blipFill>
                <a:blip r:embed="rId68"/>
                <a:stretch>
                  <a:fillRect/>
                </a:stretch>
              </p:blipFill>
              <p:spPr>
                <a:xfrm>
                  <a:off x="6946228" y="4222108"/>
                  <a:ext cx="471240" cy="1062000"/>
                </a:xfrm>
                <a:prstGeom prst="rect">
                  <a:avLst/>
                </a:prstGeom>
              </p:spPr>
            </p:pic>
          </mc:Fallback>
        </mc:AlternateContent>
      </p:grpSp>
    </p:spTree>
    <p:extLst>
      <p:ext uri="{BB962C8B-B14F-4D97-AF65-F5344CB8AC3E}">
        <p14:creationId xmlns:p14="http://schemas.microsoft.com/office/powerpoint/2010/main" val="288901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Cantos Arredondados 4">
            <a:extLst>
              <a:ext uri="{FF2B5EF4-FFF2-40B4-BE49-F238E27FC236}">
                <a16:creationId xmlns:a16="http://schemas.microsoft.com/office/drawing/2014/main" id="{5EE1F6C2-3358-4129-B958-7A86B2379DD4}"/>
              </a:ext>
            </a:extLst>
          </p:cNvPr>
          <p:cNvSpPr/>
          <p:nvPr/>
        </p:nvSpPr>
        <p:spPr>
          <a:xfrm>
            <a:off x="506437" y="1270861"/>
            <a:ext cx="11165813" cy="495945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Retângulo: Cantos Arredondados 5">
            <a:extLst>
              <a:ext uri="{FF2B5EF4-FFF2-40B4-BE49-F238E27FC236}">
                <a16:creationId xmlns:a16="http://schemas.microsoft.com/office/drawing/2014/main" id="{6889F69F-CAEE-47B2-052A-61878C6C9F14}"/>
              </a:ext>
            </a:extLst>
          </p:cNvPr>
          <p:cNvSpPr/>
          <p:nvPr/>
        </p:nvSpPr>
        <p:spPr>
          <a:xfrm>
            <a:off x="1442943" y="197511"/>
            <a:ext cx="10528663"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3200" dirty="0">
                <a:solidFill>
                  <a:srgbClr val="002060"/>
                </a:solidFill>
                <a:latin typeface="Arial" panose="020B0604020202020204" pitchFamily="34" charset="0"/>
                <a:cs typeface="Arial" panose="020B0604020202020204" pitchFamily="34" charset="0"/>
              </a:rPr>
              <a:t>IO4:</a:t>
            </a:r>
            <a:r>
              <a:rPr lang="el-GR" sz="3200" dirty="0">
                <a:solidFill>
                  <a:srgbClr val="002060"/>
                </a:solidFill>
                <a:latin typeface="Arial" panose="020B0604020202020204" pitchFamily="34" charset="0"/>
                <a:cs typeface="Arial" panose="020B0604020202020204" pitchFamily="34" charset="0"/>
              </a:rPr>
              <a:t>Ηλεκτρονικό εγχειρίδιο</a:t>
            </a:r>
            <a:r>
              <a:rPr lang="en-GB" sz="3200" dirty="0">
                <a:solidFill>
                  <a:srgbClr val="002060"/>
                </a:solidFill>
                <a:latin typeface="Arial" panose="020B0604020202020204" pitchFamily="34" charset="0"/>
                <a:cs typeface="Arial" panose="020B0604020202020204" pitchFamily="34" charset="0"/>
              </a:rPr>
              <a:t> </a:t>
            </a:r>
            <a:r>
              <a:rPr lang="el-GR" sz="3200" dirty="0">
                <a:solidFill>
                  <a:srgbClr val="002060"/>
                </a:solidFill>
                <a:latin typeface="Arial" panose="020B0604020202020204" pitchFamily="34" charset="0"/>
                <a:cs typeface="Arial" panose="020B0604020202020204" pitchFamily="34" charset="0"/>
              </a:rPr>
              <a:t>για τις εκθέσεις του </a:t>
            </a:r>
            <a:r>
              <a:rPr lang="en-GB" sz="3200" dirty="0">
                <a:solidFill>
                  <a:srgbClr val="002060"/>
                </a:solidFill>
                <a:latin typeface="Arial" panose="020B0604020202020204" pitchFamily="34" charset="0"/>
                <a:cs typeface="Arial" panose="020B0604020202020204" pitchFamily="34" charset="0"/>
              </a:rPr>
              <a:t> POEME </a:t>
            </a:r>
          </a:p>
        </p:txBody>
      </p:sp>
      <mc:AlternateContent xmlns:mc="http://schemas.openxmlformats.org/markup-compatibility/2006" xmlns:p14="http://schemas.microsoft.com/office/powerpoint/2010/main" xmlns:aink="http://schemas.microsoft.com/office/drawing/2016/ink">
        <mc:Choice Requires="p14 aink">
          <p:contentPart p14:bwMode="auto" r:id="rId5">
            <p14:nvContentPartPr>
              <p14:cNvPr id="3" name="Γραφή 2">
                <a:extLst>
                  <a:ext uri="{FF2B5EF4-FFF2-40B4-BE49-F238E27FC236}">
                    <a16:creationId xmlns:a16="http://schemas.microsoft.com/office/drawing/2014/main" id="{450EAAD7-847F-B9BA-FB2C-AE1902A169BA}"/>
                  </a:ext>
                </a:extLst>
              </p14:cNvPr>
              <p14:cNvContentPartPr/>
              <p14:nvPr/>
            </p14:nvContentPartPr>
            <p14:xfrm>
              <a:off x="-169532" y="2447668"/>
              <a:ext cx="360" cy="360"/>
            </p14:xfrm>
          </p:contentPart>
        </mc:Choice>
        <mc:Fallback xmlns="">
          <p:pic>
            <p:nvPicPr>
              <p:cNvPr id="3" name="Γραφή 2">
                <a:extLst>
                  <a:ext uri="{FF2B5EF4-FFF2-40B4-BE49-F238E27FC236}">
                    <a16:creationId xmlns:a16="http://schemas.microsoft.com/office/drawing/2014/main" xmlns="" xmlns:aink="http://schemas.microsoft.com/office/drawing/2016/ink" xmlns:p14="http://schemas.microsoft.com/office/powerpoint/2010/main" id="{450EAAD7-847F-B9BA-FB2C-AE1902A169BA}"/>
                  </a:ext>
                </a:extLst>
              </p:cNvPr>
              <p:cNvPicPr/>
              <p:nvPr/>
            </p:nvPicPr>
            <p:blipFill>
              <a:blip r:embed="rId6"/>
              <a:stretch>
                <a:fillRect/>
              </a:stretch>
            </p:blipFill>
            <p:spPr>
              <a:xfrm>
                <a:off x="-232172" y="2069668"/>
                <a:ext cx="126000" cy="756000"/>
              </a:xfrm>
              <a:prstGeom prst="rect">
                <a:avLst/>
              </a:prstGeom>
            </p:spPr>
          </p:pic>
        </mc:Fallback>
      </mc:AlternateContent>
      <p:grpSp>
        <p:nvGrpSpPr>
          <p:cNvPr id="9" name="Ομάδα 8">
            <a:extLst>
              <a:ext uri="{FF2B5EF4-FFF2-40B4-BE49-F238E27FC236}">
                <a16:creationId xmlns:a16="http://schemas.microsoft.com/office/drawing/2014/main" id="{4FDC138B-BA6D-3806-9929-F1518B2EEAAC}"/>
              </a:ext>
            </a:extLst>
          </p:cNvPr>
          <p:cNvGrpSpPr/>
          <p:nvPr/>
        </p:nvGrpSpPr>
        <p:grpSpPr>
          <a:xfrm>
            <a:off x="1110988" y="3206908"/>
            <a:ext cx="28440" cy="360"/>
            <a:chOff x="1110988" y="3206908"/>
            <a:chExt cx="28440" cy="360"/>
          </a:xfrm>
        </p:grpSpPr>
        <mc:AlternateContent xmlns:mc="http://schemas.openxmlformats.org/markup-compatibility/2006" xmlns:p14="http://schemas.microsoft.com/office/powerpoint/2010/main" xmlns:aink="http://schemas.microsoft.com/office/drawing/2016/ink">
          <mc:Choice Requires="p14 aink">
            <p:contentPart p14:bwMode="auto" r:id="rId7">
              <p14:nvContentPartPr>
                <p14:cNvPr id="4" name="Γραφή 3">
                  <a:extLst>
                    <a:ext uri="{FF2B5EF4-FFF2-40B4-BE49-F238E27FC236}">
                      <a16:creationId xmlns:a16="http://schemas.microsoft.com/office/drawing/2014/main" id="{F2FFB61A-374B-3FBC-74FB-E7092D681F29}"/>
                    </a:ext>
                  </a:extLst>
                </p14:cNvPr>
                <p14:cNvContentPartPr/>
                <p14:nvPr/>
              </p14:nvContentPartPr>
              <p14:xfrm>
                <a:off x="1110988" y="3206908"/>
                <a:ext cx="360" cy="360"/>
              </p14:xfrm>
            </p:contentPart>
          </mc:Choice>
          <mc:Fallback xmlns="">
            <p:pic>
              <p:nvPicPr>
                <p:cNvPr id="4" name="Γραφή 3">
                  <a:extLst>
                    <a:ext uri="{FF2B5EF4-FFF2-40B4-BE49-F238E27FC236}">
                      <a16:creationId xmlns:a16="http://schemas.microsoft.com/office/drawing/2014/main" xmlns="" xmlns:aink="http://schemas.microsoft.com/office/drawing/2016/ink" xmlns:p14="http://schemas.microsoft.com/office/powerpoint/2010/main" id="{F2FFB61A-374B-3FBC-74FB-E7092D681F29}"/>
                    </a:ext>
                  </a:extLst>
                </p:cNvPr>
                <p:cNvPicPr/>
                <p:nvPr/>
              </p:nvPicPr>
              <p:blipFill>
                <a:blip r:embed="rId8"/>
                <a:stretch>
                  <a:fillRect/>
                </a:stretch>
              </p:blipFill>
              <p:spPr>
                <a:xfrm>
                  <a:off x="1047988" y="282890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6" name="Γραφή 5">
                  <a:extLst>
                    <a:ext uri="{FF2B5EF4-FFF2-40B4-BE49-F238E27FC236}">
                      <a16:creationId xmlns:a16="http://schemas.microsoft.com/office/drawing/2014/main" id="{2FE14266-1724-FD3F-33A4-FED7A4A419F8}"/>
                    </a:ext>
                  </a:extLst>
                </p14:cNvPr>
                <p14:cNvContentPartPr/>
                <p14:nvPr/>
              </p14:nvContentPartPr>
              <p14:xfrm>
                <a:off x="1139068" y="3206908"/>
                <a:ext cx="360" cy="360"/>
              </p14:xfrm>
            </p:contentPart>
          </mc:Choice>
          <mc:Fallback xmlns="">
            <p:pic>
              <p:nvPicPr>
                <p:cNvPr id="6" name="Γραφή 5">
                  <a:extLst>
                    <a:ext uri="{FF2B5EF4-FFF2-40B4-BE49-F238E27FC236}">
                      <a16:creationId xmlns:a16="http://schemas.microsoft.com/office/drawing/2014/main" xmlns="" xmlns:aink="http://schemas.microsoft.com/office/drawing/2016/ink" xmlns:p14="http://schemas.microsoft.com/office/powerpoint/2010/main" id="{2FE14266-1724-FD3F-33A4-FED7A4A419F8}"/>
                    </a:ext>
                  </a:extLst>
                </p:cNvPr>
                <p:cNvPicPr/>
                <p:nvPr/>
              </p:nvPicPr>
              <p:blipFill>
                <a:blip r:embed="rId10"/>
                <a:stretch>
                  <a:fillRect/>
                </a:stretch>
              </p:blipFill>
              <p:spPr>
                <a:xfrm>
                  <a:off x="1076428" y="2828908"/>
                  <a:ext cx="126000" cy="75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14" name="Γραφή 13">
                <a:extLst>
                  <a:ext uri="{FF2B5EF4-FFF2-40B4-BE49-F238E27FC236}">
                    <a16:creationId xmlns:a16="http://schemas.microsoft.com/office/drawing/2014/main" id="{F1B50E86-4DCC-FC55-DA70-C6809F1D1CF8}"/>
                  </a:ext>
                </a:extLst>
              </p14:cNvPr>
              <p14:cNvContentPartPr/>
              <p14:nvPr/>
            </p14:nvContentPartPr>
            <p14:xfrm>
              <a:off x="998308" y="2433268"/>
              <a:ext cx="360" cy="360"/>
            </p14:xfrm>
          </p:contentPart>
        </mc:Choice>
        <mc:Fallback xmlns="">
          <p:pic>
            <p:nvPicPr>
              <p:cNvPr id="14" name="Γραφή 13">
                <a:extLst>
                  <a:ext uri="{FF2B5EF4-FFF2-40B4-BE49-F238E27FC236}">
                    <a16:creationId xmlns:a16="http://schemas.microsoft.com/office/drawing/2014/main" xmlns="" xmlns:aink="http://schemas.microsoft.com/office/drawing/2016/ink" xmlns:p14="http://schemas.microsoft.com/office/powerpoint/2010/main" id="{F1B50E86-4DCC-FC55-DA70-C6809F1D1CF8}"/>
                  </a:ext>
                </a:extLst>
              </p:cNvPr>
              <p:cNvPicPr/>
              <p:nvPr/>
            </p:nvPicPr>
            <p:blipFill>
              <a:blip r:embed="rId12"/>
              <a:stretch>
                <a:fillRect/>
              </a:stretch>
            </p:blipFill>
            <p:spPr>
              <a:xfrm>
                <a:off x="935308" y="2055268"/>
                <a:ext cx="126000" cy="756000"/>
              </a:xfrm>
              <a:prstGeom prst="rect">
                <a:avLst/>
              </a:prstGeom>
            </p:spPr>
          </p:pic>
        </mc:Fallback>
      </mc:AlternateContent>
      <p:grpSp>
        <p:nvGrpSpPr>
          <p:cNvPr id="20" name="Ομάδα 19">
            <a:extLst>
              <a:ext uri="{FF2B5EF4-FFF2-40B4-BE49-F238E27FC236}">
                <a16:creationId xmlns:a16="http://schemas.microsoft.com/office/drawing/2014/main" id="{67471A6A-6ED9-EAD6-9EBA-C408AB366F00}"/>
              </a:ext>
            </a:extLst>
          </p:cNvPr>
          <p:cNvGrpSpPr/>
          <p:nvPr/>
        </p:nvGrpSpPr>
        <p:grpSpPr>
          <a:xfrm>
            <a:off x="3136708" y="3362068"/>
            <a:ext cx="360" cy="360"/>
            <a:chOff x="3136708" y="3362068"/>
            <a:chExt cx="360" cy="360"/>
          </a:xfrm>
        </p:grpSpPr>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18" name="Γραφή 17">
                  <a:extLst>
                    <a:ext uri="{FF2B5EF4-FFF2-40B4-BE49-F238E27FC236}">
                      <a16:creationId xmlns:a16="http://schemas.microsoft.com/office/drawing/2014/main" id="{0793CDC9-D635-66FE-CF16-D21575A6AAB1}"/>
                    </a:ext>
                  </a:extLst>
                </p14:cNvPr>
                <p14:cNvContentPartPr/>
                <p14:nvPr/>
              </p14:nvContentPartPr>
              <p14:xfrm>
                <a:off x="3136708" y="3362068"/>
                <a:ext cx="360" cy="360"/>
              </p14:xfrm>
            </p:contentPart>
          </mc:Choice>
          <mc:Fallback xmlns="">
            <p:pic>
              <p:nvPicPr>
                <p:cNvPr id="18" name="Γραφή 17">
                  <a:extLst>
                    <a:ext uri="{FF2B5EF4-FFF2-40B4-BE49-F238E27FC236}">
                      <a16:creationId xmlns:a16="http://schemas.microsoft.com/office/drawing/2014/main" xmlns="" xmlns:aink="http://schemas.microsoft.com/office/drawing/2016/ink" xmlns:p14="http://schemas.microsoft.com/office/powerpoint/2010/main" id="{0793CDC9-D635-66FE-CF16-D21575A6AAB1}"/>
                    </a:ext>
                  </a:extLst>
                </p:cNvPr>
                <p:cNvPicPr/>
                <p:nvPr/>
              </p:nvPicPr>
              <p:blipFill>
                <a:blip r:embed="rId15"/>
                <a:stretch>
                  <a:fillRect/>
                </a:stretch>
              </p:blipFill>
              <p:spPr>
                <a:xfrm>
                  <a:off x="3074068" y="298406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19" name="Γραφή 18">
                  <a:extLst>
                    <a:ext uri="{FF2B5EF4-FFF2-40B4-BE49-F238E27FC236}">
                      <a16:creationId xmlns:a16="http://schemas.microsoft.com/office/drawing/2014/main" id="{EB353F71-2697-B326-B0AC-0264286677A7}"/>
                    </a:ext>
                  </a:extLst>
                </p14:cNvPr>
                <p14:cNvContentPartPr/>
                <p14:nvPr/>
              </p14:nvContentPartPr>
              <p14:xfrm>
                <a:off x="3136708" y="3362068"/>
                <a:ext cx="360" cy="360"/>
              </p14:xfrm>
            </p:contentPart>
          </mc:Choice>
          <mc:Fallback xmlns="">
            <p:pic>
              <p:nvPicPr>
                <p:cNvPr id="19" name="Γραφή 18">
                  <a:extLst>
                    <a:ext uri="{FF2B5EF4-FFF2-40B4-BE49-F238E27FC236}">
                      <a16:creationId xmlns:a16="http://schemas.microsoft.com/office/drawing/2014/main" xmlns="" xmlns:aink="http://schemas.microsoft.com/office/drawing/2016/ink" xmlns:p14="http://schemas.microsoft.com/office/powerpoint/2010/main" id="{EB353F71-2697-B326-B0AC-0264286677A7}"/>
                    </a:ext>
                  </a:extLst>
                </p:cNvPr>
                <p:cNvPicPr/>
                <p:nvPr/>
              </p:nvPicPr>
              <p:blipFill>
                <a:blip r:embed="rId15"/>
                <a:stretch>
                  <a:fillRect/>
                </a:stretch>
              </p:blipFill>
              <p:spPr>
                <a:xfrm>
                  <a:off x="3074068" y="2984068"/>
                  <a:ext cx="126000" cy="75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7">
            <p14:nvContentPartPr>
              <p14:cNvPr id="10" name="Γραφή 9">
                <a:extLst>
                  <a:ext uri="{FF2B5EF4-FFF2-40B4-BE49-F238E27FC236}">
                    <a16:creationId xmlns:a16="http://schemas.microsoft.com/office/drawing/2014/main" id="{9C6A9A91-CE23-243A-9523-BAF91E3EAC17}"/>
                  </a:ext>
                </a:extLst>
              </p14:cNvPr>
              <p14:cNvContentPartPr/>
              <p14:nvPr/>
            </p14:nvContentPartPr>
            <p14:xfrm>
              <a:off x="-42812" y="4444948"/>
              <a:ext cx="360" cy="360"/>
            </p14:xfrm>
          </p:contentPart>
        </mc:Choice>
        <mc:Fallback xmlns="">
          <p:pic>
            <p:nvPicPr>
              <p:cNvPr id="10" name="Γραφή 9">
                <a:extLst>
                  <a:ext uri="{FF2B5EF4-FFF2-40B4-BE49-F238E27FC236}">
                    <a16:creationId xmlns:a16="http://schemas.microsoft.com/office/drawing/2014/main" xmlns="" xmlns:aink="http://schemas.microsoft.com/office/drawing/2016/ink" xmlns:p14="http://schemas.microsoft.com/office/powerpoint/2010/main" id="{9C6A9A91-CE23-243A-9523-BAF91E3EAC17}"/>
                  </a:ext>
                </a:extLst>
              </p:cNvPr>
              <p:cNvPicPr/>
              <p:nvPr/>
            </p:nvPicPr>
            <p:blipFill>
              <a:blip r:embed="rId18"/>
              <a:stretch>
                <a:fillRect/>
              </a:stretch>
            </p:blipFill>
            <p:spPr>
              <a:xfrm>
                <a:off x="-105812" y="406730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9">
            <p14:nvContentPartPr>
              <p14:cNvPr id="11" name="Γραφή 10">
                <a:extLst>
                  <a:ext uri="{FF2B5EF4-FFF2-40B4-BE49-F238E27FC236}">
                    <a16:creationId xmlns:a16="http://schemas.microsoft.com/office/drawing/2014/main" id="{D3AA7641-75F3-DD23-4D99-6E8DEBC82EE8}"/>
                  </a:ext>
                </a:extLst>
              </p14:cNvPr>
              <p14:cNvContentPartPr/>
              <p14:nvPr/>
            </p14:nvContentPartPr>
            <p14:xfrm>
              <a:off x="5275108" y="3460348"/>
              <a:ext cx="360" cy="360"/>
            </p14:xfrm>
          </p:contentPart>
        </mc:Choice>
        <mc:Fallback xmlns="">
          <p:pic>
            <p:nvPicPr>
              <p:cNvPr id="11" name="Γραφή 10">
                <a:extLst>
                  <a:ext uri="{FF2B5EF4-FFF2-40B4-BE49-F238E27FC236}">
                    <a16:creationId xmlns:a16="http://schemas.microsoft.com/office/drawing/2014/main" xmlns="" xmlns:aink="http://schemas.microsoft.com/office/drawing/2016/ink" xmlns:p14="http://schemas.microsoft.com/office/powerpoint/2010/main" id="{D3AA7641-75F3-DD23-4D99-6E8DEBC82EE8}"/>
                  </a:ext>
                </a:extLst>
              </p:cNvPr>
              <p:cNvPicPr/>
              <p:nvPr/>
            </p:nvPicPr>
            <p:blipFill>
              <a:blip r:embed="rId24"/>
              <a:stretch>
                <a:fillRect/>
              </a:stretch>
            </p:blipFill>
            <p:spPr>
              <a:xfrm>
                <a:off x="5212468" y="308270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5">
            <p14:nvContentPartPr>
              <p14:cNvPr id="12" name="Γραφή 11">
                <a:extLst>
                  <a:ext uri="{FF2B5EF4-FFF2-40B4-BE49-F238E27FC236}">
                    <a16:creationId xmlns:a16="http://schemas.microsoft.com/office/drawing/2014/main" id="{3E83AEF5-20A5-4BC8-86D1-A9A6480A3D2C}"/>
                  </a:ext>
                </a:extLst>
              </p14:cNvPr>
              <p14:cNvContentPartPr/>
              <p14:nvPr/>
            </p14:nvContentPartPr>
            <p14:xfrm>
              <a:off x="2883628" y="2714428"/>
              <a:ext cx="360" cy="360"/>
            </p14:xfrm>
          </p:contentPart>
        </mc:Choice>
        <mc:Fallback xmlns="">
          <p:pic>
            <p:nvPicPr>
              <p:cNvPr id="12" name="Γραφή 11">
                <a:extLst>
                  <a:ext uri="{FF2B5EF4-FFF2-40B4-BE49-F238E27FC236}">
                    <a16:creationId xmlns:a16="http://schemas.microsoft.com/office/drawing/2014/main" xmlns="" xmlns:aink="http://schemas.microsoft.com/office/drawing/2016/ink" xmlns:p14="http://schemas.microsoft.com/office/powerpoint/2010/main" id="{3E83AEF5-20A5-4BC8-86D1-A9A6480A3D2C}"/>
                  </a:ext>
                </a:extLst>
              </p:cNvPr>
              <p:cNvPicPr/>
              <p:nvPr/>
            </p:nvPicPr>
            <p:blipFill>
              <a:blip r:embed="rId26"/>
              <a:stretch>
                <a:fillRect/>
              </a:stretch>
            </p:blipFill>
            <p:spPr>
              <a:xfrm>
                <a:off x="2820628" y="2336428"/>
                <a:ext cx="126000" cy="756000"/>
              </a:xfrm>
              <a:prstGeom prst="rect">
                <a:avLst/>
              </a:prstGeom>
            </p:spPr>
          </p:pic>
        </mc:Fallback>
      </mc:AlternateContent>
      <p:grpSp>
        <p:nvGrpSpPr>
          <p:cNvPr id="21" name="Ομάδα 20">
            <a:extLst>
              <a:ext uri="{FF2B5EF4-FFF2-40B4-BE49-F238E27FC236}">
                <a16:creationId xmlns:a16="http://schemas.microsoft.com/office/drawing/2014/main" id="{ABF419C4-5823-41C8-F56D-79A6B7D9EEA3}"/>
              </a:ext>
            </a:extLst>
          </p:cNvPr>
          <p:cNvGrpSpPr/>
          <p:nvPr/>
        </p:nvGrpSpPr>
        <p:grpSpPr>
          <a:xfrm>
            <a:off x="3361708" y="2813428"/>
            <a:ext cx="360" cy="14040"/>
            <a:chOff x="3361708" y="2813428"/>
            <a:chExt cx="360" cy="14040"/>
          </a:xfrm>
        </p:grpSpPr>
        <mc:AlternateContent xmlns:mc="http://schemas.openxmlformats.org/markup-compatibility/2006" xmlns:p14="http://schemas.microsoft.com/office/powerpoint/2010/main" xmlns:aink="http://schemas.microsoft.com/office/drawing/2016/ink">
          <mc:Choice Requires="p14 aink">
            <p:contentPart p14:bwMode="auto" r:id="rId27">
              <p14:nvContentPartPr>
                <p14:cNvPr id="16" name="Γραφή 15">
                  <a:extLst>
                    <a:ext uri="{FF2B5EF4-FFF2-40B4-BE49-F238E27FC236}">
                      <a16:creationId xmlns:a16="http://schemas.microsoft.com/office/drawing/2014/main" id="{1A20FEF3-3183-390F-8007-4A4FB4F4166D}"/>
                    </a:ext>
                  </a:extLst>
                </p14:cNvPr>
                <p14:cNvContentPartPr/>
                <p14:nvPr/>
              </p14:nvContentPartPr>
              <p14:xfrm>
                <a:off x="3361708" y="2813428"/>
                <a:ext cx="360" cy="360"/>
              </p14:xfrm>
            </p:contentPart>
          </mc:Choice>
          <mc:Fallback xmlns="">
            <p:pic>
              <p:nvPicPr>
                <p:cNvPr id="16" name="Γραφή 15">
                  <a:extLst>
                    <a:ext uri="{FF2B5EF4-FFF2-40B4-BE49-F238E27FC236}">
                      <a16:creationId xmlns:a16="http://schemas.microsoft.com/office/drawing/2014/main" xmlns="" xmlns:aink="http://schemas.microsoft.com/office/drawing/2016/ink" xmlns:p14="http://schemas.microsoft.com/office/powerpoint/2010/main" id="{1A20FEF3-3183-390F-8007-4A4FB4F4166D}"/>
                    </a:ext>
                  </a:extLst>
                </p:cNvPr>
                <p:cNvPicPr/>
                <p:nvPr/>
              </p:nvPicPr>
              <p:blipFill>
                <a:blip r:embed="rId28"/>
                <a:stretch>
                  <a:fillRect/>
                </a:stretch>
              </p:blipFill>
              <p:spPr>
                <a:xfrm>
                  <a:off x="3298708" y="243542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9">
              <p14:nvContentPartPr>
                <p14:cNvPr id="17" name="Γραφή 16">
                  <a:extLst>
                    <a:ext uri="{FF2B5EF4-FFF2-40B4-BE49-F238E27FC236}">
                      <a16:creationId xmlns:a16="http://schemas.microsoft.com/office/drawing/2014/main" id="{237C83E6-C4C7-9D23-C85D-158EE5F23EC9}"/>
                    </a:ext>
                  </a:extLst>
                </p14:cNvPr>
                <p14:cNvContentPartPr/>
                <p14:nvPr/>
              </p14:nvContentPartPr>
              <p14:xfrm>
                <a:off x="3361708" y="2827108"/>
                <a:ext cx="360" cy="360"/>
              </p14:xfrm>
            </p:contentPart>
          </mc:Choice>
          <mc:Fallback xmlns="">
            <p:pic>
              <p:nvPicPr>
                <p:cNvPr id="17" name="Γραφή 16">
                  <a:extLst>
                    <a:ext uri="{FF2B5EF4-FFF2-40B4-BE49-F238E27FC236}">
                      <a16:creationId xmlns:a16="http://schemas.microsoft.com/office/drawing/2014/main" xmlns="" xmlns:aink="http://schemas.microsoft.com/office/drawing/2016/ink" xmlns:p14="http://schemas.microsoft.com/office/powerpoint/2010/main" id="{237C83E6-C4C7-9D23-C85D-158EE5F23EC9}"/>
                    </a:ext>
                  </a:extLst>
                </p:cNvPr>
                <p:cNvPicPr/>
                <p:nvPr/>
              </p:nvPicPr>
              <p:blipFill>
                <a:blip r:embed="rId32"/>
                <a:stretch>
                  <a:fillRect/>
                </a:stretch>
              </p:blipFill>
              <p:spPr>
                <a:xfrm>
                  <a:off x="3298708" y="2449468"/>
                  <a:ext cx="126000" cy="75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33">
            <p14:nvContentPartPr>
              <p14:cNvPr id="22" name="Γραφή 21">
                <a:extLst>
                  <a:ext uri="{FF2B5EF4-FFF2-40B4-BE49-F238E27FC236}">
                    <a16:creationId xmlns:a16="http://schemas.microsoft.com/office/drawing/2014/main" id="{1AEA8CD1-0A8A-DEC0-9FFC-F6BB2AD2817B}"/>
                  </a:ext>
                </a:extLst>
              </p14:cNvPr>
              <p14:cNvContentPartPr/>
              <p14:nvPr/>
            </p14:nvContentPartPr>
            <p14:xfrm>
              <a:off x="11647468" y="4262068"/>
              <a:ext cx="360" cy="360"/>
            </p14:xfrm>
          </p:contentPart>
        </mc:Choice>
        <mc:Fallback xmlns="">
          <p:pic>
            <p:nvPicPr>
              <p:cNvPr id="22" name="Γραφή 21">
                <a:extLst>
                  <a:ext uri="{FF2B5EF4-FFF2-40B4-BE49-F238E27FC236}">
                    <a16:creationId xmlns:a16="http://schemas.microsoft.com/office/drawing/2014/main" xmlns="" xmlns:aink="http://schemas.microsoft.com/office/drawing/2016/ink" xmlns:p14="http://schemas.microsoft.com/office/powerpoint/2010/main" id="{1AEA8CD1-0A8A-DEC0-9FFC-F6BB2AD2817B}"/>
                  </a:ext>
                </a:extLst>
              </p:cNvPr>
              <p:cNvPicPr/>
              <p:nvPr/>
            </p:nvPicPr>
            <p:blipFill>
              <a:blip r:embed="rId34"/>
              <a:stretch>
                <a:fillRect/>
              </a:stretch>
            </p:blipFill>
            <p:spPr>
              <a:xfrm>
                <a:off x="11584828" y="3884428"/>
                <a:ext cx="126000" cy="756000"/>
              </a:xfrm>
              <a:prstGeom prst="rect">
                <a:avLst/>
              </a:prstGeom>
            </p:spPr>
          </p:pic>
        </mc:Fallback>
      </mc:AlternateContent>
      <p:grpSp>
        <p:nvGrpSpPr>
          <p:cNvPr id="27" name="Ομάδα 26">
            <a:extLst>
              <a:ext uri="{FF2B5EF4-FFF2-40B4-BE49-F238E27FC236}">
                <a16:creationId xmlns:a16="http://schemas.microsoft.com/office/drawing/2014/main" id="{60C9F3E2-A755-6595-3855-0BDFF3C93D6E}"/>
              </a:ext>
            </a:extLst>
          </p:cNvPr>
          <p:cNvGrpSpPr/>
          <p:nvPr/>
        </p:nvGrpSpPr>
        <p:grpSpPr>
          <a:xfrm>
            <a:off x="8890228" y="4346668"/>
            <a:ext cx="113040" cy="84240"/>
            <a:chOff x="8890228" y="4346668"/>
            <a:chExt cx="113040" cy="84240"/>
          </a:xfrm>
        </p:grpSpPr>
        <mc:AlternateContent xmlns:mc="http://schemas.openxmlformats.org/markup-compatibility/2006" xmlns:p14="http://schemas.microsoft.com/office/powerpoint/2010/main" xmlns:aink="http://schemas.microsoft.com/office/drawing/2016/ink">
          <mc:Choice Requires="p14 aink">
            <p:contentPart p14:bwMode="auto" r:id="rId35">
              <p14:nvContentPartPr>
                <p14:cNvPr id="23" name="Γραφή 22">
                  <a:extLst>
                    <a:ext uri="{FF2B5EF4-FFF2-40B4-BE49-F238E27FC236}">
                      <a16:creationId xmlns:a16="http://schemas.microsoft.com/office/drawing/2014/main" id="{26A3467D-2388-6FA4-B30C-54691629329D}"/>
                    </a:ext>
                  </a:extLst>
                </p14:cNvPr>
                <p14:cNvContentPartPr/>
                <p14:nvPr/>
              </p14:nvContentPartPr>
              <p14:xfrm>
                <a:off x="8890228" y="4346668"/>
                <a:ext cx="360" cy="360"/>
              </p14:xfrm>
            </p:contentPart>
          </mc:Choice>
          <mc:Fallback xmlns="">
            <p:pic>
              <p:nvPicPr>
                <p:cNvPr id="23" name="Γραφή 22">
                  <a:extLst>
                    <a:ext uri="{FF2B5EF4-FFF2-40B4-BE49-F238E27FC236}">
                      <a16:creationId xmlns:a16="http://schemas.microsoft.com/office/drawing/2014/main" xmlns="" xmlns:aink="http://schemas.microsoft.com/office/drawing/2016/ink" xmlns:p14="http://schemas.microsoft.com/office/powerpoint/2010/main" id="{26A3467D-2388-6FA4-B30C-54691629329D}"/>
                    </a:ext>
                  </a:extLst>
                </p:cNvPr>
                <p:cNvPicPr/>
                <p:nvPr/>
              </p:nvPicPr>
              <p:blipFill>
                <a:blip r:embed="rId36"/>
                <a:stretch>
                  <a:fillRect/>
                </a:stretch>
              </p:blipFill>
              <p:spPr>
                <a:xfrm>
                  <a:off x="8827228" y="396902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7">
              <p14:nvContentPartPr>
                <p14:cNvPr id="24" name="Γραφή 23">
                  <a:extLst>
                    <a:ext uri="{FF2B5EF4-FFF2-40B4-BE49-F238E27FC236}">
                      <a16:creationId xmlns:a16="http://schemas.microsoft.com/office/drawing/2014/main" id="{6E59CBEB-A413-03DD-6AAF-E232A3FB3E57}"/>
                    </a:ext>
                  </a:extLst>
                </p14:cNvPr>
                <p14:cNvContentPartPr/>
                <p14:nvPr/>
              </p14:nvContentPartPr>
              <p14:xfrm>
                <a:off x="8974828" y="4430548"/>
                <a:ext cx="360" cy="360"/>
              </p14:xfrm>
            </p:contentPart>
          </mc:Choice>
          <mc:Fallback xmlns="">
            <p:pic>
              <p:nvPicPr>
                <p:cNvPr id="24" name="Γραφή 23">
                  <a:extLst>
                    <a:ext uri="{FF2B5EF4-FFF2-40B4-BE49-F238E27FC236}">
                      <a16:creationId xmlns:a16="http://schemas.microsoft.com/office/drawing/2014/main" xmlns="" xmlns:aink="http://schemas.microsoft.com/office/drawing/2016/ink" xmlns:p14="http://schemas.microsoft.com/office/powerpoint/2010/main" id="{6E59CBEB-A413-03DD-6AAF-E232A3FB3E57}"/>
                    </a:ext>
                  </a:extLst>
                </p:cNvPr>
                <p:cNvPicPr/>
                <p:nvPr/>
              </p:nvPicPr>
              <p:blipFill>
                <a:blip r:embed="rId38"/>
                <a:stretch>
                  <a:fillRect/>
                </a:stretch>
              </p:blipFill>
              <p:spPr>
                <a:xfrm>
                  <a:off x="8911828" y="405290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9">
              <p14:nvContentPartPr>
                <p14:cNvPr id="25" name="Γραφή 24">
                  <a:extLst>
                    <a:ext uri="{FF2B5EF4-FFF2-40B4-BE49-F238E27FC236}">
                      <a16:creationId xmlns:a16="http://schemas.microsoft.com/office/drawing/2014/main" id="{85D0C642-5456-8B94-1243-4382AD90D0FE}"/>
                    </a:ext>
                  </a:extLst>
                </p14:cNvPr>
                <p14:cNvContentPartPr/>
                <p14:nvPr/>
              </p14:nvContentPartPr>
              <p14:xfrm>
                <a:off x="8989228" y="4430548"/>
                <a:ext cx="360" cy="360"/>
              </p14:xfrm>
            </p:contentPart>
          </mc:Choice>
          <mc:Fallback xmlns="">
            <p:pic>
              <p:nvPicPr>
                <p:cNvPr id="25" name="Γραφή 24">
                  <a:extLst>
                    <a:ext uri="{FF2B5EF4-FFF2-40B4-BE49-F238E27FC236}">
                      <a16:creationId xmlns:a16="http://schemas.microsoft.com/office/drawing/2014/main" xmlns="" xmlns:aink="http://schemas.microsoft.com/office/drawing/2016/ink" xmlns:p14="http://schemas.microsoft.com/office/powerpoint/2010/main" id="{85D0C642-5456-8B94-1243-4382AD90D0FE}"/>
                    </a:ext>
                  </a:extLst>
                </p:cNvPr>
                <p:cNvPicPr/>
                <p:nvPr/>
              </p:nvPicPr>
              <p:blipFill>
                <a:blip r:embed="rId40"/>
                <a:stretch>
                  <a:fillRect/>
                </a:stretch>
              </p:blipFill>
              <p:spPr>
                <a:xfrm>
                  <a:off x="8926228" y="405290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1">
              <p14:nvContentPartPr>
                <p14:cNvPr id="26" name="Γραφή 25">
                  <a:extLst>
                    <a:ext uri="{FF2B5EF4-FFF2-40B4-BE49-F238E27FC236}">
                      <a16:creationId xmlns:a16="http://schemas.microsoft.com/office/drawing/2014/main" id="{68369F82-6797-A4F1-8DAF-09D76EB9DC5A}"/>
                    </a:ext>
                  </a:extLst>
                </p14:cNvPr>
                <p14:cNvContentPartPr/>
                <p14:nvPr/>
              </p14:nvContentPartPr>
              <p14:xfrm>
                <a:off x="9002908" y="4416868"/>
                <a:ext cx="360" cy="360"/>
              </p14:xfrm>
            </p:contentPart>
          </mc:Choice>
          <mc:Fallback xmlns="">
            <p:pic>
              <p:nvPicPr>
                <p:cNvPr id="26" name="Γραφή 25">
                  <a:extLst>
                    <a:ext uri="{FF2B5EF4-FFF2-40B4-BE49-F238E27FC236}">
                      <a16:creationId xmlns:a16="http://schemas.microsoft.com/office/drawing/2014/main" xmlns="" xmlns:aink="http://schemas.microsoft.com/office/drawing/2016/ink" xmlns:p14="http://schemas.microsoft.com/office/powerpoint/2010/main" id="{68369F82-6797-A4F1-8DAF-09D76EB9DC5A}"/>
                    </a:ext>
                  </a:extLst>
                </p:cNvPr>
                <p:cNvPicPr/>
                <p:nvPr/>
              </p:nvPicPr>
              <p:blipFill>
                <a:blip r:embed="rId42"/>
                <a:stretch>
                  <a:fillRect/>
                </a:stretch>
              </p:blipFill>
              <p:spPr>
                <a:xfrm>
                  <a:off x="8939908" y="4039228"/>
                  <a:ext cx="126000" cy="75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43">
            <p14:nvContentPartPr>
              <p14:cNvPr id="28" name="Γραφή 27">
                <a:extLst>
                  <a:ext uri="{FF2B5EF4-FFF2-40B4-BE49-F238E27FC236}">
                    <a16:creationId xmlns:a16="http://schemas.microsoft.com/office/drawing/2014/main" id="{86C42EEF-4745-F50A-DFF4-06DACAC6E6CD}"/>
                  </a:ext>
                </a:extLst>
              </p14:cNvPr>
              <p14:cNvContentPartPr/>
              <p14:nvPr/>
            </p14:nvContentPartPr>
            <p14:xfrm>
              <a:off x="4669948" y="4079188"/>
              <a:ext cx="360" cy="360"/>
            </p14:xfrm>
          </p:contentPart>
        </mc:Choice>
        <mc:Fallback xmlns="">
          <p:pic>
            <p:nvPicPr>
              <p:cNvPr id="28" name="Γραφή 27">
                <a:extLst>
                  <a:ext uri="{FF2B5EF4-FFF2-40B4-BE49-F238E27FC236}">
                    <a16:creationId xmlns:a16="http://schemas.microsoft.com/office/drawing/2014/main" xmlns="" xmlns:aink="http://schemas.microsoft.com/office/drawing/2016/ink" xmlns:p14="http://schemas.microsoft.com/office/powerpoint/2010/main" id="{86C42EEF-4745-F50A-DFF4-06DACAC6E6CD}"/>
                  </a:ext>
                </a:extLst>
              </p:cNvPr>
              <p:cNvPicPr/>
              <p:nvPr/>
            </p:nvPicPr>
            <p:blipFill>
              <a:blip r:embed="rId44"/>
              <a:stretch>
                <a:fillRect/>
              </a:stretch>
            </p:blipFill>
            <p:spPr>
              <a:xfrm>
                <a:off x="4607308" y="3701548"/>
                <a:ext cx="126000" cy="756000"/>
              </a:xfrm>
              <a:prstGeom prst="rect">
                <a:avLst/>
              </a:prstGeom>
            </p:spPr>
          </p:pic>
        </mc:Fallback>
      </mc:AlternateContent>
      <p:grpSp>
        <p:nvGrpSpPr>
          <p:cNvPr id="31" name="Ομάδα 30">
            <a:extLst>
              <a:ext uri="{FF2B5EF4-FFF2-40B4-BE49-F238E27FC236}">
                <a16:creationId xmlns:a16="http://schemas.microsoft.com/office/drawing/2014/main" id="{2E251AD1-D6F9-E1AA-E363-05AE530A19F6}"/>
              </a:ext>
            </a:extLst>
          </p:cNvPr>
          <p:cNvGrpSpPr/>
          <p:nvPr/>
        </p:nvGrpSpPr>
        <p:grpSpPr>
          <a:xfrm>
            <a:off x="2672668" y="4473388"/>
            <a:ext cx="14040" cy="360"/>
            <a:chOff x="2672668" y="4473388"/>
            <a:chExt cx="14040" cy="360"/>
          </a:xfrm>
        </p:grpSpPr>
        <mc:AlternateContent xmlns:mc="http://schemas.openxmlformats.org/markup-compatibility/2006" xmlns:p14="http://schemas.microsoft.com/office/powerpoint/2010/main" xmlns:aink="http://schemas.microsoft.com/office/drawing/2016/ink">
          <mc:Choice Requires="p14 aink">
            <p:contentPart p14:bwMode="auto" r:id="rId45">
              <p14:nvContentPartPr>
                <p14:cNvPr id="29" name="Γραφή 28">
                  <a:extLst>
                    <a:ext uri="{FF2B5EF4-FFF2-40B4-BE49-F238E27FC236}">
                      <a16:creationId xmlns:a16="http://schemas.microsoft.com/office/drawing/2014/main" id="{3A494856-C472-B7A6-EE05-8C0F18E55D31}"/>
                    </a:ext>
                  </a:extLst>
                </p14:cNvPr>
                <p14:cNvContentPartPr/>
                <p14:nvPr/>
              </p14:nvContentPartPr>
              <p14:xfrm>
                <a:off x="2672668" y="4473388"/>
                <a:ext cx="5760" cy="360"/>
              </p14:xfrm>
            </p:contentPart>
          </mc:Choice>
          <mc:Fallback xmlns="">
            <p:pic>
              <p:nvPicPr>
                <p:cNvPr id="29" name="Γραφή 28">
                  <a:extLst>
                    <a:ext uri="{FF2B5EF4-FFF2-40B4-BE49-F238E27FC236}">
                      <a16:creationId xmlns:a16="http://schemas.microsoft.com/office/drawing/2014/main" xmlns="" xmlns:aink="http://schemas.microsoft.com/office/drawing/2016/ink" xmlns:p14="http://schemas.microsoft.com/office/powerpoint/2010/main" id="{3A494856-C472-B7A6-EE05-8C0F18E55D31}"/>
                    </a:ext>
                  </a:extLst>
                </p:cNvPr>
                <p:cNvPicPr/>
                <p:nvPr/>
              </p:nvPicPr>
              <p:blipFill>
                <a:blip r:embed="rId46"/>
                <a:stretch>
                  <a:fillRect/>
                </a:stretch>
              </p:blipFill>
              <p:spPr>
                <a:xfrm>
                  <a:off x="2609668" y="4095388"/>
                  <a:ext cx="1314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7">
              <p14:nvContentPartPr>
                <p14:cNvPr id="30" name="Γραφή 29">
                  <a:extLst>
                    <a:ext uri="{FF2B5EF4-FFF2-40B4-BE49-F238E27FC236}">
                      <a16:creationId xmlns:a16="http://schemas.microsoft.com/office/drawing/2014/main" id="{7F3646BA-AC81-B4A7-35A1-1EAB7AAF00BC}"/>
                    </a:ext>
                  </a:extLst>
                </p14:cNvPr>
                <p14:cNvContentPartPr/>
                <p14:nvPr/>
              </p14:nvContentPartPr>
              <p14:xfrm>
                <a:off x="2686348" y="4473388"/>
                <a:ext cx="360" cy="360"/>
              </p14:xfrm>
            </p:contentPart>
          </mc:Choice>
          <mc:Fallback xmlns="">
            <p:pic>
              <p:nvPicPr>
                <p:cNvPr id="30" name="Γραφή 29">
                  <a:extLst>
                    <a:ext uri="{FF2B5EF4-FFF2-40B4-BE49-F238E27FC236}">
                      <a16:creationId xmlns:a16="http://schemas.microsoft.com/office/drawing/2014/main" xmlns="" xmlns:aink="http://schemas.microsoft.com/office/drawing/2016/ink" xmlns:p14="http://schemas.microsoft.com/office/powerpoint/2010/main" id="{7F3646BA-AC81-B4A7-35A1-1EAB7AAF00BC}"/>
                    </a:ext>
                  </a:extLst>
                </p:cNvPr>
                <p:cNvPicPr/>
                <p:nvPr/>
              </p:nvPicPr>
              <p:blipFill>
                <a:blip r:embed="rId48"/>
                <a:stretch>
                  <a:fillRect/>
                </a:stretch>
              </p:blipFill>
              <p:spPr>
                <a:xfrm>
                  <a:off x="2623708" y="4095388"/>
                  <a:ext cx="126000" cy="75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49">
            <p14:nvContentPartPr>
              <p14:cNvPr id="32" name="Γραφή 31">
                <a:extLst>
                  <a:ext uri="{FF2B5EF4-FFF2-40B4-BE49-F238E27FC236}">
                    <a16:creationId xmlns:a16="http://schemas.microsoft.com/office/drawing/2014/main" id="{CF7D4EB2-C9C8-3354-6ECC-AE0F0F85B41E}"/>
                  </a:ext>
                </a:extLst>
              </p14:cNvPr>
              <p14:cNvContentPartPr/>
              <p14:nvPr/>
            </p14:nvContentPartPr>
            <p14:xfrm>
              <a:off x="1364068" y="1884268"/>
              <a:ext cx="360" cy="360"/>
            </p14:xfrm>
          </p:contentPart>
        </mc:Choice>
        <mc:Fallback xmlns="">
          <p:pic>
            <p:nvPicPr>
              <p:cNvPr id="32" name="Γραφή 31">
                <a:extLst>
                  <a:ext uri="{FF2B5EF4-FFF2-40B4-BE49-F238E27FC236}">
                    <a16:creationId xmlns:a16="http://schemas.microsoft.com/office/drawing/2014/main" xmlns="" xmlns:aink="http://schemas.microsoft.com/office/drawing/2016/ink" xmlns:p14="http://schemas.microsoft.com/office/powerpoint/2010/main" id="{CF7D4EB2-C9C8-3354-6ECC-AE0F0F85B41E}"/>
                  </a:ext>
                </a:extLst>
              </p:cNvPr>
              <p:cNvPicPr/>
              <p:nvPr/>
            </p:nvPicPr>
            <p:blipFill>
              <a:blip r:embed="rId50"/>
              <a:stretch>
                <a:fillRect/>
              </a:stretch>
            </p:blipFill>
            <p:spPr>
              <a:xfrm>
                <a:off x="1301068" y="150662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1">
            <p14:nvContentPartPr>
              <p14:cNvPr id="33" name="Γραφή 32">
                <a:extLst>
                  <a:ext uri="{FF2B5EF4-FFF2-40B4-BE49-F238E27FC236}">
                    <a16:creationId xmlns:a16="http://schemas.microsoft.com/office/drawing/2014/main" id="{5EFBB758-9091-995C-8379-2828658A61EB}"/>
                  </a:ext>
                </a:extLst>
              </p14:cNvPr>
              <p14:cNvContentPartPr/>
              <p14:nvPr/>
            </p14:nvContentPartPr>
            <p14:xfrm>
              <a:off x="4698388" y="3881908"/>
              <a:ext cx="360" cy="360"/>
            </p14:xfrm>
          </p:contentPart>
        </mc:Choice>
        <mc:Fallback xmlns="">
          <p:pic>
            <p:nvPicPr>
              <p:cNvPr id="33" name="Γραφή 32">
                <a:extLst>
                  <a:ext uri="{FF2B5EF4-FFF2-40B4-BE49-F238E27FC236}">
                    <a16:creationId xmlns:a16="http://schemas.microsoft.com/office/drawing/2014/main" xmlns="" xmlns:aink="http://schemas.microsoft.com/office/drawing/2016/ink" xmlns:p14="http://schemas.microsoft.com/office/powerpoint/2010/main" id="{5EFBB758-9091-995C-8379-2828658A61EB}"/>
                  </a:ext>
                </a:extLst>
              </p:cNvPr>
              <p:cNvPicPr/>
              <p:nvPr/>
            </p:nvPicPr>
            <p:blipFill>
              <a:blip r:embed="rId52"/>
              <a:stretch>
                <a:fillRect/>
              </a:stretch>
            </p:blipFill>
            <p:spPr>
              <a:xfrm>
                <a:off x="4635388" y="350426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3">
            <p14:nvContentPartPr>
              <p14:cNvPr id="34" name="Γραφή 33">
                <a:extLst>
                  <a:ext uri="{FF2B5EF4-FFF2-40B4-BE49-F238E27FC236}">
                    <a16:creationId xmlns:a16="http://schemas.microsoft.com/office/drawing/2014/main" id="{B7A96CA7-6F99-063D-903C-E67AFF0466D2}"/>
                  </a:ext>
                </a:extLst>
              </p14:cNvPr>
              <p14:cNvContentPartPr/>
              <p14:nvPr/>
            </p14:nvContentPartPr>
            <p14:xfrm>
              <a:off x="6906988" y="3319588"/>
              <a:ext cx="360" cy="360"/>
            </p14:xfrm>
          </p:contentPart>
        </mc:Choice>
        <mc:Fallback xmlns="">
          <p:pic>
            <p:nvPicPr>
              <p:cNvPr id="34" name="Γραφή 33">
                <a:extLst>
                  <a:ext uri="{FF2B5EF4-FFF2-40B4-BE49-F238E27FC236}">
                    <a16:creationId xmlns:a16="http://schemas.microsoft.com/office/drawing/2014/main" xmlns="" xmlns:aink="http://schemas.microsoft.com/office/drawing/2016/ink" xmlns:p14="http://schemas.microsoft.com/office/powerpoint/2010/main" id="{B7A96CA7-6F99-063D-903C-E67AFF0466D2}"/>
                  </a:ext>
                </a:extLst>
              </p:cNvPr>
              <p:cNvPicPr/>
              <p:nvPr/>
            </p:nvPicPr>
            <p:blipFill>
              <a:blip r:embed="rId54"/>
              <a:stretch>
                <a:fillRect/>
              </a:stretch>
            </p:blipFill>
            <p:spPr>
              <a:xfrm>
                <a:off x="6843988" y="294158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5">
            <p14:nvContentPartPr>
              <p14:cNvPr id="38" name="Γραφή 37">
                <a:extLst>
                  <a:ext uri="{FF2B5EF4-FFF2-40B4-BE49-F238E27FC236}">
                    <a16:creationId xmlns:a16="http://schemas.microsoft.com/office/drawing/2014/main" id="{76D0BBB5-78AB-08F1-5BBB-703049E01F3F}"/>
                  </a:ext>
                </a:extLst>
              </p14:cNvPr>
              <p14:cNvContentPartPr/>
              <p14:nvPr/>
            </p14:nvContentPartPr>
            <p14:xfrm>
              <a:off x="6554908" y="4290508"/>
              <a:ext cx="360" cy="360"/>
            </p14:xfrm>
          </p:contentPart>
        </mc:Choice>
        <mc:Fallback xmlns="">
          <p:pic>
            <p:nvPicPr>
              <p:cNvPr id="38" name="Γραφή 37">
                <a:extLst>
                  <a:ext uri="{FF2B5EF4-FFF2-40B4-BE49-F238E27FC236}">
                    <a16:creationId xmlns:a16="http://schemas.microsoft.com/office/drawing/2014/main" xmlns="" xmlns:aink="http://schemas.microsoft.com/office/drawing/2016/ink" xmlns:p14="http://schemas.microsoft.com/office/powerpoint/2010/main" id="{76D0BBB5-78AB-08F1-5BBB-703049E01F3F}"/>
                  </a:ext>
                </a:extLst>
              </p:cNvPr>
              <p:cNvPicPr/>
              <p:nvPr/>
            </p:nvPicPr>
            <p:blipFill>
              <a:blip r:embed="rId56"/>
              <a:stretch>
                <a:fillRect/>
              </a:stretch>
            </p:blipFill>
            <p:spPr>
              <a:xfrm>
                <a:off x="6492268" y="3912508"/>
                <a:ext cx="126000" cy="756000"/>
              </a:xfrm>
              <a:prstGeom prst="rect">
                <a:avLst/>
              </a:prstGeom>
            </p:spPr>
          </p:pic>
        </mc:Fallback>
      </mc:AlternateContent>
      <p:pic>
        <p:nvPicPr>
          <p:cNvPr id="15" name="Εικόνα 14">
            <a:extLst>
              <a:ext uri="{FF2B5EF4-FFF2-40B4-BE49-F238E27FC236}">
                <a16:creationId xmlns:a16="http://schemas.microsoft.com/office/drawing/2014/main" id="{4C1E59E1-EE2E-7F13-6EA5-6B4EDFB3F68F}"/>
              </a:ext>
            </a:extLst>
          </p:cNvPr>
          <p:cNvPicPr>
            <a:picLocks noChangeAspect="1"/>
          </p:cNvPicPr>
          <p:nvPr/>
        </p:nvPicPr>
        <p:blipFill>
          <a:blip r:embed="rId57"/>
          <a:stretch>
            <a:fillRect/>
          </a:stretch>
        </p:blipFill>
        <p:spPr>
          <a:xfrm>
            <a:off x="1139068" y="1453410"/>
            <a:ext cx="9353096" cy="4594359"/>
          </a:xfrm>
          <a:prstGeom prst="rect">
            <a:avLst/>
          </a:prstGeom>
        </p:spPr>
      </p:pic>
      <p:grpSp>
        <p:nvGrpSpPr>
          <p:cNvPr id="40" name="Ομάδα 39">
            <a:extLst>
              <a:ext uri="{FF2B5EF4-FFF2-40B4-BE49-F238E27FC236}">
                <a16:creationId xmlns:a16="http://schemas.microsoft.com/office/drawing/2014/main" id="{8970438A-B195-1880-E7D3-4EADDE17B49B}"/>
              </a:ext>
            </a:extLst>
          </p:cNvPr>
          <p:cNvGrpSpPr/>
          <p:nvPr/>
        </p:nvGrpSpPr>
        <p:grpSpPr>
          <a:xfrm rot="400640">
            <a:off x="4712573" y="1568786"/>
            <a:ext cx="2013120" cy="361440"/>
            <a:chOff x="3346588" y="1631188"/>
            <a:chExt cx="2013120" cy="361440"/>
          </a:xfrm>
        </p:grpSpPr>
        <mc:AlternateContent xmlns:mc="http://schemas.openxmlformats.org/markup-compatibility/2006" xmlns:p14="http://schemas.microsoft.com/office/powerpoint/2010/main" xmlns:aink="http://schemas.microsoft.com/office/drawing/2016/ink">
          <mc:Choice Requires="p14 aink">
            <p:contentPart p14:bwMode="auto" r:id="rId58">
              <p14:nvContentPartPr>
                <p14:cNvPr id="37" name="Γραφή 36">
                  <a:extLst>
                    <a:ext uri="{FF2B5EF4-FFF2-40B4-BE49-F238E27FC236}">
                      <a16:creationId xmlns:a16="http://schemas.microsoft.com/office/drawing/2014/main" id="{7E744927-212D-B9AE-257D-F45D18FA2B58}"/>
                    </a:ext>
                  </a:extLst>
                </p14:cNvPr>
                <p14:cNvContentPartPr/>
                <p14:nvPr/>
              </p14:nvContentPartPr>
              <p14:xfrm>
                <a:off x="3433708" y="1799668"/>
                <a:ext cx="1926000" cy="29160"/>
              </p14:xfrm>
            </p:contentPart>
          </mc:Choice>
          <mc:Fallback xmlns="">
            <p:pic>
              <p:nvPicPr>
                <p:cNvPr id="37" name="Γραφή 36">
                  <a:extLst>
                    <a:ext uri="{FF2B5EF4-FFF2-40B4-BE49-F238E27FC236}">
                      <a16:creationId xmlns:a16="http://schemas.microsoft.com/office/drawing/2014/main" xmlns="" xmlns:aink="http://schemas.microsoft.com/office/drawing/2016/ink" xmlns:p14="http://schemas.microsoft.com/office/powerpoint/2010/main" id="{7E744927-212D-B9AE-257D-F45D18FA2B58}"/>
                    </a:ext>
                  </a:extLst>
                </p:cNvPr>
                <p:cNvPicPr/>
                <p:nvPr/>
              </p:nvPicPr>
              <p:blipFill>
                <a:blip r:embed="rId59"/>
                <a:stretch>
                  <a:fillRect/>
                </a:stretch>
              </p:blipFill>
              <p:spPr>
                <a:xfrm>
                  <a:off x="3370708" y="1422028"/>
                  <a:ext cx="2051640" cy="784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0">
              <p14:nvContentPartPr>
                <p14:cNvPr id="39" name="Γραφή 38">
                  <a:extLst>
                    <a:ext uri="{FF2B5EF4-FFF2-40B4-BE49-F238E27FC236}">
                      <a16:creationId xmlns:a16="http://schemas.microsoft.com/office/drawing/2014/main" id="{702104C2-5AF7-5FD3-2E3A-32D32ACE3D40}"/>
                    </a:ext>
                  </a:extLst>
                </p14:cNvPr>
                <p14:cNvContentPartPr/>
                <p14:nvPr/>
              </p14:nvContentPartPr>
              <p14:xfrm>
                <a:off x="3346588" y="1631188"/>
                <a:ext cx="393840" cy="361440"/>
              </p14:xfrm>
            </p:contentPart>
          </mc:Choice>
          <mc:Fallback xmlns="">
            <p:pic>
              <p:nvPicPr>
                <p:cNvPr id="39" name="Γραφή 38">
                  <a:extLst>
                    <a:ext uri="{FF2B5EF4-FFF2-40B4-BE49-F238E27FC236}">
                      <a16:creationId xmlns:a16="http://schemas.microsoft.com/office/drawing/2014/main" xmlns="" xmlns:aink="http://schemas.microsoft.com/office/drawing/2016/ink" xmlns:p14="http://schemas.microsoft.com/office/powerpoint/2010/main" id="{702104C2-5AF7-5FD3-2E3A-32D32ACE3D40}"/>
                    </a:ext>
                  </a:extLst>
                </p:cNvPr>
                <p:cNvPicPr/>
                <p:nvPr/>
              </p:nvPicPr>
              <p:blipFill>
                <a:blip r:embed="rId61"/>
                <a:stretch>
                  <a:fillRect/>
                </a:stretch>
              </p:blipFill>
              <p:spPr>
                <a:xfrm>
                  <a:off x="3283948" y="1253548"/>
                  <a:ext cx="519480" cy="1117080"/>
                </a:xfrm>
                <a:prstGeom prst="rect">
                  <a:avLst/>
                </a:prstGeom>
              </p:spPr>
            </p:pic>
          </mc:Fallback>
        </mc:AlternateContent>
      </p:grpSp>
      <p:sp>
        <p:nvSpPr>
          <p:cNvPr id="41" name="TextBox 40">
            <a:extLst>
              <a:ext uri="{FF2B5EF4-FFF2-40B4-BE49-F238E27FC236}">
                <a16:creationId xmlns:a16="http://schemas.microsoft.com/office/drawing/2014/main" id="{9E9437D4-5979-6F2C-C8B0-2ADE40934AD3}"/>
              </a:ext>
            </a:extLst>
          </p:cNvPr>
          <p:cNvSpPr txBox="1"/>
          <p:nvPr/>
        </p:nvSpPr>
        <p:spPr>
          <a:xfrm>
            <a:off x="6707274" y="1549185"/>
            <a:ext cx="2407710" cy="369332"/>
          </a:xfrm>
          <a:prstGeom prst="rect">
            <a:avLst/>
          </a:prstGeom>
          <a:noFill/>
        </p:spPr>
        <p:txBody>
          <a:bodyPr wrap="none" rtlCol="0">
            <a:spAutoFit/>
          </a:bodyPr>
          <a:lstStyle/>
          <a:p>
            <a:r>
              <a:rPr lang="el-GR" dirty="0">
                <a:highlight>
                  <a:srgbClr val="FFFF00"/>
                </a:highlight>
              </a:rPr>
              <a:t>Για περαιτέρω έρευνα</a:t>
            </a:r>
          </a:p>
        </p:txBody>
      </p:sp>
    </p:spTree>
    <p:extLst>
      <p:ext uri="{BB962C8B-B14F-4D97-AF65-F5344CB8AC3E}">
        <p14:creationId xmlns:p14="http://schemas.microsoft.com/office/powerpoint/2010/main" val="2622350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8BE5890A-5FEF-2AE8-D7AF-2DE75C75C78A}"/>
              </a:ext>
            </a:extLst>
          </p:cNvPr>
          <p:cNvSpPr>
            <a:spLocks noGrp="1"/>
          </p:cNvSpPr>
          <p:nvPr>
            <p:ph type="ctrTitle"/>
          </p:nvPr>
        </p:nvSpPr>
        <p:spPr>
          <a:xfrm>
            <a:off x="1481798" y="2458796"/>
            <a:ext cx="9144000" cy="2387600"/>
          </a:xfrm>
        </p:spPr>
        <p:txBody>
          <a:bodyPr>
            <a:normAutofit/>
          </a:bodyPr>
          <a:lstStyle/>
          <a:p>
            <a:r>
              <a:rPr lang="el-GR" sz="4800" b="1" dirty="0"/>
              <a:t>Δημιουργώντας μεικτές </a:t>
            </a:r>
            <a:br>
              <a:rPr lang="el-GR" sz="4800" b="1" dirty="0"/>
            </a:br>
            <a:r>
              <a:rPr lang="el-GR" sz="4800" b="1" dirty="0"/>
              <a:t>εκθέσεις στο σχολείο</a:t>
            </a:r>
            <a:r>
              <a:rPr lang="en-US" sz="4800" b="1" dirty="0"/>
              <a:t> </a:t>
            </a:r>
            <a:endParaRPr lang="el-GR" sz="4800" b="1" dirty="0"/>
          </a:p>
        </p:txBody>
      </p:sp>
      <p:pic>
        <p:nvPicPr>
          <p:cNvPr id="2" name="Imagem 4">
            <a:extLst>
              <a:ext uri="{FF2B5EF4-FFF2-40B4-BE49-F238E27FC236}">
                <a16:creationId xmlns:a16="http://schemas.microsoft.com/office/drawing/2014/main" id="{2D163021-F793-87BD-EFBA-576FD05F13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3461" y="981163"/>
            <a:ext cx="1663245" cy="1663245"/>
          </a:xfrm>
          <a:prstGeom prst="rect">
            <a:avLst/>
          </a:prstGeom>
        </p:spPr>
      </p:pic>
      <p:pic>
        <p:nvPicPr>
          <p:cNvPr id="4" name="Imagem 6">
            <a:extLst>
              <a:ext uri="{FF2B5EF4-FFF2-40B4-BE49-F238E27FC236}">
                <a16:creationId xmlns:a16="http://schemas.microsoft.com/office/drawing/2014/main" id="{D75BDA80-581D-AE65-DF46-BCB67FCD9C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9594" y="2109945"/>
            <a:ext cx="2451403" cy="534463"/>
          </a:xfrm>
          <a:prstGeom prst="rect">
            <a:avLst/>
          </a:prstGeom>
        </p:spPr>
      </p:pic>
    </p:spTree>
    <p:extLst>
      <p:ext uri="{BB962C8B-B14F-4D97-AF65-F5344CB8AC3E}">
        <p14:creationId xmlns:p14="http://schemas.microsoft.com/office/powerpoint/2010/main" val="2327183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A8C05550-D18B-43F2-8E95-4E4EF46CE85B}"/>
              </a:ext>
            </a:extLst>
          </p:cNvPr>
          <p:cNvSpPr/>
          <p:nvPr/>
        </p:nvSpPr>
        <p:spPr>
          <a:xfrm>
            <a:off x="583096" y="1192696"/>
            <a:ext cx="10813773" cy="5037623"/>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Bef>
                <a:spcPts val="600"/>
              </a:spcBef>
              <a:spcAft>
                <a:spcPts val="600"/>
              </a:spcAft>
            </a:pPr>
            <a:endParaRPr lang="en-US" sz="2000" dirty="0">
              <a:solidFill>
                <a:srgbClr val="002060"/>
              </a:solidFill>
            </a:endParaRPr>
          </a:p>
        </p:txBody>
      </p:sp>
      <p:sp>
        <p:nvSpPr>
          <p:cNvPr id="6" name="Retângulo: Cantos Arredondados 5">
            <a:extLst>
              <a:ext uri="{FF2B5EF4-FFF2-40B4-BE49-F238E27FC236}">
                <a16:creationId xmlns:a16="http://schemas.microsoft.com/office/drawing/2014/main" id="{C816ABD5-D3A1-473D-84DB-FC7026794CB2}"/>
              </a:ext>
            </a:extLst>
          </p:cNvPr>
          <p:cNvSpPr/>
          <p:nvPr/>
        </p:nvSpPr>
        <p:spPr>
          <a:xfrm>
            <a:off x="2199859" y="174813"/>
            <a:ext cx="8865705"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POEME: </a:t>
            </a:r>
            <a:r>
              <a:rPr lang="el-GR" sz="4000" dirty="0">
                <a:solidFill>
                  <a:schemeClr val="tx1"/>
                </a:solidFill>
                <a:latin typeface="Arial" panose="020B0604020202020204" pitchFamily="34" charset="0"/>
                <a:cs typeface="Arial" panose="020B0604020202020204" pitchFamily="34" charset="0"/>
              </a:rPr>
              <a:t>Υποδειγματικές εκθέσεις</a:t>
            </a:r>
            <a:endParaRPr lang="en-GB" sz="4000" dirty="0">
              <a:solidFill>
                <a:schemeClr val="tx1"/>
              </a:solidFill>
              <a:latin typeface="Arial" panose="020B06040202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3" name="TextBox 2">
            <a:extLst>
              <a:ext uri="{FF2B5EF4-FFF2-40B4-BE49-F238E27FC236}">
                <a16:creationId xmlns:a16="http://schemas.microsoft.com/office/drawing/2014/main" id="{EEE554CB-CF11-A9A1-0235-C63D8C462BB9}"/>
              </a:ext>
            </a:extLst>
          </p:cNvPr>
          <p:cNvSpPr txBox="1"/>
          <p:nvPr/>
        </p:nvSpPr>
        <p:spPr>
          <a:xfrm>
            <a:off x="1381130" y="1311422"/>
            <a:ext cx="9217703" cy="4698146"/>
          </a:xfrm>
          <a:prstGeom prst="rect">
            <a:avLst/>
          </a:prstGeom>
          <a:noFill/>
        </p:spPr>
        <p:txBody>
          <a:bodyPr wrap="square">
            <a:spAutoFit/>
          </a:bodyPr>
          <a:lstStyle/>
          <a:p>
            <a:pPr>
              <a:lnSpc>
                <a:spcPct val="150000"/>
              </a:lnSpc>
              <a:spcBef>
                <a:spcPts val="600"/>
              </a:spcBef>
              <a:spcAft>
                <a:spcPts val="600"/>
              </a:spcAft>
            </a:pPr>
            <a:r>
              <a:rPr lang="el-GR" dirty="0">
                <a:solidFill>
                  <a:srgbClr val="002060"/>
                </a:solidFill>
              </a:rPr>
              <a:t>Οι εταίροι δημιούργησαν </a:t>
            </a:r>
            <a:r>
              <a:rPr lang="en-US" b="1" dirty="0">
                <a:solidFill>
                  <a:srgbClr val="002060"/>
                </a:solidFill>
              </a:rPr>
              <a:t>6 </a:t>
            </a:r>
            <a:r>
              <a:rPr lang="el-GR" b="1" dirty="0">
                <a:solidFill>
                  <a:srgbClr val="002060"/>
                </a:solidFill>
              </a:rPr>
              <a:t>ιδανικές/υποδειγματικές</a:t>
            </a:r>
            <a:r>
              <a:rPr lang="en-US" b="1" dirty="0">
                <a:solidFill>
                  <a:srgbClr val="002060"/>
                </a:solidFill>
              </a:rPr>
              <a:t> </a:t>
            </a:r>
            <a:r>
              <a:rPr lang="el-GR" b="1" dirty="0">
                <a:solidFill>
                  <a:srgbClr val="002060"/>
                </a:solidFill>
              </a:rPr>
              <a:t>ψηφιακές ή φυσικές εκθέσεις</a:t>
            </a:r>
            <a:r>
              <a:rPr lang="el-GR" dirty="0">
                <a:solidFill>
                  <a:srgbClr val="002060"/>
                </a:solidFill>
              </a:rPr>
              <a:t> ακολουθώντας</a:t>
            </a:r>
            <a:r>
              <a:rPr lang="en-US" dirty="0">
                <a:solidFill>
                  <a:srgbClr val="002060"/>
                </a:solidFill>
              </a:rPr>
              <a:t> </a:t>
            </a:r>
            <a:r>
              <a:rPr lang="el-GR" dirty="0">
                <a:solidFill>
                  <a:srgbClr val="002060"/>
                </a:solidFill>
              </a:rPr>
              <a:t>τα στοιχεία, όπως αυτά προτείνονται από το ηλεκτρονικό εγχειρίδιο του </a:t>
            </a:r>
            <a:r>
              <a:rPr lang="en-US" dirty="0">
                <a:solidFill>
                  <a:srgbClr val="002060"/>
                </a:solidFill>
              </a:rPr>
              <a:t>POEME </a:t>
            </a:r>
            <a:r>
              <a:rPr lang="el-GR" dirty="0">
                <a:solidFill>
                  <a:srgbClr val="002060"/>
                </a:solidFill>
              </a:rPr>
              <a:t>που παρουσιάστηκε πιο πάνω</a:t>
            </a:r>
            <a:r>
              <a:rPr lang="en-US" dirty="0">
                <a:solidFill>
                  <a:srgbClr val="002060"/>
                </a:solidFill>
              </a:rPr>
              <a:t>.</a:t>
            </a:r>
          </a:p>
          <a:p>
            <a:pPr>
              <a:lnSpc>
                <a:spcPct val="150000"/>
              </a:lnSpc>
              <a:spcBef>
                <a:spcPts val="600"/>
              </a:spcBef>
              <a:spcAft>
                <a:spcPts val="600"/>
              </a:spcAft>
            </a:pPr>
            <a:r>
              <a:rPr lang="el-GR" b="1" dirty="0">
                <a:solidFill>
                  <a:srgbClr val="002060"/>
                </a:solidFill>
              </a:rPr>
              <a:t>Η κάθε έκθεση συνοδεύεται από</a:t>
            </a:r>
            <a:r>
              <a:rPr lang="en-US" b="1" dirty="0">
                <a:solidFill>
                  <a:srgbClr val="002060"/>
                </a:solidFill>
              </a:rPr>
              <a:t> </a:t>
            </a:r>
            <a:r>
              <a:rPr lang="el-GR" b="1" dirty="0">
                <a:solidFill>
                  <a:srgbClr val="002060"/>
                </a:solidFill>
              </a:rPr>
              <a:t>προσχέδια ενώ ταυτόχρονα δίνεται καθοδήγηση </a:t>
            </a:r>
            <a:r>
              <a:rPr lang="el-GR" dirty="0">
                <a:solidFill>
                  <a:srgbClr val="002060"/>
                </a:solidFill>
              </a:rPr>
              <a:t>στους </a:t>
            </a:r>
            <a:r>
              <a:rPr lang="en-US" dirty="0">
                <a:solidFill>
                  <a:srgbClr val="002060"/>
                </a:solidFill>
              </a:rPr>
              <a:t> </a:t>
            </a:r>
            <a:r>
              <a:rPr lang="el-GR" dirty="0">
                <a:solidFill>
                  <a:srgbClr val="002060"/>
                </a:solidFill>
              </a:rPr>
              <a:t>εκπαιδευτικούς και στους μαθητές</a:t>
            </a:r>
            <a:r>
              <a:rPr lang="en-US" dirty="0">
                <a:solidFill>
                  <a:srgbClr val="002060"/>
                </a:solidFill>
              </a:rPr>
              <a:t> </a:t>
            </a:r>
            <a:r>
              <a:rPr lang="el-GR" dirty="0">
                <a:solidFill>
                  <a:srgbClr val="002060"/>
                </a:solidFill>
              </a:rPr>
              <a:t>μέσα από λεπτομερή βήματα και συγκεκριμένα παραδείγματα</a:t>
            </a:r>
            <a:r>
              <a:rPr lang="en-US" dirty="0">
                <a:solidFill>
                  <a:srgbClr val="002060"/>
                </a:solidFill>
              </a:rPr>
              <a:t>.</a:t>
            </a:r>
          </a:p>
          <a:p>
            <a:pPr>
              <a:lnSpc>
                <a:spcPct val="150000"/>
              </a:lnSpc>
              <a:spcBef>
                <a:spcPts val="600"/>
              </a:spcBef>
              <a:spcAft>
                <a:spcPts val="600"/>
              </a:spcAft>
            </a:pPr>
            <a:r>
              <a:rPr lang="en-US" dirty="0">
                <a:solidFill>
                  <a:srgbClr val="002060"/>
                </a:solidFill>
              </a:rPr>
              <a:t>A</a:t>
            </a:r>
            <a:r>
              <a:rPr lang="el-GR" dirty="0" err="1">
                <a:solidFill>
                  <a:srgbClr val="002060"/>
                </a:solidFill>
              </a:rPr>
              <a:t>υτές</a:t>
            </a:r>
            <a:r>
              <a:rPr lang="el-GR" dirty="0">
                <a:solidFill>
                  <a:srgbClr val="002060"/>
                </a:solidFill>
              </a:rPr>
              <a:t> οι εκθέσεις λειτουργούν </a:t>
            </a:r>
            <a:r>
              <a:rPr lang="el-GR" b="1" dirty="0">
                <a:solidFill>
                  <a:srgbClr val="002060"/>
                </a:solidFill>
              </a:rPr>
              <a:t>σαν έτοιμα δείγματα,  </a:t>
            </a:r>
            <a:r>
              <a:rPr lang="el-GR" dirty="0">
                <a:solidFill>
                  <a:srgbClr val="002060"/>
                </a:solidFill>
              </a:rPr>
              <a:t>διαθέσιμα</a:t>
            </a:r>
            <a:r>
              <a:rPr lang="en-US" dirty="0">
                <a:solidFill>
                  <a:srgbClr val="002060"/>
                </a:solidFill>
              </a:rPr>
              <a:t> </a:t>
            </a:r>
            <a:r>
              <a:rPr lang="el-GR" dirty="0">
                <a:solidFill>
                  <a:srgbClr val="002060"/>
                </a:solidFill>
              </a:rPr>
              <a:t>να ληφθούν ηλεκτρονικά ή να τυπωθούν μέσα από την ‘’</a:t>
            </a:r>
            <a:r>
              <a:rPr lang="el-GR" b="1" dirty="0">
                <a:solidFill>
                  <a:srgbClr val="002060"/>
                </a:solidFill>
              </a:rPr>
              <a:t>Ηλεκτρονική Έκθεση/Γκαλερί</a:t>
            </a:r>
            <a:r>
              <a:rPr lang="en-US" b="1" dirty="0">
                <a:solidFill>
                  <a:srgbClr val="002060"/>
                </a:solidFill>
              </a:rPr>
              <a:t> </a:t>
            </a:r>
            <a:r>
              <a:rPr lang="el-GR" b="1" dirty="0">
                <a:solidFill>
                  <a:srgbClr val="002060"/>
                </a:solidFill>
              </a:rPr>
              <a:t>του </a:t>
            </a:r>
            <a:r>
              <a:rPr lang="en-US" b="1" dirty="0">
                <a:solidFill>
                  <a:srgbClr val="002060"/>
                </a:solidFill>
              </a:rPr>
              <a:t>POEME </a:t>
            </a:r>
            <a:r>
              <a:rPr lang="en-US" dirty="0">
                <a:solidFill>
                  <a:srgbClr val="002060"/>
                </a:solidFill>
              </a:rPr>
              <a:t>" </a:t>
            </a:r>
            <a:r>
              <a:rPr lang="el-GR" dirty="0">
                <a:solidFill>
                  <a:srgbClr val="002060"/>
                </a:solidFill>
              </a:rPr>
              <a:t>στην πλατφόρμα του  έργου</a:t>
            </a:r>
            <a:r>
              <a:rPr lang="en-US" dirty="0">
                <a:solidFill>
                  <a:srgbClr val="002060"/>
                </a:solidFill>
              </a:rPr>
              <a:t>. </a:t>
            </a:r>
          </a:p>
          <a:p>
            <a:pPr>
              <a:lnSpc>
                <a:spcPct val="150000"/>
              </a:lnSpc>
              <a:spcBef>
                <a:spcPts val="600"/>
              </a:spcBef>
              <a:spcAft>
                <a:spcPts val="600"/>
              </a:spcAft>
            </a:pPr>
            <a:r>
              <a:rPr lang="el-GR" sz="2000" b="1" dirty="0">
                <a:solidFill>
                  <a:srgbClr val="002060"/>
                </a:solidFill>
              </a:rPr>
              <a:t>Ας δούμε ένα παράδειγμα ακολουθώντας βήμα - βήμα τις οδηγίες</a:t>
            </a:r>
            <a:r>
              <a:rPr lang="en-US" sz="2000" b="1" dirty="0">
                <a:solidFill>
                  <a:srgbClr val="002060"/>
                </a:solidFill>
              </a:rPr>
              <a:t>!</a:t>
            </a:r>
          </a:p>
        </p:txBody>
      </p:sp>
      <p:sp>
        <p:nvSpPr>
          <p:cNvPr id="9" name="Βέλος: Δεξιό 8">
            <a:extLst>
              <a:ext uri="{FF2B5EF4-FFF2-40B4-BE49-F238E27FC236}">
                <a16:creationId xmlns:a16="http://schemas.microsoft.com/office/drawing/2014/main" id="{C8714770-F1CC-A38D-D4D3-5392C0E75181}"/>
              </a:ext>
            </a:extLst>
          </p:cNvPr>
          <p:cNvSpPr/>
          <p:nvPr/>
        </p:nvSpPr>
        <p:spPr>
          <a:xfrm>
            <a:off x="9639281" y="5549844"/>
            <a:ext cx="1064455" cy="3812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708143957"/>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A8C05550-D18B-43F2-8E95-4E4EF46CE85B}"/>
              </a:ext>
            </a:extLst>
          </p:cNvPr>
          <p:cNvSpPr/>
          <p:nvPr/>
        </p:nvSpPr>
        <p:spPr>
          <a:xfrm>
            <a:off x="689113" y="1177413"/>
            <a:ext cx="10813773" cy="5037623"/>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Arial" panose="020B0604020202020204" pitchFamily="34" charset="0"/>
              <a:buChar char="•"/>
            </a:pPr>
            <a:endParaRPr lang="hr-HR" sz="2000" dirty="0">
              <a:solidFill>
                <a:srgbClr val="002060"/>
              </a:solidFill>
            </a:endParaRPr>
          </a:p>
        </p:txBody>
      </p:sp>
      <p:sp>
        <p:nvSpPr>
          <p:cNvPr id="6" name="Retângulo: Cantos Arredondados 5">
            <a:extLst>
              <a:ext uri="{FF2B5EF4-FFF2-40B4-BE49-F238E27FC236}">
                <a16:creationId xmlns:a16="http://schemas.microsoft.com/office/drawing/2014/main" id="{C816ABD5-D3A1-473D-84DB-FC7026794CB2}"/>
              </a:ext>
            </a:extLst>
          </p:cNvPr>
          <p:cNvSpPr/>
          <p:nvPr/>
        </p:nvSpPr>
        <p:spPr>
          <a:xfrm>
            <a:off x="2199860" y="174813"/>
            <a:ext cx="8632264"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a:solidFill>
                  <a:schemeClr val="tx1"/>
                </a:solidFill>
                <a:latin typeface="Arial" panose="020B0604020202020204" pitchFamily="34" charset="0"/>
                <a:cs typeface="Arial" panose="020B0604020202020204" pitchFamily="34" charset="0"/>
              </a:rPr>
              <a:t>Δημιουργώντας μία έκθεση βήμα - βήμα</a:t>
            </a:r>
            <a:r>
              <a:rPr lang="en-US" sz="3200" b="1" dirty="0">
                <a:solidFill>
                  <a:schemeClr val="tx1"/>
                </a:solidFill>
                <a:latin typeface="Arial" panose="020B0604020202020204" pitchFamily="34" charset="0"/>
                <a:cs typeface="Arial" panose="020B0604020202020204" pitchFamily="34" charset="0"/>
              </a:rPr>
              <a:t> </a:t>
            </a:r>
            <a:endParaRPr lang="en-GB" sz="3200" b="1" dirty="0">
              <a:solidFill>
                <a:schemeClr val="tx1"/>
              </a:solidFill>
              <a:latin typeface="Arial" panose="020B06040202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3" name="TextBox 2">
            <a:extLst>
              <a:ext uri="{FF2B5EF4-FFF2-40B4-BE49-F238E27FC236}">
                <a16:creationId xmlns:a16="http://schemas.microsoft.com/office/drawing/2014/main" id="{F11F3973-34C2-52BC-7145-1A2BF9426FC2}"/>
              </a:ext>
            </a:extLst>
          </p:cNvPr>
          <p:cNvSpPr txBox="1"/>
          <p:nvPr/>
        </p:nvSpPr>
        <p:spPr>
          <a:xfrm>
            <a:off x="1272334" y="1264364"/>
            <a:ext cx="9945508" cy="4996240"/>
          </a:xfrm>
          <a:prstGeom prst="rect">
            <a:avLst/>
          </a:prstGeom>
          <a:noFill/>
        </p:spPr>
        <p:txBody>
          <a:bodyPr wrap="square">
            <a:spAutoFit/>
          </a:bodyPr>
          <a:lstStyle/>
          <a:p>
            <a:pPr>
              <a:lnSpc>
                <a:spcPct val="150000"/>
              </a:lnSpc>
              <a:spcBef>
                <a:spcPts val="1200"/>
              </a:spcBef>
              <a:spcAft>
                <a:spcPts val="600"/>
              </a:spcAft>
            </a:pPr>
            <a:r>
              <a:rPr lang="el-GR" b="1" dirty="0">
                <a:solidFill>
                  <a:srgbClr val="002060"/>
                </a:solidFill>
                <a:ea typeface="Calibri" panose="020F0502020204030204" pitchFamily="34" charset="0"/>
                <a:cs typeface="Arial" panose="020B0604020202020204" pitchFamily="34" charset="0"/>
              </a:rPr>
              <a:t>Πριν ξεκινήσετε</a:t>
            </a:r>
            <a:r>
              <a:rPr lang="en-US" b="1" dirty="0">
                <a:solidFill>
                  <a:srgbClr val="002060"/>
                </a:solidFill>
                <a:effectLst/>
                <a:ea typeface="Calibri" panose="020F0502020204030204" pitchFamily="34" charset="0"/>
                <a:cs typeface="Arial" panose="020B0604020202020204" pitchFamily="34" charset="0"/>
              </a:rPr>
              <a:t>, </a:t>
            </a:r>
            <a:r>
              <a:rPr lang="el-GR" b="1" dirty="0">
                <a:solidFill>
                  <a:srgbClr val="002060"/>
                </a:solidFill>
                <a:effectLst/>
                <a:ea typeface="Calibri" panose="020F0502020204030204" pitchFamily="34" charset="0"/>
                <a:cs typeface="Arial" panose="020B0604020202020204" pitchFamily="34" charset="0"/>
              </a:rPr>
              <a:t>θυμηθείτε ότι</a:t>
            </a:r>
            <a:r>
              <a:rPr lang="en-US" b="1" dirty="0">
                <a:solidFill>
                  <a:srgbClr val="002060"/>
                </a:solidFill>
                <a:effectLst/>
                <a:ea typeface="Calibri" panose="020F0502020204030204" pitchFamily="34" charset="0"/>
                <a:cs typeface="Arial" panose="020B0604020202020204" pitchFamily="34" charset="0"/>
              </a:rPr>
              <a:t> ...</a:t>
            </a:r>
            <a:endParaRPr lang="el-GR" dirty="0">
              <a:solidFill>
                <a:srgbClr val="002060"/>
              </a:solidFill>
              <a:effectLst/>
              <a:ea typeface="Calibri" panose="020F0502020204030204" pitchFamily="34" charset="0"/>
              <a:cs typeface="Arial" panose="020B0604020202020204" pitchFamily="34" charset="0"/>
            </a:endParaRPr>
          </a:p>
          <a:p>
            <a:pPr>
              <a:lnSpc>
                <a:spcPct val="150000"/>
              </a:lnSpc>
              <a:spcAft>
                <a:spcPts val="600"/>
              </a:spcAft>
            </a:pPr>
            <a:r>
              <a:rPr lang="el-GR" dirty="0">
                <a:ea typeface="Calibri" panose="020F0502020204030204" pitchFamily="34" charset="0"/>
                <a:cs typeface="Times New Roman" panose="02020603050405020304" pitchFamily="18" charset="0"/>
              </a:rPr>
              <a:t>Μια έκθεση στην πραγματικότητα </a:t>
            </a:r>
            <a:r>
              <a:rPr lang="el-GR" sz="1800" b="1" dirty="0">
                <a:effectLst/>
                <a:ea typeface="Calibri" panose="020F0502020204030204" pitchFamily="34" charset="0"/>
                <a:cs typeface="Times New Roman" panose="02020603050405020304" pitchFamily="18" charset="0"/>
              </a:rPr>
              <a:t>διηγείται μία ιστορία</a:t>
            </a:r>
            <a:r>
              <a:rPr lang="en-US" sz="1800" b="1" dirty="0">
                <a:effectLst/>
                <a:ea typeface="Calibri" panose="020F0502020204030204" pitchFamily="34" charset="0"/>
                <a:cs typeface="Times New Roman" panose="02020603050405020304" pitchFamily="18" charset="0"/>
              </a:rPr>
              <a:t> </a:t>
            </a:r>
            <a:r>
              <a:rPr lang="el-GR" sz="1800" dirty="0">
                <a:effectLst/>
                <a:ea typeface="Calibri" panose="020F0502020204030204" pitchFamily="34" charset="0"/>
                <a:cs typeface="Times New Roman" panose="02020603050405020304" pitchFamily="18" charset="0"/>
              </a:rPr>
              <a:t>μέσα από </a:t>
            </a:r>
            <a:r>
              <a:rPr lang="el-GR" dirty="0">
                <a:ea typeface="Calibri" panose="020F0502020204030204" pitchFamily="34" charset="0"/>
                <a:cs typeface="Times New Roman" panose="02020603050405020304" pitchFamily="18" charset="0"/>
              </a:rPr>
              <a:t>αντικείμενα</a:t>
            </a:r>
            <a:r>
              <a:rPr lang="en-US" sz="1800" dirty="0">
                <a:effectLst/>
                <a:ea typeface="Calibri" panose="020F0502020204030204" pitchFamily="34" charset="0"/>
                <a:cs typeface="Times New Roman" panose="02020603050405020304" pitchFamily="18" charset="0"/>
              </a:rPr>
              <a:t>,</a:t>
            </a:r>
            <a:r>
              <a:rPr lang="el-GR" sz="1800" dirty="0">
                <a:effectLst/>
                <a:ea typeface="Calibri" panose="020F0502020204030204" pitchFamily="34" charset="0"/>
                <a:cs typeface="Times New Roman" panose="02020603050405020304" pitchFamily="18" charset="0"/>
              </a:rPr>
              <a:t> μοντέλα</a:t>
            </a:r>
            <a:r>
              <a:rPr lang="en-US" sz="1800" dirty="0">
                <a:effectLst/>
                <a:ea typeface="Calibri" panose="020F0502020204030204" pitchFamily="34" charset="0"/>
                <a:cs typeface="Times New Roman" panose="02020603050405020304" pitchFamily="18" charset="0"/>
              </a:rPr>
              <a:t>, </a:t>
            </a:r>
            <a:r>
              <a:rPr lang="el-GR" sz="1800" dirty="0">
                <a:effectLst/>
                <a:ea typeface="Calibri" panose="020F0502020204030204" pitchFamily="34" charset="0"/>
                <a:cs typeface="Times New Roman" panose="02020603050405020304" pitchFamily="18" charset="0"/>
              </a:rPr>
              <a:t>ήχους</a:t>
            </a:r>
            <a:r>
              <a:rPr lang="en-US" sz="1800" dirty="0">
                <a:effectLst/>
                <a:ea typeface="Calibri" panose="020F0502020204030204" pitchFamily="34" charset="0"/>
                <a:cs typeface="Times New Roman" panose="02020603050405020304" pitchFamily="18" charset="0"/>
              </a:rPr>
              <a:t>, </a:t>
            </a:r>
            <a:r>
              <a:rPr lang="el-GR" sz="1800" dirty="0">
                <a:effectLst/>
                <a:ea typeface="Calibri" panose="020F0502020204030204" pitchFamily="34" charset="0"/>
                <a:cs typeface="Times New Roman" panose="02020603050405020304" pitchFamily="18" charset="0"/>
              </a:rPr>
              <a:t>κείμενο</a:t>
            </a:r>
            <a:r>
              <a:rPr lang="en-US" sz="1800" dirty="0">
                <a:effectLst/>
                <a:ea typeface="Calibri" panose="020F0502020204030204" pitchFamily="34" charset="0"/>
                <a:cs typeface="Times New Roman" panose="02020603050405020304" pitchFamily="18" charset="0"/>
              </a:rPr>
              <a:t>, </a:t>
            </a:r>
            <a:r>
              <a:rPr lang="el-GR" sz="1800" dirty="0">
                <a:effectLst/>
                <a:ea typeface="Calibri" panose="020F0502020204030204" pitchFamily="34" charset="0"/>
                <a:cs typeface="Times New Roman" panose="02020603050405020304" pitchFamily="18" charset="0"/>
              </a:rPr>
              <a:t>ψηφιακές πλατφόρμες</a:t>
            </a:r>
            <a:r>
              <a:rPr lang="en-US" sz="1800" dirty="0">
                <a:effectLst/>
                <a:ea typeface="Calibri" panose="020F0502020204030204" pitchFamily="34" charset="0"/>
                <a:cs typeface="Times New Roman" panose="02020603050405020304" pitchFamily="18" charset="0"/>
              </a:rPr>
              <a:t>, </a:t>
            </a:r>
            <a:r>
              <a:rPr lang="el-GR" sz="1800" dirty="0">
                <a:effectLst/>
                <a:ea typeface="Calibri" panose="020F0502020204030204" pitchFamily="34" charset="0"/>
                <a:cs typeface="Times New Roman" panose="02020603050405020304" pitchFamily="18" charset="0"/>
              </a:rPr>
              <a:t>τέχνες</a:t>
            </a:r>
            <a:r>
              <a:rPr lang="en-US" sz="1800" dirty="0">
                <a:effectLst/>
                <a:ea typeface="Calibri" panose="020F0502020204030204" pitchFamily="34" charset="0"/>
                <a:cs typeface="Times New Roman" panose="02020603050405020304" pitchFamily="18" charset="0"/>
              </a:rPr>
              <a:t>, </a:t>
            </a:r>
            <a:r>
              <a:rPr lang="el-GR" sz="1800" dirty="0">
                <a:effectLst/>
                <a:ea typeface="Calibri" panose="020F0502020204030204" pitchFamily="34" charset="0"/>
                <a:cs typeface="Times New Roman" panose="02020603050405020304" pitchFamily="18" charset="0"/>
              </a:rPr>
              <a:t>εικόνες</a:t>
            </a:r>
            <a:r>
              <a:rPr lang="en-US" sz="1800" dirty="0">
                <a:effectLst/>
                <a:ea typeface="Calibri" panose="020F0502020204030204" pitchFamily="34" charset="0"/>
                <a:cs typeface="Times New Roman" panose="02020603050405020304" pitchFamily="18" charset="0"/>
              </a:rPr>
              <a:t>, </a:t>
            </a:r>
            <a:r>
              <a:rPr lang="el-GR" sz="1800" dirty="0">
                <a:effectLst/>
                <a:ea typeface="Calibri" panose="020F0502020204030204" pitchFamily="34" charset="0"/>
                <a:cs typeface="Times New Roman" panose="02020603050405020304" pitchFamily="18" charset="0"/>
              </a:rPr>
              <a:t>δράσεις </a:t>
            </a:r>
            <a:r>
              <a:rPr lang="el-GR" dirty="0">
                <a:ea typeface="Calibri" panose="020F0502020204030204" pitchFamily="34" charset="0"/>
                <a:cs typeface="Times New Roman" panose="02020603050405020304" pitchFamily="18" charset="0"/>
              </a:rPr>
              <a:t>και παραστάσεις</a:t>
            </a:r>
            <a:r>
              <a:rPr lang="en-US" sz="1800" dirty="0">
                <a:effectLst/>
                <a:ea typeface="Calibri" panose="020F0502020204030204" pitchFamily="34" charset="0"/>
                <a:cs typeface="Times New Roman" panose="02020603050405020304" pitchFamily="18" charset="0"/>
              </a:rPr>
              <a:t>.</a:t>
            </a:r>
            <a:r>
              <a:rPr lang="el-GR" sz="1800" dirty="0">
                <a:effectLst/>
                <a:ea typeface="Calibri" panose="020F0502020204030204" pitchFamily="34" charset="0"/>
                <a:cs typeface="Times New Roman" panose="02020603050405020304" pitchFamily="18" charset="0"/>
              </a:rPr>
              <a:t> Μία έκθεση </a:t>
            </a:r>
            <a:r>
              <a:rPr lang="el-GR" dirty="0">
                <a:ea typeface="Calibri" panose="020F0502020204030204" pitchFamily="34" charset="0"/>
                <a:cs typeface="Times New Roman" panose="02020603050405020304" pitchFamily="18" charset="0"/>
              </a:rPr>
              <a:t>που οργανώνεται από μαθητές για την τάξη ή το σχολείο σας </a:t>
            </a:r>
            <a:r>
              <a:rPr lang="el-GR" sz="1800" dirty="0">
                <a:effectLst/>
                <a:ea typeface="Calibri" panose="020F0502020204030204" pitchFamily="34" charset="0"/>
                <a:cs typeface="Times New Roman" panose="02020603050405020304" pitchFamily="18" charset="0"/>
              </a:rPr>
              <a:t>θα μπορούσε να αποτελεί ένα </a:t>
            </a:r>
            <a:r>
              <a:rPr lang="el-GR" dirty="0">
                <a:ea typeface="Calibri" panose="020F0502020204030204" pitchFamily="34" charset="0"/>
                <a:cs typeface="Times New Roman" panose="02020603050405020304" pitchFamily="18" charset="0"/>
              </a:rPr>
              <a:t>πλαίσιο για μάθηση μέσω αντικειμένων</a:t>
            </a:r>
            <a:r>
              <a:rPr lang="en-US" sz="1800" dirty="0">
                <a:effectLst/>
                <a:ea typeface="Calibri" panose="020F0502020204030204" pitchFamily="34" charset="0"/>
                <a:cs typeface="Times New Roman" panose="02020603050405020304" pitchFamily="18" charset="0"/>
              </a:rPr>
              <a:t> </a:t>
            </a:r>
            <a:r>
              <a:rPr lang="el-GR" sz="1800" dirty="0">
                <a:effectLst/>
                <a:ea typeface="Calibri" panose="020F0502020204030204" pitchFamily="34" charset="0"/>
                <a:cs typeface="Times New Roman" panose="02020603050405020304" pitchFamily="18" charset="0"/>
              </a:rPr>
              <a:t>(</a:t>
            </a:r>
            <a:r>
              <a:rPr lang="en-US" sz="1800" dirty="0">
                <a:effectLst/>
                <a:ea typeface="Calibri" panose="020F0502020204030204" pitchFamily="34" charset="0"/>
                <a:cs typeface="Times New Roman" panose="02020603050405020304" pitchFamily="18" charset="0"/>
              </a:rPr>
              <a:t>object-based</a:t>
            </a:r>
            <a:r>
              <a:rPr lang="el-GR" dirty="0">
                <a:ea typeface="Calibri" panose="020F0502020204030204" pitchFamily="34" charset="0"/>
                <a:cs typeface="Times New Roman" panose="02020603050405020304" pitchFamily="18" charset="0"/>
              </a:rPr>
              <a:t>)</a:t>
            </a:r>
            <a:r>
              <a:rPr lang="en-US" sz="1800" dirty="0">
                <a:effectLst/>
                <a:ea typeface="Calibri" panose="020F0502020204030204" pitchFamily="34" charset="0"/>
                <a:cs typeface="Times New Roman" panose="02020603050405020304" pitchFamily="18" charset="0"/>
              </a:rPr>
              <a:t> </a:t>
            </a:r>
            <a:r>
              <a:rPr lang="el-GR" dirty="0">
                <a:ea typeface="Calibri" panose="020F0502020204030204" pitchFamily="34" charset="0"/>
                <a:cs typeface="Times New Roman" panose="02020603050405020304" pitchFamily="18" charset="0"/>
              </a:rPr>
              <a:t>που επιτρέπει επίσης </a:t>
            </a:r>
            <a:r>
              <a:rPr lang="el-GR" sz="1800" dirty="0">
                <a:effectLst/>
                <a:ea typeface="Calibri" panose="020F0502020204030204" pitchFamily="34" charset="0"/>
                <a:cs typeface="Times New Roman" panose="02020603050405020304" pitchFamily="18" charset="0"/>
              </a:rPr>
              <a:t>τη διαθεματική μάθηση </a:t>
            </a:r>
            <a:r>
              <a:rPr lang="el-GR" dirty="0">
                <a:ea typeface="Calibri" panose="020F0502020204030204" pitchFamily="34" charset="0"/>
                <a:cs typeface="Times New Roman" panose="02020603050405020304" pitchFamily="18" charset="0"/>
              </a:rPr>
              <a:t> και τη μάθηση που στηρίζεται σε έρευνα</a:t>
            </a:r>
            <a:r>
              <a:rPr lang="el-GR" sz="1800" dirty="0">
                <a:effectLst/>
                <a:ea typeface="Calibri" panose="020F0502020204030204" pitchFamily="34" charset="0"/>
                <a:cs typeface="Times New Roman" panose="02020603050405020304" pitchFamily="18" charset="0"/>
              </a:rPr>
              <a:t>,</a:t>
            </a:r>
            <a:r>
              <a:rPr lang="en-US" sz="1800" dirty="0">
                <a:effectLst/>
                <a:ea typeface="Calibri" panose="020F0502020204030204" pitchFamily="34" charset="0"/>
                <a:cs typeface="Times New Roman" panose="02020603050405020304" pitchFamily="18" charset="0"/>
              </a:rPr>
              <a:t> </a:t>
            </a:r>
            <a:r>
              <a:rPr lang="el-GR" sz="1800" dirty="0">
                <a:effectLst/>
                <a:ea typeface="Calibri" panose="020F0502020204030204" pitchFamily="34" charset="0"/>
                <a:cs typeface="Times New Roman" panose="02020603050405020304" pitchFamily="18" charset="0"/>
              </a:rPr>
              <a:t>καθώς οι μαθητές</a:t>
            </a:r>
            <a:r>
              <a:rPr lang="en-US" sz="1800" dirty="0">
                <a:effectLst/>
                <a:ea typeface="Calibri" panose="020F0502020204030204" pitchFamily="34" charset="0"/>
                <a:cs typeface="Times New Roman" panose="02020603050405020304" pitchFamily="18" charset="0"/>
              </a:rPr>
              <a:t> </a:t>
            </a:r>
            <a:r>
              <a:rPr lang="el-GR" sz="1800" dirty="0">
                <a:effectLst/>
                <a:ea typeface="Calibri" panose="020F0502020204030204" pitchFamily="34" charset="0"/>
                <a:cs typeface="Times New Roman" panose="02020603050405020304" pitchFamily="18" charset="0"/>
              </a:rPr>
              <a:t>εμβαθύνουν σε ένα επιλεγμένο θέμα</a:t>
            </a:r>
            <a:r>
              <a:rPr lang="en-US" sz="1800" dirty="0">
                <a:effectLst/>
                <a:ea typeface="Calibri" panose="020F0502020204030204" pitchFamily="34" charset="0"/>
                <a:cs typeface="Times New Roman" panose="02020603050405020304" pitchFamily="18" charset="0"/>
              </a:rPr>
              <a:t>. </a:t>
            </a:r>
            <a:endParaRPr lang="el-GR" sz="1600" dirty="0">
              <a:effectLst/>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l-GR" dirty="0">
                <a:ea typeface="Calibri" panose="020F0502020204030204" pitchFamily="34" charset="0"/>
                <a:cs typeface="Times New Roman" panose="02020603050405020304" pitchFamily="18" charset="0"/>
              </a:rPr>
              <a:t>Ακολουθήστε τα βήματα </a:t>
            </a:r>
            <a:r>
              <a:rPr lang="en-US" sz="1800" dirty="0">
                <a:effectLst/>
                <a:ea typeface="Calibri" panose="020F0502020204030204" pitchFamily="34" charset="0"/>
                <a:cs typeface="Times New Roman" panose="02020603050405020304" pitchFamily="18" charset="0"/>
              </a:rPr>
              <a:t> </a:t>
            </a:r>
            <a:r>
              <a:rPr lang="el-GR" sz="1800" dirty="0">
                <a:effectLst/>
                <a:ea typeface="Calibri" panose="020F0502020204030204" pitchFamily="34" charset="0"/>
                <a:cs typeface="Times New Roman" panose="02020603050405020304" pitchFamily="18" charset="0"/>
              </a:rPr>
              <a:t>που θα σας βοηθήσουν να οργανώσετε </a:t>
            </a:r>
            <a:r>
              <a:rPr lang="el-GR" dirty="0">
                <a:ea typeface="Calibri" panose="020F0502020204030204" pitchFamily="34" charset="0"/>
                <a:cs typeface="Times New Roman" panose="02020603050405020304" pitchFamily="18" charset="0"/>
              </a:rPr>
              <a:t>τη δική σας έκθεση στην τάξη ή στο σχολείο</a:t>
            </a:r>
            <a:r>
              <a:rPr lang="en-US" sz="1800" dirty="0">
                <a:effectLst/>
                <a:ea typeface="Calibri" panose="020F0502020204030204" pitchFamily="34" charset="0"/>
                <a:cs typeface="Times New Roman" panose="02020603050405020304" pitchFamily="18" charset="0"/>
              </a:rPr>
              <a:t>.</a:t>
            </a:r>
            <a:r>
              <a:rPr lang="el-GR" sz="1800" dirty="0">
                <a:effectLst/>
                <a:ea typeface="Calibri" panose="020F0502020204030204" pitchFamily="34" charset="0"/>
                <a:cs typeface="Times New Roman" panose="02020603050405020304" pitchFamily="18" charset="0"/>
              </a:rPr>
              <a:t> Αυτά τα βήματα είναι μία πρακτική πρόταση που στηρίζεται στο </a:t>
            </a:r>
            <a:r>
              <a:rPr lang="en-US" dirty="0">
                <a:ea typeface="Calibri" panose="020F0502020204030204" pitchFamily="34" charset="0"/>
                <a:cs typeface="Times New Roman" panose="02020603050405020304" pitchFamily="18" charset="0"/>
              </a:rPr>
              <a:t>IO4 “</a:t>
            </a:r>
            <a:r>
              <a:rPr lang="el-GR" dirty="0">
                <a:ea typeface="Calibri" panose="020F0502020204030204" pitchFamily="34" charset="0"/>
                <a:cs typeface="Times New Roman" panose="02020603050405020304" pitchFamily="18" charset="0"/>
              </a:rPr>
              <a:t>Ηλεκτρονικό εγχειρίδιο για τις εκθέσεις του </a:t>
            </a:r>
            <a:r>
              <a:rPr lang="en-US" sz="1800" dirty="0">
                <a:effectLst/>
                <a:ea typeface="Calibri" panose="020F0502020204030204" pitchFamily="34" charset="0"/>
                <a:cs typeface="Times New Roman" panose="02020603050405020304" pitchFamily="18" charset="0"/>
              </a:rPr>
              <a:t>POEME”. </a:t>
            </a:r>
            <a:endParaRPr lang="en-US" dirty="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l-GR" dirty="0">
                <a:ea typeface="Calibri" panose="020F0502020204030204" pitchFamily="34" charset="0"/>
                <a:cs typeface="Times New Roman" panose="02020603050405020304" pitchFamily="18" charset="0"/>
              </a:rPr>
              <a:t>Πέρα από όλες τις προτάσεις</a:t>
            </a:r>
            <a:r>
              <a:rPr lang="en-US" sz="1800" dirty="0">
                <a:effectLst/>
                <a:ea typeface="Calibri" panose="020F0502020204030204" pitchFamily="34" charset="0"/>
                <a:cs typeface="Times New Roman" panose="02020603050405020304" pitchFamily="18" charset="0"/>
              </a:rPr>
              <a:t>, </a:t>
            </a:r>
            <a:r>
              <a:rPr lang="el-GR" sz="1800" dirty="0">
                <a:effectLst/>
                <a:ea typeface="Calibri" panose="020F0502020204030204" pitchFamily="34" charset="0"/>
                <a:cs typeface="Times New Roman" panose="02020603050405020304" pitchFamily="18" charset="0"/>
              </a:rPr>
              <a:t>είναι κατανοητό ότι μπορεί να υπάρξει</a:t>
            </a:r>
            <a:r>
              <a:rPr lang="en-US" sz="1800" dirty="0">
                <a:effectLst/>
                <a:ea typeface="Calibri" panose="020F0502020204030204" pitchFamily="34" charset="0"/>
                <a:cs typeface="Times New Roman" panose="02020603050405020304" pitchFamily="18" charset="0"/>
              </a:rPr>
              <a:t> </a:t>
            </a:r>
            <a:r>
              <a:rPr lang="el-GR" dirty="0">
                <a:ea typeface="Calibri" panose="020F0502020204030204" pitchFamily="34" charset="0"/>
                <a:cs typeface="Times New Roman" panose="02020603050405020304" pitchFamily="18" charset="0"/>
              </a:rPr>
              <a:t>ευλυγισία και προσαρμοστικότητα στις ανάγκες της τάξης σας</a:t>
            </a:r>
            <a:r>
              <a:rPr lang="en-US" sz="1800" dirty="0">
                <a:effectLst/>
                <a:ea typeface="Calibri" panose="020F0502020204030204" pitchFamily="34" charset="0"/>
                <a:cs typeface="Times New Roman" panose="02020603050405020304" pitchFamily="18" charset="0"/>
              </a:rPr>
              <a:t>.</a:t>
            </a:r>
            <a:endParaRPr lang="el-GR"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1711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Cantos Arredondados 4">
            <a:extLst>
              <a:ext uri="{FF2B5EF4-FFF2-40B4-BE49-F238E27FC236}">
                <a16:creationId xmlns:a16="http://schemas.microsoft.com/office/drawing/2014/main" id="{6FDCC15B-495D-4EFA-B282-7F07A95C3B11}"/>
              </a:ext>
            </a:extLst>
          </p:cNvPr>
          <p:cNvSpPr/>
          <p:nvPr/>
        </p:nvSpPr>
        <p:spPr>
          <a:xfrm>
            <a:off x="585061" y="896964"/>
            <a:ext cx="11021878" cy="4847095"/>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Imagem 5">
            <a:extLst>
              <a:ext uri="{FF2B5EF4-FFF2-40B4-BE49-F238E27FC236}">
                <a16:creationId xmlns:a16="http://schemas.microsoft.com/office/drawing/2014/main" id="{FBBA5A42-989E-4C25-AE70-658DCC67C1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3804" y="874137"/>
            <a:ext cx="1283528" cy="1283528"/>
          </a:xfrm>
          <a:prstGeom prst="rect">
            <a:avLst/>
          </a:prstGeom>
        </p:spPr>
      </p:pic>
      <p:sp>
        <p:nvSpPr>
          <p:cNvPr id="7" name="CaixaDeTexto 6">
            <a:extLst>
              <a:ext uri="{FF2B5EF4-FFF2-40B4-BE49-F238E27FC236}">
                <a16:creationId xmlns:a16="http://schemas.microsoft.com/office/drawing/2014/main" id="{7B009273-271C-482C-9F86-94640EEDB92C}"/>
              </a:ext>
            </a:extLst>
          </p:cNvPr>
          <p:cNvSpPr txBox="1"/>
          <p:nvPr/>
        </p:nvSpPr>
        <p:spPr>
          <a:xfrm>
            <a:off x="1152938" y="1113941"/>
            <a:ext cx="6876246" cy="523220"/>
          </a:xfrm>
          <a:prstGeom prst="rect">
            <a:avLst/>
          </a:prstGeom>
          <a:noFill/>
        </p:spPr>
        <p:txBody>
          <a:bodyPr wrap="square" rtlCol="0">
            <a:spAutoFit/>
          </a:bodyPr>
          <a:lstStyle/>
          <a:p>
            <a:r>
              <a:rPr lang="el-GR" sz="2800" b="1" dirty="0"/>
              <a:t>Περιεχόμενο  διαδικτυακού σεμιναρίου</a:t>
            </a:r>
            <a:endParaRPr lang="en-GB" sz="2800" b="1" dirty="0"/>
          </a:p>
        </p:txBody>
      </p:sp>
      <p:sp>
        <p:nvSpPr>
          <p:cNvPr id="8" name="CaixaDeTexto 7">
            <a:extLst>
              <a:ext uri="{FF2B5EF4-FFF2-40B4-BE49-F238E27FC236}">
                <a16:creationId xmlns:a16="http://schemas.microsoft.com/office/drawing/2014/main" id="{99B47329-FFDF-4C93-BAED-5F45A62490F5}"/>
              </a:ext>
            </a:extLst>
          </p:cNvPr>
          <p:cNvSpPr txBox="1"/>
          <p:nvPr/>
        </p:nvSpPr>
        <p:spPr>
          <a:xfrm>
            <a:off x="1152938" y="1765924"/>
            <a:ext cx="9886124" cy="3970318"/>
          </a:xfrm>
          <a:prstGeom prst="rect">
            <a:avLst/>
          </a:prstGeom>
          <a:noFill/>
        </p:spPr>
        <p:txBody>
          <a:bodyPr wrap="square" rtlCol="0">
            <a:spAutoFit/>
          </a:bodyPr>
          <a:lstStyle/>
          <a:p>
            <a:pPr>
              <a:lnSpc>
                <a:spcPct val="150000"/>
              </a:lnSpc>
            </a:pPr>
            <a:r>
              <a:rPr lang="en-GB" sz="1600" dirty="0"/>
              <a:t>1 –</a:t>
            </a:r>
            <a:r>
              <a:rPr lang="el-GR" sz="1600" dirty="0"/>
              <a:t>Μεθοδολογία του </a:t>
            </a:r>
            <a:r>
              <a:rPr lang="en-GB" sz="1600" dirty="0"/>
              <a:t> </a:t>
            </a:r>
            <a:r>
              <a:rPr lang="en-US" sz="1600" dirty="0"/>
              <a:t>POEME</a:t>
            </a:r>
            <a:r>
              <a:rPr lang="el-GR" sz="1600" dirty="0"/>
              <a:t> για τη δημιουργία μεικτών εκθέσεων.</a:t>
            </a:r>
            <a:endParaRPr lang="en-GB" sz="1600" dirty="0"/>
          </a:p>
          <a:p>
            <a:pPr marL="742950" lvl="1" indent="-285750">
              <a:lnSpc>
                <a:spcPct val="150000"/>
              </a:lnSpc>
              <a:buFont typeface="Arial" panose="020B0604020202020204" pitchFamily="34" charset="0"/>
              <a:buChar char="•"/>
            </a:pPr>
            <a:r>
              <a:rPr lang="el-GR" sz="1600" dirty="0"/>
              <a:t>Καινοτομία του </a:t>
            </a:r>
            <a:r>
              <a:rPr lang="en-GB" sz="1600" dirty="0"/>
              <a:t> </a:t>
            </a:r>
            <a:r>
              <a:rPr lang="el-GR" sz="1600" dirty="0"/>
              <a:t>έργου</a:t>
            </a:r>
            <a:endParaRPr lang="en-GB" sz="1600" dirty="0"/>
          </a:p>
          <a:p>
            <a:pPr marL="742950" lvl="1" indent="-285750">
              <a:lnSpc>
                <a:spcPct val="150000"/>
              </a:lnSpc>
              <a:buFont typeface="Arial" panose="020B0604020202020204" pitchFamily="34" charset="0"/>
              <a:buChar char="•"/>
            </a:pPr>
            <a:r>
              <a:rPr lang="el-GR" sz="1600" dirty="0"/>
              <a:t>Γιατί να χρησιμοποιούμε μεικτές εκθέσεις</a:t>
            </a:r>
            <a:r>
              <a:rPr lang="en-US" sz="1600" dirty="0"/>
              <a:t>;</a:t>
            </a:r>
            <a:r>
              <a:rPr lang="el-GR" sz="1600" dirty="0"/>
              <a:t>  </a:t>
            </a:r>
            <a:endParaRPr lang="en-GB" sz="1600" dirty="0"/>
          </a:p>
          <a:p>
            <a:pPr marL="742950" lvl="1" indent="-285750">
              <a:lnSpc>
                <a:spcPct val="150000"/>
              </a:lnSpc>
              <a:buFont typeface="Arial" panose="020B0604020202020204" pitchFamily="34" charset="0"/>
              <a:buChar char="•"/>
            </a:pPr>
            <a:r>
              <a:rPr lang="el-GR" sz="1600" dirty="0"/>
              <a:t>Πώς καταλήγουμε στην ιδέα της σχολικής έκθεσης</a:t>
            </a:r>
            <a:r>
              <a:rPr lang="en-US" sz="1600" dirty="0"/>
              <a:t>;</a:t>
            </a:r>
            <a:endParaRPr lang="en-GB" sz="1600" dirty="0"/>
          </a:p>
          <a:p>
            <a:pPr marL="742950" lvl="1" indent="-285750">
              <a:lnSpc>
                <a:spcPct val="150000"/>
              </a:lnSpc>
              <a:buFont typeface="Arial" panose="020B0604020202020204" pitchFamily="34" charset="0"/>
              <a:buChar char="•"/>
            </a:pPr>
            <a:r>
              <a:rPr lang="el-GR" sz="1600" dirty="0"/>
              <a:t>Παρουσίαση του </a:t>
            </a:r>
            <a:r>
              <a:rPr lang="el-GR" sz="1600" dirty="0" err="1"/>
              <a:t>διαδραστικού</a:t>
            </a:r>
            <a:r>
              <a:rPr lang="el-GR" sz="1600" dirty="0"/>
              <a:t> ηλεκτρονικού βιβλίου-οδηγού</a:t>
            </a:r>
            <a:r>
              <a:rPr lang="en-GB" sz="1600" dirty="0"/>
              <a:t> </a:t>
            </a:r>
            <a:r>
              <a:rPr lang="el-GR" sz="1600" dirty="0"/>
              <a:t>για τις εκθέσεις του </a:t>
            </a:r>
            <a:r>
              <a:rPr lang="en-US" sz="1600" dirty="0"/>
              <a:t>POEME</a:t>
            </a:r>
            <a:endParaRPr lang="en-GB" sz="1600" dirty="0"/>
          </a:p>
          <a:p>
            <a:pPr>
              <a:lnSpc>
                <a:spcPct val="150000"/>
              </a:lnSpc>
            </a:pPr>
            <a:r>
              <a:rPr lang="en-GB" sz="1600" dirty="0"/>
              <a:t>2 – </a:t>
            </a:r>
            <a:r>
              <a:rPr lang="el-GR" sz="1600" dirty="0"/>
              <a:t>Δημιουργία μεικτών εκθέσεων στο σχολείο</a:t>
            </a:r>
            <a:r>
              <a:rPr lang="en-GB" sz="1600" dirty="0"/>
              <a:t> </a:t>
            </a:r>
          </a:p>
          <a:p>
            <a:pPr marL="742950" lvl="1" indent="-285750">
              <a:lnSpc>
                <a:spcPct val="150000"/>
              </a:lnSpc>
              <a:buFont typeface="Arial" panose="020B0604020202020204" pitchFamily="34" charset="0"/>
              <a:buChar char="•"/>
            </a:pPr>
            <a:r>
              <a:rPr lang="el-GR" sz="1600" dirty="0"/>
              <a:t>Υποδείγματα εκθέσεων του </a:t>
            </a:r>
            <a:r>
              <a:rPr lang="en-GB" sz="1600" dirty="0"/>
              <a:t>POEME </a:t>
            </a:r>
          </a:p>
          <a:p>
            <a:pPr marL="742950" lvl="1" indent="-285750">
              <a:lnSpc>
                <a:spcPct val="150000"/>
              </a:lnSpc>
              <a:buFont typeface="Arial" panose="020B0604020202020204" pitchFamily="34" charset="0"/>
              <a:buChar char="•"/>
            </a:pPr>
            <a:r>
              <a:rPr lang="el-GR" sz="1600" dirty="0"/>
              <a:t>Καθοδήγηση βήμα προς βήμα για τη δημιουργία μίας μεικτής έκθεσης.</a:t>
            </a:r>
          </a:p>
          <a:p>
            <a:pPr marL="742950" lvl="1" indent="-285750">
              <a:lnSpc>
                <a:spcPct val="150000"/>
              </a:lnSpc>
              <a:buFont typeface="Arial" panose="020B0604020202020204" pitchFamily="34" charset="0"/>
              <a:buChar char="•"/>
            </a:pPr>
            <a:r>
              <a:rPr lang="el-GR" sz="1600" dirty="0"/>
              <a:t>Προσχέδια και κατευθυντήριες γραμμές μιας υποδειγματικής έκθεσης του έργου </a:t>
            </a:r>
            <a:r>
              <a:rPr lang="en-US" sz="1600" dirty="0"/>
              <a:t>POEME</a:t>
            </a:r>
            <a:endParaRPr lang="en-GB" sz="1600" dirty="0"/>
          </a:p>
          <a:p>
            <a:pPr marL="742950" lvl="1" indent="-285750">
              <a:buFont typeface="Arial" panose="020B0604020202020204" pitchFamily="34" charset="0"/>
              <a:buChar char="•"/>
            </a:pPr>
            <a:endParaRPr lang="en-GB" b="1" dirty="0"/>
          </a:p>
          <a:p>
            <a:pPr marL="742950" lvl="1" indent="-285750">
              <a:buFont typeface="Arial" panose="020B0604020202020204" pitchFamily="34" charset="0"/>
              <a:buChar char="•"/>
            </a:pPr>
            <a:endParaRPr lang="en-GB" b="1" dirty="0"/>
          </a:p>
        </p:txBody>
      </p:sp>
      <p:pic>
        <p:nvPicPr>
          <p:cNvPr id="2" name="Imagem 6">
            <a:extLst>
              <a:ext uri="{FF2B5EF4-FFF2-40B4-BE49-F238E27FC236}">
                <a16:creationId xmlns:a16="http://schemas.microsoft.com/office/drawing/2014/main" id="{4A183548-8CE7-AE87-FAE6-E544474D7D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23754" y="2180492"/>
            <a:ext cx="2451403" cy="534463"/>
          </a:xfrm>
          <a:prstGeom prst="rect">
            <a:avLst/>
          </a:prstGeom>
        </p:spPr>
      </p:pic>
    </p:spTree>
    <p:extLst>
      <p:ext uri="{BB962C8B-B14F-4D97-AF65-F5344CB8AC3E}">
        <p14:creationId xmlns:p14="http://schemas.microsoft.com/office/powerpoint/2010/main" val="2856176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C816ABD5-D3A1-473D-84DB-FC7026794CB2}"/>
              </a:ext>
            </a:extLst>
          </p:cNvPr>
          <p:cNvSpPr/>
          <p:nvPr/>
        </p:nvSpPr>
        <p:spPr>
          <a:xfrm>
            <a:off x="2199859" y="174813"/>
            <a:ext cx="8998023"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panose="020B0604020202020204" pitchFamily="34" charset="0"/>
                <a:cs typeface="Arial" panose="020B0604020202020204" pitchFamily="34" charset="0"/>
              </a:rPr>
              <a:t>B</a:t>
            </a:r>
            <a:r>
              <a:rPr lang="el-GR" sz="3200" b="1" dirty="0">
                <a:solidFill>
                  <a:schemeClr val="tx1"/>
                </a:solidFill>
                <a:latin typeface="Arial" panose="020B0604020202020204" pitchFamily="34" charset="0"/>
                <a:cs typeface="Arial" panose="020B0604020202020204" pitchFamily="34" charset="0"/>
              </a:rPr>
              <a:t>ΗΜΑ 1</a:t>
            </a:r>
            <a:r>
              <a:rPr lang="en-US" sz="3200" b="1" dirty="0">
                <a:solidFill>
                  <a:schemeClr val="tx1"/>
                </a:solidFill>
                <a:latin typeface="Arial" panose="020B0604020202020204" pitchFamily="34" charset="0"/>
                <a:cs typeface="Arial" panose="020B0604020202020204" pitchFamily="34" charset="0"/>
              </a:rPr>
              <a:t>:</a:t>
            </a:r>
            <a:r>
              <a:rPr lang="el-GR" sz="3200" b="1" dirty="0">
                <a:solidFill>
                  <a:schemeClr val="tx1"/>
                </a:solidFill>
                <a:latin typeface="Arial" panose="020B0604020202020204" pitchFamily="34" charset="0"/>
                <a:cs typeface="Arial" panose="020B0604020202020204" pitchFamily="34" charset="0"/>
              </a:rPr>
              <a:t> Σχεδιάστε το θέμα</a:t>
            </a:r>
            <a:r>
              <a:rPr lang="en-US" sz="3200" b="1" dirty="0">
                <a:solidFill>
                  <a:schemeClr val="tx1"/>
                </a:solidFill>
                <a:latin typeface="Arial" panose="020B0604020202020204" pitchFamily="34" charset="0"/>
                <a:cs typeface="Arial" panose="020B0604020202020204" pitchFamily="34" charset="0"/>
              </a:rPr>
              <a:t>,</a:t>
            </a:r>
            <a:r>
              <a:rPr lang="el-GR" sz="3200" b="1" dirty="0">
                <a:solidFill>
                  <a:schemeClr val="tx1"/>
                </a:solidFill>
                <a:latin typeface="Arial" panose="020B0604020202020204" pitchFamily="34" charset="0"/>
                <a:cs typeface="Arial" panose="020B0604020202020204" pitchFamily="34" charset="0"/>
              </a:rPr>
              <a:t> βάλτε στόχους</a:t>
            </a:r>
            <a:endParaRPr lang="en-GB" sz="3200" b="1" dirty="0">
              <a:solidFill>
                <a:schemeClr val="tx1"/>
              </a:solidFill>
              <a:latin typeface="Arial" panose="020B06040202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Retângulo: Cantos Arredondados 3">
            <a:extLst>
              <a:ext uri="{FF2B5EF4-FFF2-40B4-BE49-F238E27FC236}">
                <a16:creationId xmlns:a16="http://schemas.microsoft.com/office/drawing/2014/main" id="{B9739294-976D-CBEC-FB02-FB178D51A58D}"/>
              </a:ext>
            </a:extLst>
          </p:cNvPr>
          <p:cNvSpPr/>
          <p:nvPr/>
        </p:nvSpPr>
        <p:spPr>
          <a:xfrm>
            <a:off x="167137" y="1477109"/>
            <a:ext cx="11571681" cy="4581322"/>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FFB6BD25-4F25-A186-2781-2E0D244C6870}"/>
              </a:ext>
            </a:extLst>
          </p:cNvPr>
          <p:cNvSpPr txBox="1"/>
          <p:nvPr/>
        </p:nvSpPr>
        <p:spPr>
          <a:xfrm>
            <a:off x="625175" y="2046786"/>
            <a:ext cx="10941650" cy="3441968"/>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el-GR" dirty="0">
                <a:latin typeface="Arial" panose="020B0604020202020204" pitchFamily="34" charset="0"/>
                <a:ea typeface="Calibri" panose="020F0502020204030204" pitchFamily="34" charset="0"/>
              </a:rPr>
              <a:t>Σε πρωταρχικά στάδια μάθησης</a:t>
            </a:r>
            <a:r>
              <a:rPr lang="en-US" dirty="0">
                <a:effectLst/>
                <a:latin typeface="Arial" panose="020B0604020202020204" pitchFamily="34" charset="0"/>
                <a:ea typeface="Calibri" panose="020F0502020204030204" pitchFamily="34" charset="0"/>
              </a:rPr>
              <a:t>, </a:t>
            </a:r>
            <a:r>
              <a:rPr lang="el-GR" dirty="0">
                <a:effectLst/>
                <a:latin typeface="Arial" panose="020B0604020202020204" pitchFamily="34" charset="0"/>
                <a:ea typeface="Calibri" panose="020F0502020204030204" pitchFamily="34" charset="0"/>
              </a:rPr>
              <a:t>μπορείτε να χρησιμοποιήσετε ένα </a:t>
            </a:r>
            <a:r>
              <a:rPr lang="el-GR" dirty="0">
                <a:latin typeface="Arial" panose="020B0604020202020204" pitchFamily="34" charset="0"/>
                <a:ea typeface="Calibri" panose="020F0502020204030204" pitchFamily="34" charset="0"/>
              </a:rPr>
              <a:t>ηλεκτρονικό βιβλίο</a:t>
            </a:r>
            <a:r>
              <a:rPr lang="en-US" dirty="0">
                <a:effectLst/>
                <a:latin typeface="Arial" panose="020B0604020202020204" pitchFamily="34" charset="0"/>
                <a:ea typeface="Calibri" panose="020F0502020204030204" pitchFamily="34" charset="0"/>
              </a:rPr>
              <a:t> </a:t>
            </a:r>
            <a:r>
              <a:rPr lang="el-GR" dirty="0">
                <a:effectLst/>
                <a:latin typeface="Arial" panose="020B0604020202020204" pitchFamily="34" charset="0"/>
                <a:ea typeface="Calibri" panose="020F0502020204030204" pitchFamily="34" charset="0"/>
              </a:rPr>
              <a:t>και /ή</a:t>
            </a:r>
            <a:r>
              <a:rPr lang="en-US" dirty="0">
                <a:effectLst/>
                <a:latin typeface="Arial" panose="020B0604020202020204" pitchFamily="34" charset="0"/>
                <a:ea typeface="Calibri" panose="020F0502020204030204" pitchFamily="34" charset="0"/>
              </a:rPr>
              <a:t> </a:t>
            </a:r>
            <a:r>
              <a:rPr lang="el-GR" dirty="0">
                <a:latin typeface="Arial" panose="020B0604020202020204" pitchFamily="34" charset="0"/>
                <a:ea typeface="Calibri" panose="020F0502020204030204" pitchFamily="34" charset="0"/>
              </a:rPr>
              <a:t>φύ</a:t>
            </a:r>
            <a:r>
              <a:rPr lang="el-GR" dirty="0">
                <a:effectLst/>
                <a:latin typeface="Arial" panose="020B0604020202020204" pitchFamily="34" charset="0"/>
                <a:ea typeface="Calibri" panose="020F0502020204030204" pitchFamily="34" charset="0"/>
              </a:rPr>
              <a:t>λλο εργασίας </a:t>
            </a:r>
            <a:r>
              <a:rPr lang="en-US" dirty="0">
                <a:effectLst/>
                <a:latin typeface="Arial" panose="020B0604020202020204" pitchFamily="34" charset="0"/>
                <a:ea typeface="Calibri" panose="020F0502020204030204" pitchFamily="34" charset="0"/>
              </a:rPr>
              <a:t>(</a:t>
            </a:r>
            <a:r>
              <a:rPr lang="el-GR" dirty="0">
                <a:latin typeface="Arial" panose="020B0604020202020204" pitchFamily="34" charset="0"/>
                <a:ea typeface="Calibri" panose="020F0502020204030204" pitchFamily="34" charset="0"/>
              </a:rPr>
              <a:t>δείτε </a:t>
            </a:r>
            <a:r>
              <a:rPr lang="el-GR" dirty="0">
                <a:effectLst/>
                <a:latin typeface="Arial" panose="020B0604020202020204" pitchFamily="34" charset="0"/>
                <a:ea typeface="Calibri" panose="020F0502020204030204" pitchFamily="34" charset="0"/>
              </a:rPr>
              <a:t>εργασίες του </a:t>
            </a:r>
            <a:r>
              <a:rPr lang="en-US" dirty="0">
                <a:effectLst/>
                <a:latin typeface="Arial" panose="020B0604020202020204" pitchFamily="34" charset="0"/>
                <a:ea typeface="Calibri" panose="020F0502020204030204" pitchFamily="34" charset="0"/>
              </a:rPr>
              <a:t>POEME </a:t>
            </a:r>
            <a:r>
              <a:rPr lang="el-GR" dirty="0">
                <a:effectLst/>
                <a:latin typeface="Arial" panose="020B0604020202020204" pitchFamily="34" charset="0"/>
                <a:ea typeface="Calibri" panose="020F0502020204030204" pitchFamily="34" charset="0"/>
              </a:rPr>
              <a:t>για να εμπνευστείτε</a:t>
            </a:r>
            <a:r>
              <a:rPr lang="en-US" dirty="0">
                <a:effectLst/>
                <a:latin typeface="Arial" panose="020B0604020202020204" pitchFamily="34" charset="0"/>
                <a:ea typeface="Calibri" panose="020F0502020204030204" pitchFamily="34" charset="0"/>
              </a:rPr>
              <a:t>).</a:t>
            </a:r>
            <a:r>
              <a:rPr lang="el-GR" dirty="0">
                <a:effectLst/>
                <a:latin typeface="Arial" panose="020B0604020202020204" pitchFamily="34" charset="0"/>
                <a:ea typeface="Calibri" panose="020F0502020204030204" pitchFamily="34" charset="0"/>
              </a:rPr>
              <a:t> Με αυτόν τον τρόπο</a:t>
            </a:r>
            <a:r>
              <a:rPr lang="en-US" dirty="0">
                <a:effectLst/>
                <a:latin typeface="Arial" panose="020B0604020202020204" pitchFamily="34" charset="0"/>
                <a:ea typeface="Calibri" panose="020F0502020204030204" pitchFamily="34" charset="0"/>
              </a:rPr>
              <a:t>, </a:t>
            </a:r>
            <a:r>
              <a:rPr lang="el-GR" dirty="0">
                <a:effectLst/>
                <a:latin typeface="Arial" panose="020B0604020202020204" pitchFamily="34" charset="0"/>
                <a:ea typeface="Calibri" panose="020F0502020204030204" pitchFamily="34" charset="0"/>
              </a:rPr>
              <a:t>οι μαθητές θα αποκτήσουν</a:t>
            </a:r>
            <a:r>
              <a:rPr lang="en-US" dirty="0">
                <a:effectLst/>
                <a:latin typeface="Arial" panose="020B0604020202020204" pitchFamily="34" charset="0"/>
                <a:ea typeface="Calibri" panose="020F0502020204030204" pitchFamily="34" charset="0"/>
              </a:rPr>
              <a:t>  (</a:t>
            </a:r>
            <a:r>
              <a:rPr lang="el-GR" dirty="0">
                <a:effectLst/>
                <a:latin typeface="Arial" panose="020B0604020202020204" pitchFamily="34" charset="0"/>
                <a:ea typeface="Calibri" panose="020F0502020204030204" pitchFamily="34" charset="0"/>
              </a:rPr>
              <a:t>γλωσσικές</a:t>
            </a:r>
            <a:r>
              <a:rPr lang="en-US" dirty="0">
                <a:effectLst/>
                <a:latin typeface="Arial" panose="020B0604020202020204" pitchFamily="34" charset="0"/>
                <a:ea typeface="Calibri" panose="020F0502020204030204" pitchFamily="34" charset="0"/>
              </a:rPr>
              <a:t>,</a:t>
            </a:r>
            <a:r>
              <a:rPr lang="el-GR" dirty="0">
                <a:effectLst/>
                <a:latin typeface="Arial" panose="020B0604020202020204" pitchFamily="34" charset="0"/>
                <a:ea typeface="Calibri" panose="020F0502020204030204" pitchFamily="34" charset="0"/>
              </a:rPr>
              <a:t> ψηφιακές</a:t>
            </a:r>
            <a:r>
              <a:rPr lang="en-US" dirty="0">
                <a:effectLst/>
                <a:latin typeface="Arial" panose="020B0604020202020204" pitchFamily="34" charset="0"/>
                <a:ea typeface="Calibri" panose="020F0502020204030204" pitchFamily="34" charset="0"/>
              </a:rPr>
              <a:t>,</a:t>
            </a:r>
            <a:r>
              <a:rPr lang="el-GR" dirty="0">
                <a:effectLst/>
                <a:latin typeface="Arial" panose="020B0604020202020204" pitchFamily="34" charset="0"/>
                <a:ea typeface="Calibri" panose="020F0502020204030204" pitchFamily="34" charset="0"/>
              </a:rPr>
              <a:t> επικοινωνιακές</a:t>
            </a:r>
            <a:r>
              <a:rPr lang="en-US" dirty="0">
                <a:effectLst/>
                <a:latin typeface="Arial" panose="020B0604020202020204" pitchFamily="34" charset="0"/>
                <a:ea typeface="Calibri" panose="020F0502020204030204" pitchFamily="34" charset="0"/>
              </a:rPr>
              <a:t> </a:t>
            </a:r>
            <a:r>
              <a:rPr lang="el-GR" dirty="0">
                <a:latin typeface="Arial" panose="020B0604020202020204" pitchFamily="34" charset="0"/>
                <a:ea typeface="Calibri" panose="020F0502020204030204" pitchFamily="34" charset="0"/>
              </a:rPr>
              <a:t>κ.λπ.</a:t>
            </a:r>
            <a:r>
              <a:rPr lang="en-US" dirty="0">
                <a:latin typeface="Arial" panose="020B0604020202020204" pitchFamily="34" charset="0"/>
                <a:ea typeface="Calibri" panose="020F0502020204030204" pitchFamily="34" charset="0"/>
              </a:rPr>
              <a:t>) </a:t>
            </a:r>
            <a:r>
              <a:rPr lang="el-GR" dirty="0">
                <a:latin typeface="Arial" panose="020B0604020202020204" pitchFamily="34" charset="0"/>
                <a:ea typeface="Calibri" panose="020F0502020204030204" pitchFamily="34" charset="0"/>
              </a:rPr>
              <a:t>δεξιότητες,</a:t>
            </a:r>
            <a:r>
              <a:rPr lang="en-US" dirty="0">
                <a:effectLst/>
                <a:latin typeface="Arial" panose="020B0604020202020204" pitchFamily="34" charset="0"/>
                <a:ea typeface="Calibri" panose="020F0502020204030204" pitchFamily="34" charset="0"/>
              </a:rPr>
              <a:t> </a:t>
            </a:r>
            <a:r>
              <a:rPr lang="el-GR" dirty="0">
                <a:effectLst/>
                <a:latin typeface="Arial" panose="020B0604020202020204" pitchFamily="34" charset="0"/>
                <a:ea typeface="Calibri" panose="020F0502020204030204" pitchFamily="34" charset="0"/>
              </a:rPr>
              <a:t>απαραίτητες</a:t>
            </a:r>
            <a:r>
              <a:rPr lang="el-GR" dirty="0">
                <a:latin typeface="Arial" panose="020B0604020202020204" pitchFamily="34" charset="0"/>
                <a:ea typeface="Calibri" panose="020F0502020204030204" pitchFamily="34" charset="0"/>
              </a:rPr>
              <a:t> για να προχωρήσουν στη δημιουργία </a:t>
            </a:r>
            <a:r>
              <a:rPr lang="el-GR" dirty="0">
                <a:effectLst/>
                <a:latin typeface="Arial" panose="020B0604020202020204" pitchFamily="34" charset="0"/>
                <a:ea typeface="Calibri" panose="020F0502020204030204" pitchFamily="34" charset="0"/>
              </a:rPr>
              <a:t>μίας έκθεσης</a:t>
            </a:r>
            <a:r>
              <a:rPr lang="en-US" dirty="0">
                <a:effectLst/>
                <a:latin typeface="Arial" panose="020B0604020202020204" pitchFamily="34" charset="0"/>
                <a:ea typeface="Calibri" panose="020F0502020204030204" pitchFamily="34" charset="0"/>
              </a:rPr>
              <a:t>.</a:t>
            </a:r>
            <a:endParaRPr lang="el-GR" dirty="0">
              <a:effectLst/>
              <a:latin typeface="Arial" panose="020B0604020202020204" pitchFamily="34" charset="0"/>
              <a:ea typeface="Calibri" panose="020F0502020204030204" pitchFamily="34" charset="0"/>
            </a:endParaRPr>
          </a:p>
          <a:p>
            <a:pPr>
              <a:lnSpc>
                <a:spcPct val="150000"/>
              </a:lnSpc>
            </a:pPr>
            <a:endParaRPr lang="el-GR" dirty="0">
              <a:effectLst/>
              <a:latin typeface="Arial" panose="020B0604020202020204" pitchFamily="34" charset="0"/>
              <a:ea typeface="Calibri" panose="020F0502020204030204" pitchFamily="34" charset="0"/>
            </a:endParaRPr>
          </a:p>
          <a:p>
            <a:pPr marL="285750" indent="-285750">
              <a:lnSpc>
                <a:spcPct val="150000"/>
              </a:lnSpc>
              <a:spcBef>
                <a:spcPts val="600"/>
              </a:spcBef>
              <a:buFont typeface="Wingdings" panose="05000000000000000000" pitchFamily="2" charset="2"/>
              <a:buChar char="Ø"/>
            </a:pPr>
            <a:r>
              <a:rPr lang="el-GR" dirty="0">
                <a:latin typeface="Arial" panose="020B0604020202020204" pitchFamily="34" charset="0"/>
                <a:ea typeface="Calibri" panose="020F0502020204030204" pitchFamily="34" charset="0"/>
              </a:rPr>
              <a:t>Ακολούθως</a:t>
            </a:r>
            <a:r>
              <a:rPr lang="en-US" dirty="0">
                <a:effectLst/>
                <a:latin typeface="Arial" panose="020B0604020202020204" pitchFamily="34" charset="0"/>
                <a:ea typeface="Calibri" panose="020F0502020204030204" pitchFamily="34" charset="0"/>
              </a:rPr>
              <a:t>,</a:t>
            </a:r>
            <a:r>
              <a:rPr lang="el-GR" dirty="0">
                <a:effectLst/>
                <a:latin typeface="Arial" panose="020B0604020202020204" pitchFamily="34" charset="0"/>
                <a:ea typeface="Calibri" panose="020F0502020204030204" pitchFamily="34" charset="0"/>
              </a:rPr>
              <a:t> ξοδέψτε λίγο χρόνο</a:t>
            </a:r>
            <a:r>
              <a:rPr lang="en-US" dirty="0">
                <a:effectLst/>
                <a:latin typeface="Arial" panose="020B0604020202020204" pitchFamily="34" charset="0"/>
                <a:ea typeface="Calibri" panose="020F0502020204030204" pitchFamily="34" charset="0"/>
              </a:rPr>
              <a:t> </a:t>
            </a:r>
            <a:r>
              <a:rPr lang="el-GR" dirty="0">
                <a:effectLst/>
                <a:latin typeface="Arial" panose="020B0604020202020204" pitchFamily="34" charset="0"/>
                <a:ea typeface="Calibri" panose="020F0502020204030204" pitchFamily="34" charset="0"/>
              </a:rPr>
              <a:t>ρωτώντας τους μαθητές σας</a:t>
            </a:r>
            <a:r>
              <a:rPr lang="en-US" dirty="0">
                <a:effectLst/>
                <a:latin typeface="Arial" panose="020B0604020202020204" pitchFamily="34" charset="0"/>
                <a:ea typeface="Calibri" panose="020F0502020204030204" pitchFamily="34" charset="0"/>
              </a:rPr>
              <a:t> </a:t>
            </a:r>
            <a:r>
              <a:rPr lang="el-GR" dirty="0">
                <a:effectLst/>
                <a:latin typeface="Arial" panose="020B0604020202020204" pitchFamily="34" charset="0"/>
                <a:ea typeface="Calibri" panose="020F0502020204030204" pitchFamily="34" charset="0"/>
              </a:rPr>
              <a:t>μέσα στην τάξη</a:t>
            </a:r>
            <a:r>
              <a:rPr lang="en-US" dirty="0">
                <a:effectLst/>
                <a:latin typeface="Arial" panose="020B0604020202020204" pitchFamily="34" charset="0"/>
                <a:ea typeface="Calibri" panose="020F0502020204030204" pitchFamily="34" charset="0"/>
              </a:rPr>
              <a:t>, </a:t>
            </a:r>
            <a:r>
              <a:rPr lang="el-GR" dirty="0">
                <a:effectLst/>
                <a:latin typeface="Arial" panose="020B0604020202020204" pitchFamily="34" charset="0"/>
                <a:ea typeface="Calibri" panose="020F0502020204030204" pitchFamily="34" charset="0"/>
              </a:rPr>
              <a:t>μοιραστείτε τις παρατηρήσεις σας για να μάθετε τα ενδιαφέροντα τους</a:t>
            </a:r>
            <a:r>
              <a:rPr lang="el-GR" dirty="0">
                <a:latin typeface="Arial" panose="020B0604020202020204" pitchFamily="34" charset="0"/>
                <a:ea typeface="Calibri" panose="020F0502020204030204" pitchFamily="34" charset="0"/>
              </a:rPr>
              <a:t>, σχεδιάστε το θέμα της έκθεσης </a:t>
            </a:r>
            <a:r>
              <a:rPr lang="el-GR" dirty="0">
                <a:effectLst/>
                <a:latin typeface="Arial" panose="020B0604020202020204" pitchFamily="34" charset="0"/>
                <a:ea typeface="Calibri" panose="020F0502020204030204" pitchFamily="34" charset="0"/>
              </a:rPr>
              <a:t>και ορίστε τους στόχους </a:t>
            </a:r>
            <a:r>
              <a:rPr lang="el-GR" dirty="0">
                <a:latin typeface="Arial" panose="020B0604020202020204" pitchFamily="34" charset="0"/>
                <a:ea typeface="Calibri" panose="020F0502020204030204" pitchFamily="34" charset="0"/>
              </a:rPr>
              <a:t>σας.</a:t>
            </a:r>
            <a:r>
              <a:rPr lang="en-US" dirty="0">
                <a:effectLst/>
                <a:latin typeface="Arial" panose="020B0604020202020204" pitchFamily="34" charset="0"/>
                <a:ea typeface="Calibri" panose="020F0502020204030204" pitchFamily="34" charset="0"/>
              </a:rPr>
              <a:t> </a:t>
            </a:r>
          </a:p>
        </p:txBody>
      </p:sp>
    </p:spTree>
    <p:extLst>
      <p:ext uri="{BB962C8B-B14F-4D97-AF65-F5344CB8AC3E}">
        <p14:creationId xmlns:p14="http://schemas.microsoft.com/office/powerpoint/2010/main" val="890002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C816ABD5-D3A1-473D-84DB-FC7026794CB2}"/>
              </a:ext>
            </a:extLst>
          </p:cNvPr>
          <p:cNvSpPr/>
          <p:nvPr/>
        </p:nvSpPr>
        <p:spPr>
          <a:xfrm>
            <a:off x="2199859" y="174813"/>
            <a:ext cx="8998023"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B</a:t>
            </a:r>
            <a:r>
              <a:rPr kumimoji="0" lang="el-GR"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ΗΜΑ 1</a:t>
            </a:r>
            <a:r>
              <a:rPr kumimoji="0" 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r>
              <a:rPr kumimoji="0" lang="el-GR"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Σχεδιάστε το θέμα</a:t>
            </a:r>
            <a:r>
              <a:rPr kumimoji="0" 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r>
              <a:rPr kumimoji="0" lang="el-GR"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βάλτε στόχους</a:t>
            </a:r>
            <a:endParaRPr kumimoji="0" lang="en-GB"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10" name="Retângulo: Cantos Arredondados 3">
            <a:extLst>
              <a:ext uri="{FF2B5EF4-FFF2-40B4-BE49-F238E27FC236}">
                <a16:creationId xmlns:a16="http://schemas.microsoft.com/office/drawing/2014/main" id="{28EA2A93-5543-8575-46DD-C91996B03124}"/>
              </a:ext>
            </a:extLst>
          </p:cNvPr>
          <p:cNvSpPr/>
          <p:nvPr/>
        </p:nvSpPr>
        <p:spPr>
          <a:xfrm>
            <a:off x="875099" y="1477109"/>
            <a:ext cx="11021479" cy="4581322"/>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TextBox 10">
            <a:extLst>
              <a:ext uri="{FF2B5EF4-FFF2-40B4-BE49-F238E27FC236}">
                <a16:creationId xmlns:a16="http://schemas.microsoft.com/office/drawing/2014/main" id="{F0506BD8-2537-F84C-1F84-135BDC5CD93F}"/>
              </a:ext>
            </a:extLst>
          </p:cNvPr>
          <p:cNvSpPr txBox="1"/>
          <p:nvPr/>
        </p:nvSpPr>
        <p:spPr>
          <a:xfrm>
            <a:off x="5194932" y="1515830"/>
            <a:ext cx="150393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002060"/>
                </a:solidFill>
                <a:effectLst/>
                <a:uLnTx/>
                <a:uFillTx/>
                <a:latin typeface="Arial"/>
                <a:ea typeface="+mn-ea"/>
                <a:cs typeface="+mn-cs"/>
              </a:rPr>
              <a:t>Παράδειγμα</a:t>
            </a:r>
          </a:p>
        </p:txBody>
      </p:sp>
      <p:graphicFrame>
        <p:nvGraphicFramePr>
          <p:cNvPr id="13" name="Πίνακας 12">
            <a:extLst>
              <a:ext uri="{FF2B5EF4-FFF2-40B4-BE49-F238E27FC236}">
                <a16:creationId xmlns:a16="http://schemas.microsoft.com/office/drawing/2014/main" id="{269BC69B-B54D-EB1D-AD04-405D23219D84}"/>
              </a:ext>
            </a:extLst>
          </p:cNvPr>
          <p:cNvGraphicFramePr>
            <a:graphicFrameLocks noGrp="1"/>
          </p:cNvGraphicFramePr>
          <p:nvPr>
            <p:extLst>
              <p:ext uri="{D42A27DB-BD31-4B8C-83A1-F6EECF244321}">
                <p14:modId xmlns:p14="http://schemas.microsoft.com/office/powerpoint/2010/main" val="2548703505"/>
              </p:ext>
            </p:extLst>
          </p:nvPr>
        </p:nvGraphicFramePr>
        <p:xfrm>
          <a:off x="1954514" y="1970167"/>
          <a:ext cx="9243367" cy="3842264"/>
        </p:xfrm>
        <a:graphic>
          <a:graphicData uri="http://schemas.openxmlformats.org/drawingml/2006/table">
            <a:tbl>
              <a:tblPr firstRow="1" firstCol="1" bandRow="1"/>
              <a:tblGrid>
                <a:gridCol w="2994022">
                  <a:extLst>
                    <a:ext uri="{9D8B030D-6E8A-4147-A177-3AD203B41FA5}">
                      <a16:colId xmlns:a16="http://schemas.microsoft.com/office/drawing/2014/main" val="888284421"/>
                    </a:ext>
                  </a:extLst>
                </a:gridCol>
                <a:gridCol w="6249345">
                  <a:extLst>
                    <a:ext uri="{9D8B030D-6E8A-4147-A177-3AD203B41FA5}">
                      <a16:colId xmlns:a16="http://schemas.microsoft.com/office/drawing/2014/main" val="3326530961"/>
                    </a:ext>
                  </a:extLst>
                </a:gridCol>
              </a:tblGrid>
              <a:tr h="1536906">
                <a:tc>
                  <a:txBody>
                    <a:bodyPr/>
                    <a:lstStyle/>
                    <a:p>
                      <a:pPr>
                        <a:lnSpc>
                          <a:spcPct val="150000"/>
                        </a:lnSpc>
                        <a:spcAft>
                          <a:spcPts val="800"/>
                        </a:spcAft>
                      </a:pPr>
                      <a:r>
                        <a:rPr lang="el-GR" sz="1600" b="1" dirty="0">
                          <a:solidFill>
                            <a:srgbClr val="2E74B5"/>
                          </a:solidFill>
                          <a:effectLst/>
                          <a:latin typeface="+mn-lt"/>
                          <a:ea typeface="Calibri" panose="020F0502020204030204" pitchFamily="34" charset="0"/>
                          <a:cs typeface="Times New Roman" panose="02020603050405020304" pitchFamily="18" charset="0"/>
                        </a:rPr>
                        <a:t>Κύριο</a:t>
                      </a:r>
                      <a:r>
                        <a:rPr lang="el-GR" sz="1600" b="1" baseline="0" dirty="0">
                          <a:solidFill>
                            <a:srgbClr val="2E74B5"/>
                          </a:solidFill>
                          <a:effectLst/>
                          <a:latin typeface="+mn-lt"/>
                          <a:ea typeface="Calibri" panose="020F0502020204030204" pitchFamily="34" charset="0"/>
                          <a:cs typeface="Times New Roman" panose="02020603050405020304" pitchFamily="18" charset="0"/>
                        </a:rPr>
                        <a:t> θέμα της</a:t>
                      </a:r>
                    </a:p>
                    <a:p>
                      <a:pPr>
                        <a:lnSpc>
                          <a:spcPct val="150000"/>
                        </a:lnSpc>
                        <a:spcAft>
                          <a:spcPts val="800"/>
                        </a:spcAft>
                      </a:pPr>
                      <a:r>
                        <a:rPr lang="el-GR" sz="1600" b="1" baseline="0" dirty="0">
                          <a:solidFill>
                            <a:srgbClr val="2E74B5"/>
                          </a:solidFill>
                          <a:effectLst/>
                          <a:latin typeface="+mn-lt"/>
                          <a:ea typeface="Calibri" panose="020F0502020204030204" pitchFamily="34" charset="0"/>
                          <a:cs typeface="Times New Roman" panose="02020603050405020304" pitchFamily="18" charset="0"/>
                        </a:rPr>
                        <a:t>έκθεσης</a:t>
                      </a:r>
                      <a:r>
                        <a:rPr lang="en-US" sz="1600" b="1" baseline="0" dirty="0">
                          <a:solidFill>
                            <a:srgbClr val="2E74B5"/>
                          </a:solidFill>
                          <a:effectLst/>
                          <a:latin typeface="+mn-lt"/>
                          <a:ea typeface="Calibri" panose="020F0502020204030204" pitchFamily="34" charset="0"/>
                          <a:cs typeface="Times New Roman" panose="02020603050405020304" pitchFamily="18" charset="0"/>
                        </a:rPr>
                        <a:t>:</a:t>
                      </a:r>
                      <a:endParaRPr lang="el-GR" sz="1600" b="1" baseline="0" dirty="0">
                        <a:solidFill>
                          <a:srgbClr val="2E74B5"/>
                        </a:solidFill>
                        <a:effectLst/>
                        <a:latin typeface="+mn-lt"/>
                        <a:ea typeface="Calibri" panose="020F0502020204030204" pitchFamily="34" charset="0"/>
                        <a:cs typeface="Times New Roman" panose="02020603050405020304" pitchFamily="18" charset="0"/>
                      </a:endParaRPr>
                    </a:p>
                    <a:p>
                      <a:pPr>
                        <a:lnSpc>
                          <a:spcPct val="150000"/>
                        </a:lnSpc>
                        <a:spcAft>
                          <a:spcPts val="800"/>
                        </a:spcAft>
                      </a:pPr>
                      <a:r>
                        <a:rPr lang="el-GR" sz="1600" b="1" baseline="0" dirty="0">
                          <a:solidFill>
                            <a:srgbClr val="2E74B5"/>
                          </a:solidFill>
                          <a:effectLst/>
                          <a:latin typeface="+mn-lt"/>
                          <a:ea typeface="Calibri" panose="020F0502020204030204" pitchFamily="34" charset="0"/>
                          <a:cs typeface="Times New Roman" panose="02020603050405020304" pitchFamily="18" charset="0"/>
                        </a:rPr>
                        <a:t> </a:t>
                      </a:r>
                      <a:endParaRPr lang="el-GR" sz="1600" dirty="0">
                        <a:effectLst/>
                        <a:latin typeface="+mn-lt"/>
                        <a:ea typeface="Calibri" panose="020F0502020204030204" pitchFamily="34" charset="0"/>
                        <a:cs typeface="Times New Roman" panose="02020603050405020304" pitchFamily="18" charset="0"/>
                      </a:endParaRPr>
                    </a:p>
                  </a:txBody>
                  <a:tcPr marL="61167" marR="61167"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00000"/>
                        </a:lnSpc>
                        <a:spcAft>
                          <a:spcPts val="800"/>
                        </a:spcAft>
                      </a:pPr>
                      <a:r>
                        <a:rPr lang="el-GR" sz="1600" dirty="0">
                          <a:effectLst/>
                          <a:latin typeface="+mn-lt"/>
                          <a:ea typeface="Calibri" panose="020F0502020204030204" pitchFamily="34" charset="0"/>
                          <a:cs typeface="Times New Roman" panose="02020603050405020304" pitchFamily="18" charset="0"/>
                        </a:rPr>
                        <a:t>Παρουσίαση</a:t>
                      </a:r>
                      <a:r>
                        <a:rPr lang="el-GR" sz="1600" baseline="0" dirty="0">
                          <a:effectLst/>
                          <a:latin typeface="+mn-lt"/>
                          <a:ea typeface="Calibri" panose="020F0502020204030204" pitchFamily="34" charset="0"/>
                          <a:cs typeface="Times New Roman" panose="02020603050405020304" pitchFamily="18" charset="0"/>
                        </a:rPr>
                        <a:t> του Ολύμπου</a:t>
                      </a:r>
                      <a:r>
                        <a:rPr lang="en-US" sz="1600" dirty="0">
                          <a:effectLst/>
                          <a:latin typeface="+mn-lt"/>
                          <a:ea typeface="Calibri" panose="020F0502020204030204" pitchFamily="34" charset="0"/>
                          <a:cs typeface="Times New Roman" panose="02020603050405020304" pitchFamily="18" charset="0"/>
                        </a:rPr>
                        <a:t> </a:t>
                      </a:r>
                      <a:r>
                        <a:rPr lang="el-GR" sz="1600" dirty="0">
                          <a:effectLst/>
                          <a:latin typeface="+mn-lt"/>
                          <a:ea typeface="Calibri" panose="020F0502020204030204" pitchFamily="34" charset="0"/>
                          <a:cs typeface="Times New Roman" panose="02020603050405020304" pitchFamily="18" charset="0"/>
                        </a:rPr>
                        <a:t>στην</a:t>
                      </a:r>
                      <a:r>
                        <a:rPr lang="el-GR" sz="1600" baseline="0" dirty="0">
                          <a:effectLst/>
                          <a:latin typeface="+mn-lt"/>
                          <a:ea typeface="Calibri" panose="020F0502020204030204" pitchFamily="34" charset="0"/>
                          <a:cs typeface="Times New Roman" panose="02020603050405020304" pitchFamily="18" charset="0"/>
                        </a:rPr>
                        <a:t> Ελλάδα</a:t>
                      </a:r>
                      <a:r>
                        <a:rPr lang="en-US" sz="1600" dirty="0">
                          <a:effectLst/>
                          <a:latin typeface="+mn-lt"/>
                          <a:ea typeface="Calibri" panose="020F0502020204030204" pitchFamily="34" charset="0"/>
                          <a:cs typeface="Times New Roman" panose="02020603050405020304" pitchFamily="18" charset="0"/>
                        </a:rPr>
                        <a:t>, </a:t>
                      </a:r>
                      <a:r>
                        <a:rPr lang="el-GR" sz="1600" dirty="0">
                          <a:effectLst/>
                          <a:latin typeface="+mn-lt"/>
                          <a:ea typeface="Calibri" panose="020F0502020204030204" pitchFamily="34" charset="0"/>
                          <a:cs typeface="Times New Roman" panose="02020603050405020304" pitchFamily="18" charset="0"/>
                        </a:rPr>
                        <a:t>ως</a:t>
                      </a:r>
                      <a:r>
                        <a:rPr lang="el-GR" sz="1600" baseline="0" dirty="0">
                          <a:effectLst/>
                          <a:latin typeface="+mn-lt"/>
                          <a:ea typeface="Calibri" panose="020F0502020204030204" pitchFamily="34" charset="0"/>
                          <a:cs typeface="Times New Roman" panose="02020603050405020304" pitchFamily="18" charset="0"/>
                        </a:rPr>
                        <a:t> ένα φυσικό μνημείο πολιτιστικής κληρονομιάς της </a:t>
                      </a:r>
                      <a:r>
                        <a:rPr lang="en-US" sz="1600" baseline="0" dirty="0">
                          <a:effectLst/>
                          <a:latin typeface="+mn-lt"/>
                          <a:ea typeface="Calibri" panose="020F0502020204030204" pitchFamily="34" charset="0"/>
                          <a:cs typeface="Times New Roman" panose="02020603050405020304" pitchFamily="18" charset="0"/>
                        </a:rPr>
                        <a:t>UNESCO</a:t>
                      </a:r>
                      <a:r>
                        <a:rPr lang="en-US" sz="1600" dirty="0">
                          <a:effectLst/>
                          <a:latin typeface="+mn-lt"/>
                          <a:ea typeface="Calibri" panose="020F0502020204030204" pitchFamily="34" charset="0"/>
                          <a:cs typeface="Times New Roman" panose="02020603050405020304" pitchFamily="18" charset="0"/>
                        </a:rPr>
                        <a:t>,</a:t>
                      </a:r>
                      <a:r>
                        <a:rPr lang="en-US" sz="1600" baseline="0" dirty="0">
                          <a:effectLst/>
                          <a:latin typeface="+mn-lt"/>
                          <a:ea typeface="Calibri" panose="020F0502020204030204" pitchFamily="34" charset="0"/>
                          <a:cs typeface="Times New Roman" panose="02020603050405020304" pitchFamily="18" charset="0"/>
                        </a:rPr>
                        <a:t> </a:t>
                      </a:r>
                      <a:r>
                        <a:rPr lang="el-GR" sz="1600" baseline="0" dirty="0">
                          <a:effectLst/>
                          <a:latin typeface="+mn-lt"/>
                          <a:ea typeface="Calibri" panose="020F0502020204030204" pitchFamily="34" charset="0"/>
                          <a:cs typeface="Times New Roman" panose="02020603050405020304" pitchFamily="18" charset="0"/>
                        </a:rPr>
                        <a:t>εστιάζοντας</a:t>
                      </a:r>
                      <a:r>
                        <a:rPr lang="en-US" sz="1600" baseline="0" dirty="0">
                          <a:effectLst/>
                          <a:latin typeface="+mn-lt"/>
                          <a:ea typeface="Calibri" panose="020F0502020204030204" pitchFamily="34" charset="0"/>
                          <a:cs typeface="Times New Roman" panose="02020603050405020304" pitchFamily="18" charset="0"/>
                        </a:rPr>
                        <a:t>:</a:t>
                      </a:r>
                      <a:r>
                        <a:rPr lang="en-US" sz="1600" dirty="0">
                          <a:effectLst/>
                          <a:latin typeface="+mn-lt"/>
                          <a:ea typeface="Calibri" panose="020F0502020204030204" pitchFamily="34" charset="0"/>
                          <a:cs typeface="Times New Roman" panose="02020603050405020304" pitchFamily="18" charset="0"/>
                        </a:rPr>
                        <a:t> </a:t>
                      </a:r>
                      <a:r>
                        <a:rPr lang="el-GR" sz="1600" dirty="0">
                          <a:effectLst/>
                          <a:latin typeface="+mn-lt"/>
                          <a:ea typeface="Calibri" panose="020F0502020204030204" pitchFamily="34" charset="0"/>
                          <a:cs typeface="Times New Roman" panose="02020603050405020304" pitchFamily="18" charset="0"/>
                        </a:rPr>
                        <a:t>στο</a:t>
                      </a:r>
                      <a:r>
                        <a:rPr lang="el-GR" sz="1600" baseline="0" dirty="0">
                          <a:effectLst/>
                          <a:latin typeface="+mn-lt"/>
                          <a:ea typeface="Calibri" panose="020F0502020204030204" pitchFamily="34" charset="0"/>
                          <a:cs typeface="Times New Roman" panose="02020603050405020304" pitchFamily="18" charset="0"/>
                        </a:rPr>
                        <a:t> φυσικό  περιβάλλον του βουνού</a:t>
                      </a:r>
                      <a:r>
                        <a:rPr lang="en-US" sz="1600" dirty="0">
                          <a:effectLst/>
                          <a:latin typeface="+mn-lt"/>
                          <a:ea typeface="Calibri" panose="020F0502020204030204" pitchFamily="34" charset="0"/>
                          <a:cs typeface="Times New Roman" panose="02020603050405020304" pitchFamily="18" charset="0"/>
                        </a:rPr>
                        <a:t>, </a:t>
                      </a:r>
                      <a:r>
                        <a:rPr lang="el-GR" sz="1600" dirty="0">
                          <a:effectLst/>
                          <a:latin typeface="+mn-lt"/>
                          <a:ea typeface="Calibri" panose="020F0502020204030204" pitchFamily="34" charset="0"/>
                          <a:cs typeface="Times New Roman" panose="02020603050405020304" pitchFamily="18" charset="0"/>
                        </a:rPr>
                        <a:t>στην</a:t>
                      </a:r>
                      <a:r>
                        <a:rPr lang="el-GR" sz="1600" baseline="0" dirty="0">
                          <a:effectLst/>
                          <a:latin typeface="+mn-lt"/>
                          <a:ea typeface="Calibri" panose="020F0502020204030204" pitchFamily="34" charset="0"/>
                          <a:cs typeface="Times New Roman" panose="02020603050405020304" pitchFamily="18" charset="0"/>
                        </a:rPr>
                        <a:t> εξέχουσα παγκοσμίως πολιτιστική του αξία και στις δραστηριότητες που επιτρέπονται μέσα στα πλαίσια προστασίας του.</a:t>
                      </a:r>
                      <a:endParaRPr lang="el-GR" sz="1600" dirty="0">
                        <a:effectLst/>
                        <a:latin typeface="+mn-lt"/>
                        <a:ea typeface="Calibri" panose="020F0502020204030204" pitchFamily="34" charset="0"/>
                        <a:cs typeface="Times New Roman" panose="02020603050405020304" pitchFamily="18" charset="0"/>
                      </a:endParaRPr>
                    </a:p>
                  </a:txBody>
                  <a:tcPr marL="61167" marR="61167"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426924465"/>
                  </a:ext>
                </a:extLst>
              </a:tr>
              <a:tr h="2305358">
                <a:tc>
                  <a:txBody>
                    <a:bodyPr/>
                    <a:lstStyle/>
                    <a:p>
                      <a:pPr>
                        <a:lnSpc>
                          <a:spcPct val="150000"/>
                        </a:lnSpc>
                        <a:spcAft>
                          <a:spcPts val="800"/>
                        </a:spcAft>
                      </a:pPr>
                      <a:r>
                        <a:rPr lang="el-GR" sz="1600" b="1" dirty="0">
                          <a:solidFill>
                            <a:srgbClr val="2E74B5"/>
                          </a:solidFill>
                          <a:effectLst/>
                          <a:latin typeface="+mn-lt"/>
                          <a:ea typeface="Calibri" panose="020F0502020204030204" pitchFamily="34" charset="0"/>
                          <a:cs typeface="Times New Roman" panose="02020603050405020304" pitchFamily="18" charset="0"/>
                        </a:rPr>
                        <a:t>Εκπαιδευτικοί</a:t>
                      </a:r>
                      <a:r>
                        <a:rPr lang="el-GR" sz="1600" b="1" baseline="0" dirty="0">
                          <a:solidFill>
                            <a:srgbClr val="2E74B5"/>
                          </a:solidFill>
                          <a:effectLst/>
                          <a:latin typeface="+mn-lt"/>
                          <a:ea typeface="Calibri" panose="020F0502020204030204" pitchFamily="34" charset="0"/>
                          <a:cs typeface="Times New Roman" panose="02020603050405020304" pitchFamily="18" charset="0"/>
                        </a:rPr>
                        <a:t> στόχοι</a:t>
                      </a:r>
                    </a:p>
                    <a:p>
                      <a:pPr>
                        <a:lnSpc>
                          <a:spcPct val="150000"/>
                        </a:lnSpc>
                        <a:spcAft>
                          <a:spcPts val="800"/>
                        </a:spcAft>
                      </a:pPr>
                      <a:r>
                        <a:rPr lang="el-GR" sz="1600" b="1" baseline="0" dirty="0">
                          <a:solidFill>
                            <a:srgbClr val="2E74B5"/>
                          </a:solidFill>
                          <a:effectLst/>
                          <a:latin typeface="+mn-lt"/>
                          <a:ea typeface="Calibri" panose="020F0502020204030204" pitchFamily="34" charset="0"/>
                          <a:cs typeface="Times New Roman" panose="02020603050405020304" pitchFamily="18" charset="0"/>
                        </a:rPr>
                        <a:t>της έκθεσης</a:t>
                      </a:r>
                      <a:r>
                        <a:rPr lang="en-US" sz="1600" b="1" dirty="0">
                          <a:solidFill>
                            <a:srgbClr val="2E74B5"/>
                          </a:solidFill>
                          <a:effectLst/>
                          <a:latin typeface="+mn-lt"/>
                          <a:ea typeface="Calibri" panose="020F0502020204030204" pitchFamily="34" charset="0"/>
                          <a:cs typeface="Times New Roman" panose="02020603050405020304" pitchFamily="18" charset="0"/>
                        </a:rPr>
                        <a:t>:</a:t>
                      </a:r>
                      <a:endParaRPr lang="el-GR" sz="1600" dirty="0">
                        <a:effectLst/>
                        <a:latin typeface="+mn-lt"/>
                        <a:ea typeface="Calibri" panose="020F0502020204030204" pitchFamily="34" charset="0"/>
                        <a:cs typeface="Times New Roman" panose="02020603050405020304" pitchFamily="18" charset="0"/>
                      </a:endParaRPr>
                    </a:p>
                  </a:txBody>
                  <a:tcPr marL="61167" marR="61167"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marL="342900" lvl="0" indent="-342900">
                        <a:lnSpc>
                          <a:spcPct val="100000"/>
                        </a:lnSpc>
                        <a:buFont typeface="Wingdings" panose="05000000000000000000" pitchFamily="2" charset="2"/>
                        <a:buChar char=""/>
                      </a:pPr>
                      <a:r>
                        <a:rPr lang="el-GR" sz="1600" baseline="0" dirty="0">
                          <a:effectLst/>
                          <a:latin typeface="+mn-lt"/>
                          <a:ea typeface="Calibri" panose="020F0502020204030204" pitchFamily="34" charset="0"/>
                          <a:cs typeface="Times New Roman" panose="02020603050405020304" pitchFamily="18" charset="0"/>
                        </a:rPr>
                        <a:t>Να εμπλουτιστεί το λεξιλόγιο των μαθητών σχετικά με το φυσικό περιβάλλον και να εξοικειωθούν με τον γραπτό και προφορικό λόγο.</a:t>
                      </a:r>
                      <a:endParaRPr lang="el-GR" sz="1600" dirty="0">
                        <a:effectLst/>
                        <a:latin typeface="+mn-lt"/>
                        <a:ea typeface="Calibri" panose="020F0502020204030204" pitchFamily="34" charset="0"/>
                        <a:cs typeface="Times New Roman" panose="02020603050405020304" pitchFamily="18" charset="0"/>
                      </a:endParaRPr>
                    </a:p>
                    <a:p>
                      <a:pPr marL="342900" lvl="0" indent="-342900">
                        <a:lnSpc>
                          <a:spcPct val="100000"/>
                        </a:lnSpc>
                        <a:buFont typeface="Wingdings" panose="05000000000000000000" pitchFamily="2" charset="2"/>
                        <a:buChar char=""/>
                      </a:pPr>
                      <a:r>
                        <a:rPr lang="el-GR" sz="1600" dirty="0">
                          <a:effectLst/>
                          <a:latin typeface="+mn-lt"/>
                          <a:ea typeface="Calibri" panose="020F0502020204030204" pitchFamily="34" charset="0"/>
                          <a:cs typeface="Times New Roman" panose="02020603050405020304" pitchFamily="18" charset="0"/>
                        </a:rPr>
                        <a:t>Οι</a:t>
                      </a:r>
                      <a:r>
                        <a:rPr lang="el-GR" sz="1600" baseline="0" dirty="0">
                          <a:effectLst/>
                          <a:latin typeface="+mn-lt"/>
                          <a:ea typeface="Calibri" panose="020F0502020204030204" pitchFamily="34" charset="0"/>
                          <a:cs typeface="Times New Roman" panose="02020603050405020304" pitchFamily="18" charset="0"/>
                        </a:rPr>
                        <a:t> μαθητές να συνεργαστούν </a:t>
                      </a:r>
                      <a:r>
                        <a:rPr lang="el-GR" sz="1600" dirty="0">
                          <a:effectLst/>
                          <a:latin typeface="+mn-lt"/>
                          <a:ea typeface="Calibri" panose="020F0502020204030204" pitchFamily="34" charset="0"/>
                          <a:cs typeface="Times New Roman" panose="02020603050405020304" pitchFamily="18" charset="0"/>
                        </a:rPr>
                        <a:t>για</a:t>
                      </a:r>
                      <a:r>
                        <a:rPr lang="el-GR" sz="1600" baseline="0" dirty="0">
                          <a:effectLst/>
                          <a:latin typeface="+mn-lt"/>
                          <a:ea typeface="Calibri" panose="020F0502020204030204" pitchFamily="34" charset="0"/>
                          <a:cs typeface="Times New Roman" panose="02020603050405020304" pitchFamily="18" charset="0"/>
                        </a:rPr>
                        <a:t> τη δημιουργία των εκθεμάτων.</a:t>
                      </a:r>
                      <a:endParaRPr lang="el-GR" sz="1600" dirty="0">
                        <a:effectLst/>
                        <a:latin typeface="+mn-lt"/>
                        <a:ea typeface="Calibri" panose="020F0502020204030204" pitchFamily="34" charset="0"/>
                        <a:cs typeface="Times New Roman" panose="02020603050405020304" pitchFamily="18" charset="0"/>
                      </a:endParaRPr>
                    </a:p>
                    <a:p>
                      <a:pPr marL="342900" lvl="0" indent="-342900">
                        <a:lnSpc>
                          <a:spcPct val="100000"/>
                        </a:lnSpc>
                        <a:buFont typeface="Wingdings" panose="05000000000000000000" pitchFamily="2" charset="2"/>
                        <a:buChar char=""/>
                      </a:pPr>
                      <a:r>
                        <a:rPr lang="el-GR" sz="1600" dirty="0">
                          <a:effectLst/>
                          <a:latin typeface="+mn-lt"/>
                          <a:ea typeface="Calibri" panose="020F0502020204030204" pitchFamily="34" charset="0"/>
                          <a:cs typeface="Times New Roman" panose="02020603050405020304" pitchFamily="18" charset="0"/>
                        </a:rPr>
                        <a:t>Να αναδειχθούν</a:t>
                      </a:r>
                      <a:r>
                        <a:rPr lang="el-GR" sz="1600" baseline="0" dirty="0">
                          <a:effectLst/>
                          <a:latin typeface="+mn-lt"/>
                          <a:ea typeface="Calibri" panose="020F0502020204030204" pitchFamily="34" charset="0"/>
                          <a:cs typeface="Times New Roman" panose="02020603050405020304" pitchFamily="18" charset="0"/>
                        </a:rPr>
                        <a:t> τα ταλέντα τους και να τονωθεί η αυτοπεποίθηση τους κυρίως ως προς τη γλωσσική επικοινωνία.</a:t>
                      </a:r>
                      <a:endParaRPr lang="el-GR" sz="1600" dirty="0">
                        <a:effectLst/>
                        <a:latin typeface="+mn-lt"/>
                        <a:ea typeface="Calibri" panose="020F0502020204030204" pitchFamily="34" charset="0"/>
                        <a:cs typeface="Times New Roman" panose="02020603050405020304" pitchFamily="18" charset="0"/>
                      </a:endParaRPr>
                    </a:p>
                    <a:p>
                      <a:pPr marL="342900" lvl="0" indent="-342900">
                        <a:lnSpc>
                          <a:spcPct val="100000"/>
                        </a:lnSpc>
                        <a:spcAft>
                          <a:spcPts val="800"/>
                        </a:spcAft>
                        <a:buFont typeface="Wingdings" panose="05000000000000000000" pitchFamily="2" charset="2"/>
                        <a:buChar char=""/>
                      </a:pPr>
                      <a:r>
                        <a:rPr lang="el-GR" sz="1600" dirty="0">
                          <a:effectLst/>
                          <a:latin typeface="+mn-lt"/>
                          <a:ea typeface="Calibri" panose="020F0502020204030204" pitchFamily="34" charset="0"/>
                          <a:cs typeface="Times New Roman" panose="02020603050405020304" pitchFamily="18" charset="0"/>
                        </a:rPr>
                        <a:t>Να ενισχυθεί</a:t>
                      </a:r>
                      <a:r>
                        <a:rPr lang="el-GR" sz="1600" baseline="0" dirty="0">
                          <a:effectLst/>
                          <a:latin typeface="+mn-lt"/>
                          <a:ea typeface="Calibri" panose="020F0502020204030204" pitchFamily="34" charset="0"/>
                          <a:cs typeface="Times New Roman" panose="02020603050405020304" pitchFamily="18" charset="0"/>
                        </a:rPr>
                        <a:t> ο σεβασμός των μαθητών </a:t>
                      </a:r>
                      <a:r>
                        <a:rPr lang="el-GR" sz="1600" dirty="0">
                          <a:effectLst/>
                          <a:latin typeface="+mn-lt"/>
                          <a:ea typeface="Calibri" panose="020F0502020204030204" pitchFamily="34" charset="0"/>
                          <a:cs typeface="Times New Roman" panose="02020603050405020304" pitchFamily="18" charset="0"/>
                        </a:rPr>
                        <a:t>για</a:t>
                      </a:r>
                      <a:r>
                        <a:rPr lang="el-GR" sz="1600" baseline="0" dirty="0">
                          <a:effectLst/>
                          <a:latin typeface="+mn-lt"/>
                          <a:ea typeface="Calibri" panose="020F0502020204030204" pitchFamily="34" charset="0"/>
                          <a:cs typeface="Times New Roman" panose="02020603050405020304" pitchFamily="18" charset="0"/>
                        </a:rPr>
                        <a:t> το φυσικό περιβάλλον έτσι ώστε να αποκτήσουν οικολογική συνείδηση</a:t>
                      </a:r>
                      <a:r>
                        <a:rPr lang="en-US" sz="1600" dirty="0">
                          <a:effectLst/>
                          <a:latin typeface="+mn-lt"/>
                          <a:ea typeface="Calibri" panose="020F0502020204030204" pitchFamily="34" charset="0"/>
                          <a:cs typeface="Times New Roman" panose="02020603050405020304" pitchFamily="18" charset="0"/>
                        </a:rPr>
                        <a:t>.</a:t>
                      </a:r>
                      <a:endParaRPr lang="el-GR" sz="1600" dirty="0">
                        <a:effectLst/>
                        <a:latin typeface="+mn-lt"/>
                        <a:ea typeface="Calibri" panose="020F0502020204030204" pitchFamily="34" charset="0"/>
                        <a:cs typeface="Times New Roman" panose="02020603050405020304" pitchFamily="18" charset="0"/>
                      </a:endParaRPr>
                    </a:p>
                  </a:txBody>
                  <a:tcPr marL="61167" marR="61167"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91356521"/>
                  </a:ext>
                </a:extLst>
              </a:tr>
            </a:tbl>
          </a:graphicData>
        </a:graphic>
      </p:graphicFrame>
    </p:spTree>
    <p:extLst>
      <p:ext uri="{BB962C8B-B14F-4D97-AF65-F5344CB8AC3E}">
        <p14:creationId xmlns:p14="http://schemas.microsoft.com/office/powerpoint/2010/main" val="321842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C816ABD5-D3A1-473D-84DB-FC7026794CB2}"/>
              </a:ext>
            </a:extLst>
          </p:cNvPr>
          <p:cNvSpPr/>
          <p:nvPr/>
        </p:nvSpPr>
        <p:spPr>
          <a:xfrm>
            <a:off x="2855742" y="174813"/>
            <a:ext cx="8342140"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3200" b="1" dirty="0">
                <a:solidFill>
                  <a:srgbClr val="002060"/>
                </a:solidFill>
                <a:latin typeface="Arial" panose="020B0604020202020204" pitchFamily="34" charset="0"/>
                <a:cs typeface="Arial" panose="020B0604020202020204" pitchFamily="34" charset="0"/>
              </a:rPr>
              <a:t>ΒΗΜΑ 2</a:t>
            </a:r>
            <a:r>
              <a:rPr kumimoji="0" 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l-GR"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Αναπτύξτε</a:t>
            </a:r>
            <a:r>
              <a:rPr kumimoji="0" lang="el-GR" sz="3200" b="1" i="0"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υποενότητες</a:t>
            </a:r>
            <a:endParaRPr kumimoji="0" lang="en-GB"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Retângulo: Cantos Arredondados 3">
            <a:extLst>
              <a:ext uri="{FF2B5EF4-FFF2-40B4-BE49-F238E27FC236}">
                <a16:creationId xmlns:a16="http://schemas.microsoft.com/office/drawing/2014/main" id="{B9739294-976D-CBEC-FB02-FB178D51A58D}"/>
              </a:ext>
            </a:extLst>
          </p:cNvPr>
          <p:cNvSpPr/>
          <p:nvPr/>
        </p:nvSpPr>
        <p:spPr>
          <a:xfrm>
            <a:off x="592092" y="1477109"/>
            <a:ext cx="11213625" cy="4581322"/>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FFB6BD25-4F25-A186-2781-2E0D244C6870}"/>
              </a:ext>
            </a:extLst>
          </p:cNvPr>
          <p:cNvSpPr txBox="1"/>
          <p:nvPr/>
        </p:nvSpPr>
        <p:spPr>
          <a:xfrm>
            <a:off x="1360536" y="2030329"/>
            <a:ext cx="10040186" cy="3365024"/>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l-GR" dirty="0">
                <a:solidFill>
                  <a:srgbClr val="002060"/>
                </a:solidFill>
                <a:latin typeface="Arial" panose="020B0604020202020204" pitchFamily="34" charset="0"/>
                <a:ea typeface="Calibri" panose="020F0502020204030204" pitchFamily="34" charset="0"/>
              </a:rPr>
              <a:t>Αποφασίστε σε πόσα τμήματα θα χωρίσετε την έκθεση σας</a:t>
            </a:r>
            <a:r>
              <a:rPr kumimoji="0" lang="el-GR"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mn-cs"/>
              </a:rPr>
              <a:t> (ιδανικά σε 3 </a:t>
            </a:r>
            <a:r>
              <a:rPr kumimoji="0" lang="el-GR" sz="1800" b="0" i="0" u="none" strike="noStrike" kern="1200" cap="none" spc="0" normalizeH="0" baseline="0" noProof="0" dirty="0" err="1">
                <a:ln>
                  <a:noFill/>
                </a:ln>
                <a:solidFill>
                  <a:srgbClr val="002060"/>
                </a:solidFill>
                <a:effectLst/>
                <a:uLnTx/>
                <a:uFillTx/>
                <a:latin typeface="Arial" panose="020B0604020202020204" pitchFamily="34" charset="0"/>
                <a:ea typeface="Calibri" panose="020F0502020204030204" pitchFamily="34" charset="0"/>
                <a:cs typeface="+mn-cs"/>
              </a:rPr>
              <a:t>υποενότητες</a:t>
            </a:r>
            <a:r>
              <a:rPr kumimoji="0" lang="el-GR"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mn-cs"/>
              </a:rPr>
              <a:t>). Ποιο</a:t>
            </a:r>
            <a:r>
              <a:rPr kumimoji="0" lang="el-GR" sz="1800" b="0" i="0" u="none" strike="noStrike" kern="1200" cap="none" spc="0" normalizeH="0" noProof="0" dirty="0">
                <a:ln>
                  <a:noFill/>
                </a:ln>
                <a:solidFill>
                  <a:srgbClr val="002060"/>
                </a:solidFill>
                <a:effectLst/>
                <a:uLnTx/>
                <a:uFillTx/>
                <a:latin typeface="Arial" panose="020B0604020202020204" pitchFamily="34" charset="0"/>
                <a:ea typeface="Calibri" panose="020F0502020204030204" pitchFamily="34" charset="0"/>
                <a:cs typeface="+mn-cs"/>
              </a:rPr>
              <a:t> θα είναι το θέμα για κάθε </a:t>
            </a:r>
            <a:r>
              <a:rPr kumimoji="0" lang="el-GR" sz="1800" b="0" i="0" u="none" strike="noStrike" kern="1200" cap="none" spc="0" normalizeH="0" noProof="0" dirty="0" err="1">
                <a:ln>
                  <a:noFill/>
                </a:ln>
                <a:solidFill>
                  <a:srgbClr val="002060"/>
                </a:solidFill>
                <a:effectLst/>
                <a:uLnTx/>
                <a:uFillTx/>
                <a:latin typeface="Arial" panose="020B0604020202020204" pitchFamily="34" charset="0"/>
                <a:ea typeface="Calibri" panose="020F0502020204030204" pitchFamily="34" charset="0"/>
                <a:cs typeface="+mn-cs"/>
              </a:rPr>
              <a:t>υποενότητα</a:t>
            </a: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mn-cs"/>
              </a:rPr>
              <a:t>; </a:t>
            </a:r>
            <a:r>
              <a:rPr kumimoji="0" lang="el-GR"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mn-cs"/>
              </a:rPr>
              <a:t>Ποια</a:t>
            </a:r>
            <a:r>
              <a:rPr kumimoji="0" lang="el-GR" sz="1800" b="0" i="0" u="none" strike="noStrike" kern="1200" cap="none" spc="0" normalizeH="0" noProof="0" dirty="0">
                <a:ln>
                  <a:noFill/>
                </a:ln>
                <a:solidFill>
                  <a:srgbClr val="002060"/>
                </a:solidFill>
                <a:effectLst/>
                <a:uLnTx/>
                <a:uFillTx/>
                <a:latin typeface="Arial" panose="020B0604020202020204" pitchFamily="34" charset="0"/>
                <a:ea typeface="Calibri" panose="020F0502020204030204" pitchFamily="34" charset="0"/>
                <a:cs typeface="+mn-cs"/>
              </a:rPr>
              <a:t> θα είναι η σειρά τους</a:t>
            </a:r>
            <a:r>
              <a:rPr kumimoji="0" lang="en-US" sz="1800" b="0" i="0" u="none" strike="noStrike" kern="1200" cap="none" spc="0" normalizeH="0" noProof="0" dirty="0">
                <a:ln>
                  <a:noFill/>
                </a:ln>
                <a:solidFill>
                  <a:srgbClr val="002060"/>
                </a:solidFill>
                <a:effectLst/>
                <a:uLnTx/>
                <a:uFillTx/>
                <a:latin typeface="Arial" panose="020B0604020202020204" pitchFamily="34" charset="0"/>
                <a:ea typeface="Calibri" panose="020F0502020204030204" pitchFamily="34" charset="0"/>
                <a:cs typeface="+mn-cs"/>
              </a:rPr>
              <a:t>;</a:t>
            </a:r>
            <a:r>
              <a:rPr kumimoji="0" lang="el-GR" sz="1800" b="0" i="0" u="none" strike="noStrike" kern="1200" cap="none" spc="0" normalizeH="0" noProof="0" dirty="0">
                <a:ln>
                  <a:noFill/>
                </a:ln>
                <a:solidFill>
                  <a:srgbClr val="002060"/>
                </a:solidFill>
                <a:effectLst/>
                <a:uLnTx/>
                <a:uFillTx/>
                <a:latin typeface="Arial" panose="020B0604020202020204" pitchFamily="34" charset="0"/>
                <a:ea typeface="Calibri" panose="020F0502020204030204" pitchFamily="34" charset="0"/>
                <a:cs typeface="+mn-cs"/>
              </a:rPr>
              <a:t> </a:t>
            </a:r>
            <a:r>
              <a:rPr lang="en-US" dirty="0">
                <a:solidFill>
                  <a:srgbClr val="002060"/>
                </a:solidFill>
                <a:latin typeface="Arial" panose="020B0604020202020204" pitchFamily="34" charset="0"/>
                <a:ea typeface="Calibri" panose="020F0502020204030204" pitchFamily="34" charset="0"/>
              </a:rPr>
              <a:t>A</a:t>
            </a:r>
            <a:r>
              <a:rPr lang="el-GR" dirty="0" err="1">
                <a:solidFill>
                  <a:srgbClr val="002060"/>
                </a:solidFill>
                <a:latin typeface="Arial" panose="020B0604020202020204" pitchFamily="34" charset="0"/>
                <a:ea typeface="Calibri" panose="020F0502020204030204" pitchFamily="34" charset="0"/>
              </a:rPr>
              <a:t>νά</a:t>
            </a:r>
            <a:r>
              <a:rPr lang="el-GR" dirty="0">
                <a:solidFill>
                  <a:srgbClr val="002060"/>
                </a:solidFill>
                <a:latin typeface="Arial" panose="020B0604020202020204" pitchFamily="34" charset="0"/>
                <a:ea typeface="Calibri" panose="020F0502020204030204" pitchFamily="34" charset="0"/>
              </a:rPr>
              <a:t> ομάδες, οι μαθητές μπορούν να αποφασίσουν </a:t>
            </a:r>
            <a:r>
              <a:rPr kumimoji="0" lang="el-GR"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mn-cs"/>
              </a:rPr>
              <a:t>για</a:t>
            </a:r>
            <a:r>
              <a:rPr kumimoji="0" lang="el-GR" sz="1800" b="0" i="0" u="none" strike="noStrike" kern="1200" cap="none" spc="0" normalizeH="0" noProof="0" dirty="0">
                <a:ln>
                  <a:noFill/>
                </a:ln>
                <a:solidFill>
                  <a:srgbClr val="002060"/>
                </a:solidFill>
                <a:effectLst/>
                <a:uLnTx/>
                <a:uFillTx/>
                <a:latin typeface="Arial" panose="020B0604020202020204" pitchFamily="34" charset="0"/>
                <a:ea typeface="Calibri" panose="020F0502020204030204" pitchFamily="34" charset="0"/>
                <a:cs typeface="+mn-cs"/>
              </a:rPr>
              <a:t> τα επιμέρους θέματα/</a:t>
            </a:r>
            <a:r>
              <a:rPr kumimoji="0" lang="el-GR" sz="1800" b="0" i="0" u="none" strike="noStrike" kern="1200" cap="none" spc="0" normalizeH="0" noProof="0" dirty="0" err="1">
                <a:ln>
                  <a:noFill/>
                </a:ln>
                <a:solidFill>
                  <a:srgbClr val="002060"/>
                </a:solidFill>
                <a:effectLst/>
                <a:uLnTx/>
                <a:uFillTx/>
                <a:latin typeface="Arial" panose="020B0604020202020204" pitchFamily="34" charset="0"/>
                <a:ea typeface="Calibri" panose="020F0502020204030204" pitchFamily="34" charset="0"/>
                <a:cs typeface="+mn-cs"/>
              </a:rPr>
              <a:t>υποενότητες</a:t>
            </a: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mn-cs"/>
              </a:rPr>
              <a:t>.</a:t>
            </a:r>
            <a:r>
              <a:rPr kumimoji="0" lang="el-GR"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mn-cs"/>
              </a:rPr>
              <a:t> Αναπτύξτε</a:t>
            </a:r>
            <a:r>
              <a:rPr kumimoji="0" lang="el-GR" sz="1800" b="0" i="0" u="none" strike="noStrike" kern="1200" cap="none" spc="0" normalizeH="0" noProof="0" dirty="0">
                <a:ln>
                  <a:noFill/>
                </a:ln>
                <a:solidFill>
                  <a:srgbClr val="002060"/>
                </a:solidFill>
                <a:effectLst/>
                <a:uLnTx/>
                <a:uFillTx/>
                <a:latin typeface="Arial" panose="020B0604020202020204" pitchFamily="34" charset="0"/>
                <a:ea typeface="Calibri" panose="020F0502020204030204" pitchFamily="34" charset="0"/>
                <a:cs typeface="+mn-cs"/>
              </a:rPr>
              <a:t> διερευνητικές ερωτήσεις</a:t>
            </a: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mn-cs"/>
              </a:rPr>
              <a:t> </a:t>
            </a:r>
            <a:r>
              <a:rPr kumimoji="0" lang="el-GR"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mn-cs"/>
              </a:rPr>
              <a:t>για</a:t>
            </a:r>
            <a:r>
              <a:rPr kumimoji="0" lang="el-GR" sz="1800" b="0" i="0" u="none" strike="noStrike" kern="1200" cap="none" spc="0" normalizeH="0" noProof="0" dirty="0">
                <a:ln>
                  <a:noFill/>
                </a:ln>
                <a:solidFill>
                  <a:srgbClr val="002060"/>
                </a:solidFill>
                <a:effectLst/>
                <a:uLnTx/>
                <a:uFillTx/>
                <a:latin typeface="Arial" panose="020B0604020202020204" pitchFamily="34" charset="0"/>
                <a:ea typeface="Calibri" panose="020F0502020204030204" pitchFamily="34" charset="0"/>
                <a:cs typeface="+mn-cs"/>
              </a:rPr>
              <a:t> να τους βοηθήσετε</a:t>
            </a: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mn-cs"/>
              </a:rPr>
              <a:t> </a:t>
            </a:r>
            <a:r>
              <a:rPr lang="el-GR" dirty="0">
                <a:solidFill>
                  <a:srgbClr val="002060"/>
                </a:solidFill>
                <a:latin typeface="Arial" panose="020B0604020202020204" pitchFamily="34" charset="0"/>
                <a:ea typeface="Calibri" panose="020F0502020204030204" pitchFamily="34" charset="0"/>
              </a:rPr>
              <a:t>και να τους ενθαρρύνετε να χρησιμοποιήσουν διάφορες πηγές όπως</a:t>
            </a: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mn-cs"/>
              </a:rPr>
              <a:t> </a:t>
            </a:r>
            <a:r>
              <a:rPr lang="el-GR" dirty="0">
                <a:solidFill>
                  <a:srgbClr val="002060"/>
                </a:solidFill>
                <a:latin typeface="Arial" panose="020B0604020202020204" pitchFamily="34" charset="0"/>
                <a:ea typeface="Calibri" panose="020F0502020204030204" pitchFamily="34" charset="0"/>
              </a:rPr>
              <a:t>βιβλία, διαδίκτυο</a:t>
            </a: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mn-cs"/>
              </a:rPr>
              <a:t> </a:t>
            </a:r>
            <a:r>
              <a:rPr kumimoji="0" lang="el-GR"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mn-cs"/>
              </a:rPr>
              <a:t>και</a:t>
            </a:r>
            <a:r>
              <a:rPr kumimoji="0" lang="el-GR" sz="1800" b="0" i="0" u="none" strike="noStrike" kern="1200" cap="none" spc="0" normalizeH="0" noProof="0" dirty="0">
                <a:ln>
                  <a:noFill/>
                </a:ln>
                <a:solidFill>
                  <a:srgbClr val="002060"/>
                </a:solidFill>
                <a:effectLst/>
                <a:uLnTx/>
                <a:uFillTx/>
                <a:latin typeface="Arial" panose="020B0604020202020204" pitchFamily="34" charset="0"/>
                <a:ea typeface="Calibri" panose="020F0502020204030204" pitchFamily="34" charset="0"/>
                <a:cs typeface="+mn-cs"/>
              </a:rPr>
              <a:t> τα έργα του</a:t>
            </a: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mn-cs"/>
              </a:rPr>
              <a:t> POEME.</a:t>
            </a:r>
            <a:endParaRPr kumimoji="0" lang="el-GR"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mn-cs"/>
            </a:endParaRPr>
          </a:p>
          <a:p>
            <a:pPr marR="0" lvl="0" algn="l" defTabSz="914400" rtl="0" eaLnBrk="1" fontAlgn="auto" latinLnBrk="0" hangingPunct="1">
              <a:lnSpc>
                <a:spcPct val="150000"/>
              </a:lnSpc>
              <a:spcBef>
                <a:spcPts val="0"/>
              </a:spcBef>
              <a:spcAft>
                <a:spcPts val="0"/>
              </a:spcAft>
              <a:buClrTx/>
              <a:buSzTx/>
              <a:tabLst/>
              <a:defRPr/>
            </a:pPr>
            <a:endPar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mn-cs"/>
            </a:endParaRP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l-GR" b="1" dirty="0">
                <a:solidFill>
                  <a:srgbClr val="002060"/>
                </a:solidFill>
                <a:latin typeface="Arial" panose="020B0604020202020204" pitchFamily="34" charset="0"/>
                <a:ea typeface="Calibri" panose="020F0502020204030204" pitchFamily="34" charset="0"/>
              </a:rPr>
              <a:t>Σημαντικό</a:t>
            </a: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mn-cs"/>
              </a:rPr>
              <a:t>: </a:t>
            </a:r>
            <a:r>
              <a:rPr kumimoji="0" lang="el-GR"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mn-cs"/>
              </a:rPr>
              <a:t>τα</a:t>
            </a:r>
            <a:r>
              <a:rPr kumimoji="0" lang="el-GR" sz="1800" b="0" i="0" u="none" strike="noStrike" kern="1200" cap="none" spc="0" normalizeH="0" noProof="0" dirty="0">
                <a:ln>
                  <a:noFill/>
                </a:ln>
                <a:solidFill>
                  <a:srgbClr val="002060"/>
                </a:solidFill>
                <a:effectLst/>
                <a:uLnTx/>
                <a:uFillTx/>
                <a:latin typeface="Arial" panose="020B0604020202020204" pitchFamily="34" charset="0"/>
                <a:ea typeface="Calibri" panose="020F0502020204030204" pitchFamily="34" charset="0"/>
                <a:cs typeface="+mn-cs"/>
              </a:rPr>
              <a:t> αντικείμενα που θα εκθέσετε εξαρτώνται από τις υποενότητες που έχετε </a:t>
            </a: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mn-cs"/>
              </a:rPr>
              <a:t> </a:t>
            </a:r>
            <a:r>
              <a:rPr lang="el-GR" dirty="0">
                <a:solidFill>
                  <a:srgbClr val="002060"/>
                </a:solidFill>
                <a:latin typeface="Arial" panose="020B0604020202020204" pitchFamily="34" charset="0"/>
                <a:ea typeface="Calibri" panose="020F0502020204030204" pitchFamily="34" charset="0"/>
              </a:rPr>
              <a:t>καθορίσει</a:t>
            </a: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mn-cs"/>
              </a:rPr>
              <a:t>.</a:t>
            </a:r>
          </a:p>
        </p:txBody>
      </p:sp>
    </p:spTree>
    <p:extLst>
      <p:ext uri="{BB962C8B-B14F-4D97-AF65-F5344CB8AC3E}">
        <p14:creationId xmlns:p14="http://schemas.microsoft.com/office/powerpoint/2010/main" val="846923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C816ABD5-D3A1-473D-84DB-FC7026794CB2}"/>
              </a:ext>
            </a:extLst>
          </p:cNvPr>
          <p:cNvSpPr/>
          <p:nvPr/>
        </p:nvSpPr>
        <p:spPr>
          <a:xfrm>
            <a:off x="2855742" y="174813"/>
            <a:ext cx="8342140"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ΒΗΜΑ 2</a:t>
            </a:r>
            <a:r>
              <a:rPr kumimoji="0" 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l-GR"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Αναπτύξτε υποενότητες</a:t>
            </a:r>
            <a:endParaRPr kumimoji="0" lang="en-GB"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10" name="Retângulo: Cantos Arredondados 3">
            <a:extLst>
              <a:ext uri="{FF2B5EF4-FFF2-40B4-BE49-F238E27FC236}">
                <a16:creationId xmlns:a16="http://schemas.microsoft.com/office/drawing/2014/main" id="{28EA2A93-5543-8575-46DD-C91996B03124}"/>
              </a:ext>
            </a:extLst>
          </p:cNvPr>
          <p:cNvSpPr/>
          <p:nvPr/>
        </p:nvSpPr>
        <p:spPr>
          <a:xfrm>
            <a:off x="875099" y="1351922"/>
            <a:ext cx="11021479" cy="4373629"/>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F0506BD8-2537-F84C-1F84-135BDC5CD93F}"/>
              </a:ext>
            </a:extLst>
          </p:cNvPr>
          <p:cNvSpPr txBox="1"/>
          <p:nvPr/>
        </p:nvSpPr>
        <p:spPr>
          <a:xfrm>
            <a:off x="5344031" y="1381614"/>
            <a:ext cx="150393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002060"/>
                </a:solidFill>
                <a:effectLst/>
                <a:uLnTx/>
                <a:uFillTx/>
                <a:latin typeface="Arial" panose="020B0604020202020204"/>
                <a:ea typeface="+mn-ea"/>
                <a:cs typeface="+mn-cs"/>
              </a:rPr>
              <a:t>Παράδειγμα</a:t>
            </a:r>
          </a:p>
        </p:txBody>
      </p:sp>
      <p:graphicFrame>
        <p:nvGraphicFramePr>
          <p:cNvPr id="4" name="Πίνακας 3">
            <a:extLst>
              <a:ext uri="{FF2B5EF4-FFF2-40B4-BE49-F238E27FC236}">
                <a16:creationId xmlns:a16="http://schemas.microsoft.com/office/drawing/2014/main" id="{6412BEDA-7E59-1E38-D7FF-B6CAC4A31DD7}"/>
              </a:ext>
            </a:extLst>
          </p:cNvPr>
          <p:cNvGraphicFramePr>
            <a:graphicFrameLocks noGrp="1"/>
          </p:cNvGraphicFramePr>
          <p:nvPr>
            <p:extLst>
              <p:ext uri="{D42A27DB-BD31-4B8C-83A1-F6EECF244321}">
                <p14:modId xmlns:p14="http://schemas.microsoft.com/office/powerpoint/2010/main" val="1396738850"/>
              </p:ext>
            </p:extLst>
          </p:nvPr>
        </p:nvGraphicFramePr>
        <p:xfrm>
          <a:off x="1389767" y="1988225"/>
          <a:ext cx="9992141" cy="3374327"/>
        </p:xfrm>
        <a:graphic>
          <a:graphicData uri="http://schemas.openxmlformats.org/drawingml/2006/table">
            <a:tbl>
              <a:tblPr firstRow="1" firstCol="1" bandRow="1"/>
              <a:tblGrid>
                <a:gridCol w="3103662">
                  <a:extLst>
                    <a:ext uri="{9D8B030D-6E8A-4147-A177-3AD203B41FA5}">
                      <a16:colId xmlns:a16="http://schemas.microsoft.com/office/drawing/2014/main" val="2008676079"/>
                    </a:ext>
                  </a:extLst>
                </a:gridCol>
                <a:gridCol w="6888479">
                  <a:extLst>
                    <a:ext uri="{9D8B030D-6E8A-4147-A177-3AD203B41FA5}">
                      <a16:colId xmlns:a16="http://schemas.microsoft.com/office/drawing/2014/main" val="1749604332"/>
                    </a:ext>
                  </a:extLst>
                </a:gridCol>
              </a:tblGrid>
              <a:tr h="0">
                <a:tc>
                  <a:txBody>
                    <a:bodyPr/>
                    <a:lstStyle/>
                    <a:p>
                      <a:pPr algn="ctr">
                        <a:lnSpc>
                          <a:spcPct val="150000"/>
                        </a:lnSpc>
                        <a:spcAft>
                          <a:spcPts val="800"/>
                        </a:spcAft>
                      </a:pPr>
                      <a:r>
                        <a:rPr lang="el-GR" sz="1600" b="1"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Επιμέρους</a:t>
                      </a:r>
                      <a:r>
                        <a:rPr lang="el-GR" sz="1600" b="1" baseline="0"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 τμήματα</a:t>
                      </a:r>
                      <a:r>
                        <a:rPr lang="en-US" sz="1600" b="1"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 (3)</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gn="ctr">
                        <a:lnSpc>
                          <a:spcPct val="150000"/>
                        </a:lnSpc>
                        <a:spcAft>
                          <a:spcPts val="800"/>
                        </a:spcAft>
                      </a:pPr>
                      <a:r>
                        <a:rPr lang="el-GR" sz="1600" b="1"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Υποενότητες</a:t>
                      </a:r>
                      <a:r>
                        <a:rPr lang="en-US" sz="1600" b="1"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(2-3)</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222912036"/>
                  </a:ext>
                </a:extLst>
              </a:tr>
              <a:tr h="0">
                <a:tc>
                  <a:txBody>
                    <a:bodyPr/>
                    <a:lstStyle/>
                    <a:p>
                      <a:pPr marL="0" lvl="0" indent="0">
                        <a:lnSpc>
                          <a:spcPct val="150000"/>
                        </a:lnSpc>
                        <a:spcAft>
                          <a:spcPts val="800"/>
                        </a:spcAft>
                        <a:buFont typeface="+mj-lt"/>
                        <a:buNone/>
                      </a:pPr>
                      <a:r>
                        <a:rPr lang="en-US" sz="1600" dirty="0">
                          <a:effectLst/>
                          <a:latin typeface="+mn-lt"/>
                          <a:ea typeface="Calibri" panose="020F0502020204030204" pitchFamily="34" charset="0"/>
                          <a:cs typeface="Times New Roman" panose="02020603050405020304" pitchFamily="18" charset="0"/>
                        </a:rPr>
                        <a:t>1. </a:t>
                      </a:r>
                      <a:r>
                        <a:rPr lang="el-GR" sz="1600" dirty="0">
                          <a:effectLst/>
                          <a:latin typeface="+mn-lt"/>
                          <a:ea typeface="Calibri" panose="020F0502020204030204" pitchFamily="34" charset="0"/>
                          <a:cs typeface="Times New Roman" panose="02020603050405020304" pitchFamily="18" charset="0"/>
                        </a:rPr>
                        <a:t>Φυσικό</a:t>
                      </a:r>
                      <a:r>
                        <a:rPr lang="el-GR" sz="1600" baseline="0" dirty="0">
                          <a:effectLst/>
                          <a:latin typeface="+mn-lt"/>
                          <a:ea typeface="Calibri" panose="020F0502020204030204" pitchFamily="34" charset="0"/>
                          <a:cs typeface="Times New Roman" panose="02020603050405020304" pitchFamily="18" charset="0"/>
                        </a:rPr>
                        <a:t> περιβάλλον</a:t>
                      </a:r>
                      <a:endParaRPr lang="el-GR" sz="1600" dirty="0">
                        <a:effectLst/>
                        <a:latin typeface="+mn-lt"/>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00000"/>
                        </a:lnSpc>
                        <a:spcAft>
                          <a:spcPts val="800"/>
                        </a:spcAft>
                      </a:pPr>
                      <a:r>
                        <a:rPr lang="el-GR" sz="1600" dirty="0">
                          <a:effectLst/>
                          <a:latin typeface="+mn-lt"/>
                          <a:ea typeface="Calibri" panose="020F0502020204030204" pitchFamily="34" charset="0"/>
                          <a:cs typeface="Times New Roman" panose="02020603050405020304" pitchFamily="18" charset="0"/>
                        </a:rPr>
                        <a:t>Γενική</a:t>
                      </a:r>
                      <a:r>
                        <a:rPr lang="el-GR" sz="1600" baseline="0" dirty="0">
                          <a:effectLst/>
                          <a:latin typeface="+mn-lt"/>
                          <a:ea typeface="Calibri" panose="020F0502020204030204" pitchFamily="34" charset="0"/>
                          <a:cs typeface="Times New Roman" panose="02020603050405020304" pitchFamily="18" charset="0"/>
                        </a:rPr>
                        <a:t> περιγραφή του βουνού</a:t>
                      </a:r>
                      <a:endParaRPr lang="el-GR" sz="1600" dirty="0">
                        <a:effectLst/>
                        <a:latin typeface="+mn-lt"/>
                        <a:ea typeface="Calibri" panose="020F0502020204030204" pitchFamily="34" charset="0"/>
                        <a:cs typeface="Times New Roman" panose="02020603050405020304" pitchFamily="18" charset="0"/>
                      </a:endParaRPr>
                    </a:p>
                    <a:p>
                      <a:pPr>
                        <a:lnSpc>
                          <a:spcPct val="100000"/>
                        </a:lnSpc>
                        <a:spcAft>
                          <a:spcPts val="800"/>
                        </a:spcAft>
                      </a:pPr>
                      <a:r>
                        <a:rPr lang="el-GR" sz="1600" dirty="0">
                          <a:effectLst/>
                          <a:latin typeface="+mn-lt"/>
                          <a:ea typeface="Calibri" panose="020F0502020204030204" pitchFamily="34" charset="0"/>
                          <a:cs typeface="Times New Roman" panose="02020603050405020304" pitchFamily="18" charset="0"/>
                        </a:rPr>
                        <a:t>Τοπία</a:t>
                      </a:r>
                    </a:p>
                    <a:p>
                      <a:pPr>
                        <a:lnSpc>
                          <a:spcPct val="100000"/>
                        </a:lnSpc>
                        <a:spcAft>
                          <a:spcPts val="800"/>
                        </a:spcAft>
                      </a:pPr>
                      <a:r>
                        <a:rPr lang="el-GR" sz="1600" dirty="0">
                          <a:effectLst/>
                          <a:latin typeface="+mn-lt"/>
                          <a:ea typeface="Calibri" panose="020F0502020204030204" pitchFamily="34" charset="0"/>
                          <a:cs typeface="Times New Roman" panose="02020603050405020304" pitchFamily="18" charset="0"/>
                        </a:rPr>
                        <a:t>Χλωρίδα</a:t>
                      </a:r>
                      <a:r>
                        <a:rPr lang="el-GR" sz="1600" baseline="0" dirty="0">
                          <a:effectLst/>
                          <a:latin typeface="+mn-lt"/>
                          <a:ea typeface="Calibri" panose="020F0502020204030204" pitchFamily="34" charset="0"/>
                          <a:cs typeface="Times New Roman" panose="02020603050405020304" pitchFamily="18" charset="0"/>
                        </a:rPr>
                        <a:t> και Πανίδα</a:t>
                      </a:r>
                      <a:endParaRPr lang="el-GR" sz="1600" dirty="0">
                        <a:effectLst/>
                        <a:latin typeface="+mn-lt"/>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820800933"/>
                  </a:ext>
                </a:extLst>
              </a:tr>
              <a:tr h="0">
                <a:tc>
                  <a:txBody>
                    <a:bodyPr/>
                    <a:lstStyle/>
                    <a:p>
                      <a:pPr marL="0" lvl="0" indent="0">
                        <a:lnSpc>
                          <a:spcPct val="150000"/>
                        </a:lnSpc>
                        <a:spcAft>
                          <a:spcPts val="800"/>
                        </a:spcAft>
                        <a:buFont typeface="+mj-lt"/>
                        <a:buNone/>
                      </a:pPr>
                      <a:r>
                        <a:rPr lang="en-US" sz="1600" dirty="0">
                          <a:effectLst/>
                          <a:latin typeface="+mn-lt"/>
                          <a:ea typeface="Calibri" panose="020F0502020204030204" pitchFamily="34" charset="0"/>
                          <a:cs typeface="Times New Roman" panose="02020603050405020304" pitchFamily="18" charset="0"/>
                        </a:rPr>
                        <a:t>2.</a:t>
                      </a:r>
                      <a:r>
                        <a:rPr lang="el-GR" sz="1600" baseline="0" dirty="0">
                          <a:effectLst/>
                          <a:latin typeface="+mn-lt"/>
                          <a:ea typeface="Calibri" panose="020F0502020204030204" pitchFamily="34" charset="0"/>
                          <a:cs typeface="Times New Roman" panose="02020603050405020304" pitchFamily="18" charset="0"/>
                        </a:rPr>
                        <a:t> Πολιτιστική αξία</a:t>
                      </a:r>
                      <a:endParaRPr lang="el-GR" sz="1600" dirty="0">
                        <a:effectLst/>
                        <a:latin typeface="+mn-lt"/>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00000"/>
                        </a:lnSpc>
                        <a:spcAft>
                          <a:spcPts val="800"/>
                        </a:spcAft>
                      </a:pPr>
                      <a:r>
                        <a:rPr lang="el-GR" sz="1600" dirty="0">
                          <a:effectLst/>
                          <a:latin typeface="+mn-lt"/>
                          <a:ea typeface="Calibri" panose="020F0502020204030204" pitchFamily="34" charset="0"/>
                          <a:cs typeface="Times New Roman" panose="02020603050405020304" pitchFamily="18" charset="0"/>
                        </a:rPr>
                        <a:t>Ιστορία</a:t>
                      </a:r>
                      <a:r>
                        <a:rPr lang="el-GR" sz="1600" baseline="0" dirty="0">
                          <a:effectLst/>
                          <a:latin typeface="+mn-lt"/>
                          <a:ea typeface="Calibri" panose="020F0502020204030204" pitchFamily="34" charset="0"/>
                          <a:cs typeface="Times New Roman" panose="02020603050405020304" pitchFamily="18" charset="0"/>
                        </a:rPr>
                        <a:t> και Μυθολογία</a:t>
                      </a:r>
                      <a:endParaRPr lang="el-GR" sz="1600" dirty="0">
                        <a:effectLst/>
                        <a:latin typeface="+mn-lt"/>
                        <a:ea typeface="Calibri" panose="020F0502020204030204" pitchFamily="34" charset="0"/>
                        <a:cs typeface="Times New Roman" panose="02020603050405020304" pitchFamily="18" charset="0"/>
                      </a:endParaRPr>
                    </a:p>
                    <a:p>
                      <a:pPr>
                        <a:lnSpc>
                          <a:spcPct val="100000"/>
                        </a:lnSpc>
                        <a:spcAft>
                          <a:spcPts val="800"/>
                        </a:spcAft>
                      </a:pPr>
                      <a:r>
                        <a:rPr lang="el-GR" sz="1600" dirty="0">
                          <a:effectLst/>
                          <a:latin typeface="+mn-lt"/>
                          <a:ea typeface="Calibri" panose="020F0502020204030204" pitchFamily="34" charset="0"/>
                          <a:cs typeface="Times New Roman" panose="02020603050405020304" pitchFamily="18" charset="0"/>
                        </a:rPr>
                        <a:t>Ο</a:t>
                      </a:r>
                      <a:r>
                        <a:rPr lang="el-GR" sz="1600" baseline="0" dirty="0">
                          <a:effectLst/>
                          <a:latin typeface="+mn-lt"/>
                          <a:ea typeface="Calibri" panose="020F0502020204030204" pitchFamily="34" charset="0"/>
                          <a:cs typeface="Times New Roman" panose="02020603050405020304" pitchFamily="18" charset="0"/>
                        </a:rPr>
                        <a:t> Όλυμπος ως παγκόσμιο σύμβολο</a:t>
                      </a:r>
                      <a:r>
                        <a:rPr lang="en-US" sz="1600" dirty="0">
                          <a:effectLst/>
                          <a:latin typeface="+mn-lt"/>
                          <a:ea typeface="Calibri" panose="020F0502020204030204" pitchFamily="34" charset="0"/>
                          <a:cs typeface="Times New Roman" panose="02020603050405020304" pitchFamily="18" charset="0"/>
                        </a:rPr>
                        <a:t> </a:t>
                      </a:r>
                      <a:endParaRPr lang="el-GR" sz="1600" dirty="0">
                        <a:effectLst/>
                        <a:latin typeface="+mn-lt"/>
                        <a:ea typeface="Calibri" panose="020F0502020204030204" pitchFamily="34" charset="0"/>
                        <a:cs typeface="Times New Roman" panose="02020603050405020304" pitchFamily="18" charset="0"/>
                      </a:endParaRPr>
                    </a:p>
                    <a:p>
                      <a:pPr>
                        <a:lnSpc>
                          <a:spcPct val="100000"/>
                        </a:lnSpc>
                        <a:spcAft>
                          <a:spcPts val="800"/>
                        </a:spcAft>
                      </a:pPr>
                      <a:r>
                        <a:rPr lang="el-GR" sz="1600" dirty="0">
                          <a:effectLst/>
                          <a:latin typeface="+mn-lt"/>
                          <a:ea typeface="Calibri" panose="020F0502020204030204" pitchFamily="34" charset="0"/>
                          <a:cs typeface="Times New Roman" panose="02020603050405020304" pitchFamily="18" charset="0"/>
                        </a:rPr>
                        <a:t>Μνημεία</a:t>
                      </a:r>
                      <a:r>
                        <a:rPr lang="el-GR" sz="1600" baseline="0" dirty="0">
                          <a:effectLst/>
                          <a:latin typeface="+mn-lt"/>
                          <a:ea typeface="Calibri" panose="020F0502020204030204" pitchFamily="34" charset="0"/>
                          <a:cs typeface="Times New Roman" panose="02020603050405020304" pitchFamily="18" charset="0"/>
                        </a:rPr>
                        <a:t> και κτίρια</a:t>
                      </a:r>
                      <a:endParaRPr lang="el-GR" sz="1600" dirty="0">
                        <a:effectLst/>
                        <a:latin typeface="+mn-lt"/>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085850464"/>
                  </a:ext>
                </a:extLst>
              </a:tr>
              <a:tr h="0">
                <a:tc>
                  <a:txBody>
                    <a:bodyPr/>
                    <a:lstStyle/>
                    <a:p>
                      <a:pPr marL="0" lvl="0" indent="0">
                        <a:lnSpc>
                          <a:spcPct val="150000"/>
                        </a:lnSpc>
                        <a:spcAft>
                          <a:spcPts val="800"/>
                        </a:spcAft>
                        <a:buFont typeface="+mj-lt"/>
                        <a:buNone/>
                      </a:pPr>
                      <a:r>
                        <a:rPr lang="en-US" sz="1600" dirty="0">
                          <a:effectLst/>
                          <a:latin typeface="+mn-lt"/>
                          <a:ea typeface="Calibri" panose="020F0502020204030204" pitchFamily="34" charset="0"/>
                          <a:cs typeface="Times New Roman" panose="02020603050405020304" pitchFamily="18" charset="0"/>
                        </a:rPr>
                        <a:t>3. </a:t>
                      </a:r>
                      <a:r>
                        <a:rPr lang="el-GR" sz="1600" dirty="0">
                          <a:effectLst/>
                          <a:latin typeface="+mn-lt"/>
                          <a:ea typeface="Calibri" panose="020F0502020204030204" pitchFamily="34" charset="0"/>
                          <a:cs typeface="Times New Roman" panose="02020603050405020304" pitchFamily="18" charset="0"/>
                        </a:rPr>
                        <a:t>Περιβαλλοντική</a:t>
                      </a:r>
                      <a:r>
                        <a:rPr lang="el-GR" sz="1600" baseline="0" dirty="0">
                          <a:effectLst/>
                          <a:latin typeface="+mn-lt"/>
                          <a:ea typeface="Calibri" panose="020F0502020204030204" pitchFamily="34" charset="0"/>
                          <a:cs typeface="Times New Roman" panose="02020603050405020304" pitchFamily="18" charset="0"/>
                        </a:rPr>
                        <a:t>  συμπεριφορά</a:t>
                      </a:r>
                      <a:endParaRPr lang="el-GR" sz="1600" dirty="0">
                        <a:effectLst/>
                        <a:latin typeface="+mn-lt"/>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00000"/>
                        </a:lnSpc>
                        <a:spcAft>
                          <a:spcPts val="800"/>
                        </a:spcAft>
                      </a:pPr>
                      <a:r>
                        <a:rPr lang="el-GR" sz="1600" dirty="0">
                          <a:effectLst/>
                          <a:latin typeface="+mn-lt"/>
                          <a:ea typeface="Calibri" panose="020F0502020204030204" pitchFamily="34" charset="0"/>
                          <a:cs typeface="Times New Roman" panose="02020603050405020304" pitchFamily="18" charset="0"/>
                        </a:rPr>
                        <a:t>Καθεστώς</a:t>
                      </a:r>
                      <a:r>
                        <a:rPr lang="el-GR" sz="1600" baseline="0" dirty="0">
                          <a:effectLst/>
                          <a:latin typeface="+mn-lt"/>
                          <a:ea typeface="Calibri" panose="020F0502020204030204" pitchFamily="34" charset="0"/>
                          <a:cs typeface="Times New Roman" panose="02020603050405020304" pitchFamily="18" charset="0"/>
                        </a:rPr>
                        <a:t> νομικής προστασίας</a:t>
                      </a:r>
                      <a:endParaRPr lang="el-GR" sz="1600" dirty="0">
                        <a:effectLst/>
                        <a:latin typeface="+mn-lt"/>
                        <a:ea typeface="Calibri" panose="020F0502020204030204" pitchFamily="34" charset="0"/>
                        <a:cs typeface="Times New Roman" panose="02020603050405020304" pitchFamily="18" charset="0"/>
                      </a:endParaRPr>
                    </a:p>
                    <a:p>
                      <a:pPr>
                        <a:lnSpc>
                          <a:spcPct val="100000"/>
                        </a:lnSpc>
                        <a:spcAft>
                          <a:spcPts val="800"/>
                        </a:spcAft>
                      </a:pPr>
                      <a:r>
                        <a:rPr lang="el-GR" sz="1600" dirty="0">
                          <a:effectLst/>
                          <a:latin typeface="+mn-lt"/>
                          <a:ea typeface="Calibri" panose="020F0502020204030204" pitchFamily="34" charset="0"/>
                          <a:cs typeface="Times New Roman" panose="02020603050405020304" pitchFamily="18" charset="0"/>
                        </a:rPr>
                        <a:t>Τα</a:t>
                      </a:r>
                      <a:r>
                        <a:rPr lang="el-GR" sz="1600" baseline="0" dirty="0">
                          <a:effectLst/>
                          <a:latin typeface="+mn-lt"/>
                          <a:ea typeface="Calibri" panose="020F0502020204030204" pitchFamily="34" charset="0"/>
                          <a:cs typeface="Times New Roman" panose="02020603050405020304" pitchFamily="18" charset="0"/>
                        </a:rPr>
                        <a:t> </a:t>
                      </a:r>
                      <a:r>
                        <a:rPr lang="el-GR" sz="1600" b="1" baseline="0" dirty="0">
                          <a:effectLst/>
                          <a:latin typeface="+mn-lt"/>
                          <a:ea typeface="Calibri" panose="020F0502020204030204" pitchFamily="34" charset="0"/>
                          <a:cs typeface="Times New Roman" panose="02020603050405020304" pitchFamily="18" charset="0"/>
                        </a:rPr>
                        <a:t>πρέπει</a:t>
                      </a:r>
                      <a:r>
                        <a:rPr lang="el-GR" sz="1600" baseline="0" dirty="0">
                          <a:effectLst/>
                          <a:latin typeface="+mn-lt"/>
                          <a:ea typeface="Calibri" panose="020F0502020204030204" pitchFamily="34" charset="0"/>
                          <a:cs typeface="Times New Roman" panose="02020603050405020304" pitchFamily="18" charset="0"/>
                        </a:rPr>
                        <a:t> και </a:t>
                      </a:r>
                      <a:r>
                        <a:rPr lang="el-GR" sz="1600" b="1" baseline="0" dirty="0">
                          <a:effectLst/>
                          <a:latin typeface="+mn-lt"/>
                          <a:ea typeface="Calibri" panose="020F0502020204030204" pitchFamily="34" charset="0"/>
                          <a:cs typeface="Times New Roman" panose="02020603050405020304" pitchFamily="18" charset="0"/>
                        </a:rPr>
                        <a:t>δεν</a:t>
                      </a:r>
                      <a:r>
                        <a:rPr lang="el-GR" sz="1600" baseline="0" dirty="0">
                          <a:effectLst/>
                          <a:latin typeface="+mn-lt"/>
                          <a:ea typeface="Calibri" panose="020F0502020204030204" pitchFamily="34" charset="0"/>
                          <a:cs typeface="Times New Roman" panose="02020603050405020304" pitchFamily="18" charset="0"/>
                        </a:rPr>
                        <a:t> </a:t>
                      </a:r>
                      <a:r>
                        <a:rPr lang="el-GR" sz="1600" b="1" baseline="0" dirty="0">
                          <a:effectLst/>
                          <a:latin typeface="+mn-lt"/>
                          <a:ea typeface="Calibri" panose="020F0502020204030204" pitchFamily="34" charset="0"/>
                          <a:cs typeface="Times New Roman" panose="02020603050405020304" pitchFamily="18" charset="0"/>
                        </a:rPr>
                        <a:t>πρέπει</a:t>
                      </a:r>
                      <a:r>
                        <a:rPr lang="el-GR" sz="1600" baseline="0" dirty="0">
                          <a:effectLst/>
                          <a:latin typeface="+mn-lt"/>
                          <a:ea typeface="Calibri" panose="020F0502020204030204" pitchFamily="34" charset="0"/>
                          <a:cs typeface="Times New Roman" panose="02020603050405020304" pitchFamily="18" charset="0"/>
                        </a:rPr>
                        <a:t> όταν επισκεπτόμαστε μια προστατευόμενη  περιοχή.</a:t>
                      </a:r>
                      <a:endParaRPr lang="en-US" sz="1600" dirty="0">
                        <a:effectLst/>
                        <a:latin typeface="+mn-lt"/>
                        <a:ea typeface="Calibri" panose="020F0502020204030204" pitchFamily="34" charset="0"/>
                        <a:cs typeface="Times New Roman" panose="02020603050405020304" pitchFamily="18" charset="0"/>
                      </a:endParaRPr>
                    </a:p>
                    <a:p>
                      <a:pPr>
                        <a:lnSpc>
                          <a:spcPct val="100000"/>
                        </a:lnSpc>
                        <a:spcAft>
                          <a:spcPts val="800"/>
                        </a:spcAft>
                      </a:pPr>
                      <a:r>
                        <a:rPr lang="el-GR" sz="1600" dirty="0">
                          <a:effectLst/>
                          <a:latin typeface="+mn-lt"/>
                          <a:ea typeface="Calibri" panose="020F0502020204030204" pitchFamily="34" charset="0"/>
                          <a:cs typeface="Times New Roman" panose="02020603050405020304" pitchFamily="18" charset="0"/>
                        </a:rPr>
                        <a:t>Τα</a:t>
                      </a:r>
                      <a:r>
                        <a:rPr lang="el-GR" sz="1600" baseline="0" dirty="0">
                          <a:effectLst/>
                          <a:latin typeface="+mn-lt"/>
                          <a:ea typeface="Calibri" panose="020F0502020204030204" pitchFamily="34" charset="0"/>
                          <a:cs typeface="Times New Roman" panose="02020603050405020304" pitchFamily="18" charset="0"/>
                        </a:rPr>
                        <a:t> χαρακτηριστικά ενός κατάλληλου ορειβάτη</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639792435"/>
                  </a:ext>
                </a:extLst>
              </a:tr>
            </a:tbl>
          </a:graphicData>
        </a:graphic>
      </p:graphicFrame>
    </p:spTree>
    <p:extLst>
      <p:ext uri="{BB962C8B-B14F-4D97-AF65-F5344CB8AC3E}">
        <p14:creationId xmlns:p14="http://schemas.microsoft.com/office/powerpoint/2010/main" val="2888033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C816ABD5-D3A1-473D-84DB-FC7026794CB2}"/>
              </a:ext>
            </a:extLst>
          </p:cNvPr>
          <p:cNvSpPr/>
          <p:nvPr/>
        </p:nvSpPr>
        <p:spPr>
          <a:xfrm>
            <a:off x="1794183" y="174813"/>
            <a:ext cx="10397817"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3200" b="1" dirty="0">
                <a:solidFill>
                  <a:srgbClr val="002060"/>
                </a:solidFill>
                <a:latin typeface="Arial" panose="020B0604020202020204" pitchFamily="34" charset="0"/>
                <a:cs typeface="Arial" panose="020B0604020202020204" pitchFamily="34" charset="0"/>
              </a:rPr>
              <a:t>ΒΗΜΑ</a:t>
            </a:r>
            <a:r>
              <a:rPr kumimoji="0" 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3:</a:t>
            </a:r>
            <a:r>
              <a:rPr kumimoji="0" lang="el-GR"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lang="el-GR" sz="3200" b="1" dirty="0">
                <a:solidFill>
                  <a:srgbClr val="002060"/>
                </a:solidFill>
                <a:latin typeface="Arial" panose="020B0604020202020204" pitchFamily="34" charset="0"/>
                <a:cs typeface="Arial" panose="020B0604020202020204" pitchFamily="34" charset="0"/>
              </a:rPr>
              <a:t>Επιλέξτε αντικείμενα και καθορίστε τα εκθέματα</a:t>
            </a:r>
            <a:r>
              <a:rPr lang="en-US" sz="3200" b="1" dirty="0">
                <a:solidFill>
                  <a:srgbClr val="002060"/>
                </a:solidFill>
                <a:latin typeface="Arial" panose="020B0604020202020204" pitchFamily="34" charset="0"/>
                <a:cs typeface="Arial" panose="020B0604020202020204" pitchFamily="34" charset="0"/>
              </a:rPr>
              <a:t> </a:t>
            </a:r>
            <a:endParaRPr kumimoji="0" lang="en-GB"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11" name="Retângulo: Cantos Arredondados 3">
            <a:extLst>
              <a:ext uri="{FF2B5EF4-FFF2-40B4-BE49-F238E27FC236}">
                <a16:creationId xmlns:a16="http://schemas.microsoft.com/office/drawing/2014/main" id="{953DD2FE-5EBA-C121-C303-8C7714C02BFD}"/>
              </a:ext>
            </a:extLst>
          </p:cNvPr>
          <p:cNvSpPr/>
          <p:nvPr/>
        </p:nvSpPr>
        <p:spPr>
          <a:xfrm>
            <a:off x="689113" y="1177413"/>
            <a:ext cx="10813773" cy="5037623"/>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Arial" panose="020B0604020202020204" pitchFamily="34" charset="0"/>
              <a:buChar char="•"/>
            </a:pPr>
            <a:endParaRPr lang="hr-HR" sz="2000" dirty="0">
              <a:solidFill>
                <a:srgbClr val="002060"/>
              </a:solidFill>
            </a:endParaRPr>
          </a:p>
        </p:txBody>
      </p:sp>
      <p:sp>
        <p:nvSpPr>
          <p:cNvPr id="10" name="TextBox 9">
            <a:extLst>
              <a:ext uri="{FF2B5EF4-FFF2-40B4-BE49-F238E27FC236}">
                <a16:creationId xmlns:a16="http://schemas.microsoft.com/office/drawing/2014/main" id="{CECBE76B-7CD3-1201-7D3C-BB37AECD589D}"/>
              </a:ext>
            </a:extLst>
          </p:cNvPr>
          <p:cNvSpPr txBox="1"/>
          <p:nvPr/>
        </p:nvSpPr>
        <p:spPr>
          <a:xfrm>
            <a:off x="1067150" y="1290611"/>
            <a:ext cx="10243684" cy="6337889"/>
          </a:xfrm>
          <a:prstGeom prst="rect">
            <a:avLst/>
          </a:prstGeom>
          <a:noFill/>
        </p:spPr>
        <p:txBody>
          <a:bodyPr wrap="square">
            <a:spAutoFit/>
          </a:bodyPr>
          <a:lstStyle/>
          <a:p>
            <a:pPr>
              <a:lnSpc>
                <a:spcPct val="150000"/>
              </a:lnSpc>
              <a:spcAft>
                <a:spcPts val="800"/>
              </a:spcAft>
            </a:pPr>
            <a:r>
              <a:rPr lang="el-GR" dirty="0">
                <a:latin typeface="Arial" panose="020B0604020202020204" pitchFamily="34" charset="0"/>
                <a:ea typeface="Calibri" panose="020F0502020204030204" pitchFamily="34" charset="0"/>
                <a:cs typeface="Times New Roman" panose="02020603050405020304" pitchFamily="18" charset="0"/>
              </a:rPr>
              <a:t>Σκεφτείτε ποια αντικείμενα θέλετε να συμπεριλάβετε στην έκθεση σας, </a:t>
            </a:r>
            <a:r>
              <a:rPr lang="el-GR" sz="1800" dirty="0">
                <a:effectLst/>
                <a:latin typeface="Arial" panose="020B0604020202020204" pitchFamily="34" charset="0"/>
                <a:ea typeface="Calibri" panose="020F0502020204030204" pitchFamily="34" charset="0"/>
                <a:cs typeface="Times New Roman" panose="02020603050405020304" pitchFamily="18" charset="0"/>
              </a:rPr>
              <a:t>για να διηγηθείτε την ιστορία σας </a:t>
            </a:r>
            <a:r>
              <a:rPr lang="en-US" dirty="0">
                <a:latin typeface="Arial" panose="020B0604020202020204" pitchFamily="34" charset="0"/>
                <a:ea typeface="Calibri" panose="020F0502020204030204" pitchFamily="34" charset="0"/>
                <a:cs typeface="Times New Roman" panose="02020603050405020304" pitchFamily="18" charset="0"/>
              </a:rPr>
              <a:t>(3 </a:t>
            </a:r>
            <a:r>
              <a:rPr lang="el-GR" dirty="0">
                <a:latin typeface="Arial" panose="020B0604020202020204" pitchFamily="34" charset="0"/>
                <a:ea typeface="Calibri" panose="020F0502020204030204" pitchFamily="34" charset="0"/>
                <a:cs typeface="Times New Roman" panose="02020603050405020304" pitchFamily="18" charset="0"/>
              </a:rPr>
              <a:t>έως</a:t>
            </a:r>
            <a:r>
              <a:rPr lang="en-US" dirty="0">
                <a:latin typeface="Arial" panose="020B0604020202020204" pitchFamily="34" charset="0"/>
                <a:ea typeface="Calibri" panose="020F0502020204030204" pitchFamily="34" charset="0"/>
                <a:cs typeface="Times New Roman" panose="02020603050405020304" pitchFamily="18" charset="0"/>
              </a:rPr>
              <a:t> 5 </a:t>
            </a:r>
            <a:r>
              <a:rPr lang="el-GR" dirty="0">
                <a:latin typeface="Arial" panose="020B0604020202020204" pitchFamily="34" charset="0"/>
                <a:ea typeface="Calibri" panose="020F0502020204030204" pitchFamily="34" charset="0"/>
                <a:cs typeface="Times New Roman" panose="02020603050405020304" pitchFamily="18" charset="0"/>
              </a:rPr>
              <a:t>για κάθε </a:t>
            </a:r>
            <a:r>
              <a:rPr lang="el-GR" dirty="0" err="1">
                <a:latin typeface="Arial" panose="020B0604020202020204" pitchFamily="34" charset="0"/>
                <a:ea typeface="Calibri" panose="020F0502020204030204" pitchFamily="34" charset="0"/>
                <a:cs typeface="Times New Roman" panose="02020603050405020304" pitchFamily="18" charset="0"/>
              </a:rPr>
              <a:t>υποενότητα</a:t>
            </a:r>
            <a:r>
              <a:rPr lang="en-US" dirty="0">
                <a:latin typeface="Arial" panose="020B0604020202020204" pitchFamily="34" charset="0"/>
                <a:ea typeface="Calibri" panose="020F0502020204030204" pitchFamily="34" charset="0"/>
                <a:cs typeface="Times New Roman" panose="02020603050405020304" pitchFamily="18" charset="0"/>
              </a:rPr>
              <a:t>). </a:t>
            </a:r>
            <a:r>
              <a:rPr lang="el-GR" dirty="0">
                <a:latin typeface="Arial" panose="020B0604020202020204" pitchFamily="34" charset="0"/>
                <a:ea typeface="Calibri" panose="020F0502020204030204" pitchFamily="34" charset="0"/>
                <a:cs typeface="Times New Roman" panose="02020603050405020304" pitchFamily="18" charset="0"/>
              </a:rPr>
              <a:t>Λάβετε υπόψη</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l-GR" sz="1800" dirty="0">
                <a:effectLst/>
                <a:latin typeface="Arial" panose="020B0604020202020204" pitchFamily="34" charset="0"/>
                <a:ea typeface="Calibri" panose="020F0502020204030204" pitchFamily="34" charset="0"/>
                <a:cs typeface="Times New Roman" panose="02020603050405020304" pitchFamily="18" charset="0"/>
              </a:rPr>
              <a:t>τις ικανότητες και τις δεξιότητες των μαθητών σας</a:t>
            </a:r>
            <a:r>
              <a:rPr lang="el-GR" dirty="0">
                <a:latin typeface="Arial" panose="020B0604020202020204" pitchFamily="34" charset="0"/>
                <a:ea typeface="Calibri" panose="020F0502020204030204" pitchFamily="34" charset="0"/>
                <a:cs typeface="Times New Roman" panose="02020603050405020304" pitchFamily="18" charset="0"/>
              </a:rPr>
              <a:t>. Μ</a:t>
            </a:r>
            <a:r>
              <a:rPr lang="el-GR" sz="1800" dirty="0">
                <a:effectLst/>
                <a:latin typeface="Arial" panose="020B0604020202020204" pitchFamily="34" charset="0"/>
                <a:ea typeface="Calibri" panose="020F0502020204030204" pitchFamily="34" charset="0"/>
                <a:cs typeface="Times New Roman" panose="02020603050405020304" pitchFamily="18" charset="0"/>
              </a:rPr>
              <a:t>πορούν να φέρουν αντικείμενα από το σπίτι ή να δημιουργήσουν τα δικά τους εκθέματ</a:t>
            </a:r>
            <a:r>
              <a:rPr lang="el-GR" dirty="0">
                <a:latin typeface="Arial" panose="020B0604020202020204" pitchFamily="34" charset="0"/>
                <a:ea typeface="Calibri" panose="020F0502020204030204" pitchFamily="34" charset="0"/>
                <a:cs typeface="Times New Roman" panose="02020603050405020304" pitchFamily="18" charset="0"/>
              </a:rPr>
              <a:t>α  κατά τη διάρκεια μαθήματος, π.χ. της πληροφορικής ή των καλλιτεχνικών </a:t>
            </a:r>
            <a:r>
              <a:rPr lang="el-GR" dirty="0" err="1">
                <a:latin typeface="Arial" panose="020B0604020202020204" pitchFamily="34" charset="0"/>
                <a:ea typeface="Calibri" panose="020F0502020204030204" pitchFamily="34" charset="0"/>
                <a:cs typeface="Times New Roman" panose="02020603050405020304" pitchFamily="18" charset="0"/>
              </a:rPr>
              <a:t>κ.λπ</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50000"/>
              </a:lnSpc>
              <a:spcAft>
                <a:spcPts val="800"/>
              </a:spcAft>
            </a:pPr>
            <a:r>
              <a:rPr lang="el-GR" dirty="0">
                <a:latin typeface="Arial" panose="020B0604020202020204" pitchFamily="34" charset="0"/>
                <a:ea typeface="Calibri" panose="020F0502020204030204" pitchFamily="34" charset="0"/>
                <a:cs typeface="Times New Roman" panose="02020603050405020304" pitchFamily="18" charset="0"/>
              </a:rPr>
              <a:t>Τα εκθέματα είναι δυνατό να είναι απτά</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l-GR" sz="1800" dirty="0">
                <a:effectLst/>
                <a:latin typeface="Arial" panose="020B0604020202020204" pitchFamily="34" charset="0"/>
                <a:ea typeface="Calibri" panose="020F0502020204030204" pitchFamily="34" charset="0"/>
                <a:cs typeface="Times New Roman" panose="02020603050405020304" pitchFamily="18" charset="0"/>
              </a:rPr>
              <a:t>ψηφιακά ή άυλα.</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l-GR" dirty="0">
                <a:latin typeface="Arial" panose="020B0604020202020204" pitchFamily="34" charset="0"/>
                <a:ea typeface="Calibri" panose="020F0502020204030204" pitchFamily="34" charset="0"/>
                <a:cs typeface="Times New Roman" panose="02020603050405020304" pitchFamily="18" charset="0"/>
              </a:rPr>
              <a:t>Επίσης μπορεί να είναι </a:t>
            </a:r>
            <a:r>
              <a:rPr lang="el-GR" dirty="0" err="1">
                <a:latin typeface="Arial" panose="020B0604020202020204" pitchFamily="34" charset="0"/>
                <a:ea typeface="Calibri" panose="020F0502020204030204" pitchFamily="34" charset="0"/>
                <a:cs typeface="Times New Roman" panose="02020603050405020304" pitchFamily="18" charset="0"/>
              </a:rPr>
              <a:t>διαδραστικά</a:t>
            </a:r>
            <a:r>
              <a:rPr lang="en-US" sz="1800" dirty="0">
                <a:effectLst/>
                <a:latin typeface="Arial" panose="020B0604020202020204" pitchFamily="34" charset="0"/>
                <a:ea typeface="Calibri" panose="020F0502020204030204" pitchFamily="34" charset="0"/>
                <a:cs typeface="Times New Roman" panose="02020603050405020304" pitchFamily="18" charset="0"/>
              </a:rPr>
              <a:t>.</a:t>
            </a:r>
            <a:r>
              <a:rPr lang="el-GR" sz="1800" dirty="0">
                <a:effectLst/>
                <a:latin typeface="Arial" panose="020B0604020202020204" pitchFamily="34" charset="0"/>
                <a:ea typeface="Calibri" panose="020F0502020204030204" pitchFamily="34" charset="0"/>
                <a:cs typeface="Times New Roman" panose="02020603050405020304" pitchFamily="18" charset="0"/>
              </a:rPr>
              <a:t> </a:t>
            </a:r>
            <a:r>
              <a:rPr lang="el-GR" dirty="0">
                <a:latin typeface="Arial" panose="020B0604020202020204" pitchFamily="34" charset="0"/>
                <a:ea typeface="Calibri" panose="020F0502020204030204" pitchFamily="34" charset="0"/>
                <a:cs typeface="Times New Roman" panose="02020603050405020304" pitchFamily="18" charset="0"/>
              </a:rPr>
              <a:t>Εάν επιλέξτε να οργανώσετε μια φυσική μεικτή έκθεση</a:t>
            </a:r>
            <a:r>
              <a:rPr lang="en-US" dirty="0">
                <a:latin typeface="Arial" panose="020B0604020202020204" pitchFamily="34" charset="0"/>
                <a:ea typeface="Calibri" panose="020F0502020204030204" pitchFamily="34" charset="0"/>
                <a:cs typeface="Times New Roman" panose="02020603050405020304" pitchFamily="18" charset="0"/>
              </a:rPr>
              <a:t>,</a:t>
            </a:r>
            <a:r>
              <a:rPr lang="el-GR" dirty="0">
                <a:latin typeface="Arial" panose="020B0604020202020204" pitchFamily="34" charset="0"/>
                <a:ea typeface="Calibri" panose="020F0502020204030204" pitchFamily="34" charset="0"/>
                <a:cs typeface="Times New Roman" panose="02020603050405020304" pitchFamily="18" charset="0"/>
              </a:rPr>
              <a:t>προτιμήστε μία εναλλαγή απτών, άυλων και ψηφιακών αντικειμένων</a:t>
            </a:r>
            <a:r>
              <a:rPr lang="en-US" dirty="0">
                <a:latin typeface="Arial" panose="020B0604020202020204" pitchFamily="34" charset="0"/>
                <a:ea typeface="Calibri" panose="020F0502020204030204" pitchFamily="34" charset="0"/>
                <a:cs typeface="Times New Roman" panose="02020603050405020304" pitchFamily="18" charset="0"/>
              </a:rPr>
              <a:t>. </a:t>
            </a:r>
            <a:r>
              <a:rPr lang="el-GR" dirty="0">
                <a:latin typeface="Arial" panose="020B0604020202020204" pitchFamily="34" charset="0"/>
                <a:ea typeface="Calibri" panose="020F0502020204030204" pitchFamily="34" charset="0"/>
                <a:cs typeface="Times New Roman" panose="02020603050405020304" pitchFamily="18" charset="0"/>
              </a:rPr>
              <a:t>Εάν επιλέξτε να δημιουργήσετε μία διαδικτυακή μεικτή έκθεση, θα πρέπει να εξασφαλίσετε ότι ακόμη και τα απτά ή και τα άυλα αντικείμενα πρέπει κατά κάποιο τρόπο να ψηφιοποιηθούν </a:t>
            </a:r>
            <a:r>
              <a:rPr lang="en-US" dirty="0">
                <a:latin typeface="Arial" panose="020B0604020202020204" pitchFamily="34" charset="0"/>
                <a:ea typeface="Calibri" panose="020F0502020204030204" pitchFamily="34" charset="0"/>
                <a:cs typeface="Times New Roman" panose="02020603050405020304" pitchFamily="18" charset="0"/>
              </a:rPr>
              <a:t>. </a:t>
            </a:r>
            <a:endParaRPr lang="el-GR" dirty="0">
              <a:latin typeface="Arial" panose="020B060402020202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l-GR" sz="1800" dirty="0">
                <a:solidFill>
                  <a:srgbClr val="002060"/>
                </a:solidFill>
                <a:latin typeface="Arial" panose="020B0604020202020204" pitchFamily="34" charset="0"/>
                <a:ea typeface="Calibri" panose="020F0502020204030204" pitchFamily="34" charset="0"/>
                <a:cs typeface="Times New Roman" panose="02020603050405020304" pitchFamily="18" charset="0"/>
              </a:rPr>
              <a:t>Καθώς  επιλέγετε αντικείμενα</a:t>
            </a:r>
            <a:r>
              <a:rPr kumimoji="0" lang="en-US" sz="180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Times New Roman" panose="02020603050405020304" pitchFamily="18" charset="0"/>
              </a:rPr>
              <a:t>,</a:t>
            </a:r>
            <a:r>
              <a:rPr kumimoji="0" lang="el-GR" sz="1800" i="0" u="none" strike="noStrike" kern="1200" cap="none" spc="0" normalizeH="0" noProof="0" dirty="0">
                <a:ln>
                  <a:noFill/>
                </a:ln>
                <a:solidFill>
                  <a:srgbClr val="002060"/>
                </a:solidFill>
                <a:effectLst/>
                <a:uLnTx/>
                <a:uFillTx/>
                <a:latin typeface="Arial" panose="020B0604020202020204" pitchFamily="34" charset="0"/>
                <a:ea typeface="Calibri" panose="020F0502020204030204" pitchFamily="34" charset="0"/>
                <a:cs typeface="Times New Roman" panose="02020603050405020304" pitchFamily="18" charset="0"/>
              </a:rPr>
              <a:t> δημιουργήστε μία λίστα</a:t>
            </a:r>
            <a:r>
              <a:rPr kumimoji="0" lang="en-US" sz="180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Times New Roman" panose="02020603050405020304" pitchFamily="18" charset="0"/>
              </a:rPr>
              <a:t>.</a:t>
            </a:r>
            <a:r>
              <a:rPr kumimoji="0" lang="el-GR" sz="180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Times New Roman" panose="02020603050405020304" pitchFamily="18" charset="0"/>
              </a:rPr>
              <a:t> Καταγράψτε</a:t>
            </a:r>
            <a:r>
              <a:rPr kumimoji="0" lang="el-GR" sz="1800" i="0" u="none" strike="noStrike" kern="1200" cap="none" spc="0" normalizeH="0" noProof="0" dirty="0">
                <a:ln>
                  <a:noFill/>
                </a:ln>
                <a:solidFill>
                  <a:srgbClr val="002060"/>
                </a:solidFill>
                <a:effectLst/>
                <a:uLnTx/>
                <a:uFillTx/>
                <a:latin typeface="Arial" panose="020B0604020202020204" pitchFamily="34" charset="0"/>
                <a:ea typeface="Calibri" panose="020F0502020204030204" pitchFamily="34" charset="0"/>
                <a:cs typeface="Times New Roman" panose="02020603050405020304" pitchFamily="18" charset="0"/>
              </a:rPr>
              <a:t> τα αντικείμενα</a:t>
            </a:r>
            <a:r>
              <a:rPr kumimoji="0" lang="en-US" sz="180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l-GR" sz="180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Times New Roman" panose="02020603050405020304" pitchFamily="18" charset="0"/>
              </a:rPr>
              <a:t>που</a:t>
            </a:r>
            <a:r>
              <a:rPr kumimoji="0" lang="el-GR" sz="1800" i="0" u="none" strike="noStrike" kern="1200" cap="none" spc="0" normalizeH="0" noProof="0" dirty="0">
                <a:ln>
                  <a:noFill/>
                </a:ln>
                <a:solidFill>
                  <a:srgbClr val="002060"/>
                </a:solidFill>
                <a:effectLst/>
                <a:uLnTx/>
                <a:uFillTx/>
                <a:latin typeface="Arial" panose="020B0604020202020204" pitchFamily="34" charset="0"/>
                <a:ea typeface="Calibri" panose="020F0502020204030204" pitchFamily="34" charset="0"/>
                <a:cs typeface="Times New Roman" panose="02020603050405020304" pitchFamily="18" charset="0"/>
              </a:rPr>
              <a:t> δεν είναι έτοιμα και</a:t>
            </a:r>
            <a:r>
              <a:rPr kumimoji="0" lang="en-US" sz="180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l-GR" sz="180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Times New Roman" panose="02020603050405020304" pitchFamily="18" charset="0"/>
              </a:rPr>
              <a:t>πρέπει</a:t>
            </a:r>
            <a:r>
              <a:rPr kumimoji="0" lang="el-GR" sz="1800" i="0" u="none" strike="noStrike" kern="1200" cap="none" spc="0" normalizeH="0" noProof="0" dirty="0">
                <a:ln>
                  <a:noFill/>
                </a:ln>
                <a:solidFill>
                  <a:srgbClr val="002060"/>
                </a:solidFill>
                <a:effectLst/>
                <a:uLnTx/>
                <a:uFillTx/>
                <a:latin typeface="Arial" panose="020B0604020202020204" pitchFamily="34" charset="0"/>
                <a:ea typeface="Calibri" panose="020F0502020204030204" pitchFamily="34" charset="0"/>
                <a:cs typeface="Times New Roman" panose="02020603050405020304" pitchFamily="18" charset="0"/>
              </a:rPr>
              <a:t> να δημιουργηθούν.</a:t>
            </a:r>
            <a:endParaRPr kumimoji="0" lang="el-GR" sz="20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endParaRPr lang="en-US" dirty="0">
              <a:latin typeface="Arial" panose="020B0604020202020204" pitchFamily="34" charset="0"/>
              <a:ea typeface="Calibri" panose="020F0502020204030204" pitchFamily="34" charset="0"/>
              <a:cs typeface="Times New Roman" panose="02020603050405020304" pitchFamily="18" charset="0"/>
            </a:endParaRPr>
          </a:p>
          <a:p>
            <a:pPr>
              <a:lnSpc>
                <a:spcPct val="150000"/>
              </a:lnSpc>
              <a:spcAft>
                <a:spcPts val="80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spcAft>
                <a:spcPts val="800"/>
              </a:spcAft>
            </a:pP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8153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C816ABD5-D3A1-473D-84DB-FC7026794CB2}"/>
              </a:ext>
            </a:extLst>
          </p:cNvPr>
          <p:cNvSpPr/>
          <p:nvPr/>
        </p:nvSpPr>
        <p:spPr>
          <a:xfrm>
            <a:off x="1876302" y="218539"/>
            <a:ext cx="9729543"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l-GR" sz="3200" b="1" dirty="0">
                <a:solidFill>
                  <a:srgbClr val="002060"/>
                </a:solidFill>
                <a:latin typeface="Arial" panose="020B0604020202020204" pitchFamily="34" charset="0"/>
                <a:cs typeface="Arial" panose="020B0604020202020204" pitchFamily="34" charset="0"/>
              </a:rPr>
              <a:t>ΒΗΜΑ</a:t>
            </a:r>
            <a:r>
              <a:rPr lang="en-US" sz="3200" b="1" dirty="0">
                <a:solidFill>
                  <a:srgbClr val="002060"/>
                </a:solidFill>
                <a:latin typeface="Arial" panose="020B0604020202020204" pitchFamily="34" charset="0"/>
                <a:cs typeface="Arial" panose="020B0604020202020204" pitchFamily="34" charset="0"/>
              </a:rPr>
              <a:t> 3:</a:t>
            </a:r>
            <a:r>
              <a:rPr lang="el-GR" sz="3200" b="1" dirty="0">
                <a:solidFill>
                  <a:srgbClr val="002060"/>
                </a:solidFill>
                <a:latin typeface="Arial" panose="020B0604020202020204" pitchFamily="34" charset="0"/>
                <a:cs typeface="Arial" panose="020B0604020202020204" pitchFamily="34" charset="0"/>
              </a:rPr>
              <a:t> Επιλέξτε αντικείμενα και </a:t>
            </a:r>
            <a:r>
              <a:rPr lang="en-US" sz="3200" b="1" dirty="0">
                <a:solidFill>
                  <a:srgbClr val="002060"/>
                </a:solidFill>
                <a:latin typeface="Arial" panose="020B0604020202020204" pitchFamily="34" charset="0"/>
                <a:cs typeface="Arial" panose="020B0604020202020204" pitchFamily="34" charset="0"/>
              </a:rPr>
              <a:t> </a:t>
            </a:r>
            <a:r>
              <a:rPr lang="el-GR" sz="3200" b="1" dirty="0">
                <a:solidFill>
                  <a:srgbClr val="002060"/>
                </a:solidFill>
                <a:latin typeface="Arial" panose="020B0604020202020204" pitchFamily="34" charset="0"/>
                <a:cs typeface="Arial" panose="020B0604020202020204" pitchFamily="34" charset="0"/>
              </a:rPr>
              <a:t>καθορίστε τα εκθέματα</a:t>
            </a:r>
            <a:r>
              <a:rPr lang="en-US" sz="3200" b="1" dirty="0">
                <a:solidFill>
                  <a:srgbClr val="002060"/>
                </a:solidFill>
                <a:latin typeface="Arial" panose="020B0604020202020204" pitchFamily="34" charset="0"/>
                <a:cs typeface="Arial" panose="020B0604020202020204" pitchFamily="34" charset="0"/>
              </a:rPr>
              <a:t> </a:t>
            </a:r>
            <a:endParaRPr lang="en-GB" sz="3200" b="1" dirty="0">
              <a:solidFill>
                <a:srgbClr val="002060"/>
              </a:solidFill>
              <a:latin typeface="Arial" panose="020B06040202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11" name="Retângulo: Cantos Arredondados 3">
            <a:extLst>
              <a:ext uri="{FF2B5EF4-FFF2-40B4-BE49-F238E27FC236}">
                <a16:creationId xmlns:a16="http://schemas.microsoft.com/office/drawing/2014/main" id="{953DD2FE-5EBA-C121-C303-8C7714C02BFD}"/>
              </a:ext>
            </a:extLst>
          </p:cNvPr>
          <p:cNvSpPr/>
          <p:nvPr/>
        </p:nvSpPr>
        <p:spPr>
          <a:xfrm>
            <a:off x="689113" y="1177413"/>
            <a:ext cx="10813773" cy="5037623"/>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hr-HR" sz="2000" b="0" i="0" u="none" strike="noStrike" kern="1200" cap="none" spc="0" normalizeH="0" baseline="0" noProof="0" dirty="0">
              <a:ln>
                <a:noFill/>
              </a:ln>
              <a:solidFill>
                <a:srgbClr val="002060"/>
              </a:solidFill>
              <a:effectLst/>
              <a:uLnTx/>
              <a:uFillTx/>
              <a:latin typeface="Arial" panose="020B0604020202020204"/>
              <a:ea typeface="+mn-ea"/>
              <a:cs typeface="+mn-cs"/>
            </a:endParaRPr>
          </a:p>
        </p:txBody>
      </p:sp>
      <p:graphicFrame>
        <p:nvGraphicFramePr>
          <p:cNvPr id="2" name="Πίνακας 1">
            <a:extLst>
              <a:ext uri="{FF2B5EF4-FFF2-40B4-BE49-F238E27FC236}">
                <a16:creationId xmlns:a16="http://schemas.microsoft.com/office/drawing/2014/main" id="{0AC80617-1E69-A28E-1F06-E4E979018559}"/>
              </a:ext>
            </a:extLst>
          </p:cNvPr>
          <p:cNvGraphicFramePr>
            <a:graphicFrameLocks noGrp="1"/>
          </p:cNvGraphicFramePr>
          <p:nvPr>
            <p:extLst>
              <p:ext uri="{D42A27DB-BD31-4B8C-83A1-F6EECF244321}">
                <p14:modId xmlns:p14="http://schemas.microsoft.com/office/powerpoint/2010/main" val="1080093184"/>
              </p:ext>
            </p:extLst>
          </p:nvPr>
        </p:nvGraphicFramePr>
        <p:xfrm>
          <a:off x="1320813" y="1345667"/>
          <a:ext cx="9736358" cy="4920550"/>
        </p:xfrm>
        <a:graphic>
          <a:graphicData uri="http://schemas.openxmlformats.org/drawingml/2006/table">
            <a:tbl>
              <a:tblPr firstRow="1" firstCol="1" bandRow="1"/>
              <a:tblGrid>
                <a:gridCol w="291046">
                  <a:extLst>
                    <a:ext uri="{9D8B030D-6E8A-4147-A177-3AD203B41FA5}">
                      <a16:colId xmlns:a16="http://schemas.microsoft.com/office/drawing/2014/main" val="4137952589"/>
                    </a:ext>
                  </a:extLst>
                </a:gridCol>
                <a:gridCol w="4160968">
                  <a:extLst>
                    <a:ext uri="{9D8B030D-6E8A-4147-A177-3AD203B41FA5}">
                      <a16:colId xmlns:a16="http://schemas.microsoft.com/office/drawing/2014/main" val="2623258447"/>
                    </a:ext>
                  </a:extLst>
                </a:gridCol>
                <a:gridCol w="1550249">
                  <a:extLst>
                    <a:ext uri="{9D8B030D-6E8A-4147-A177-3AD203B41FA5}">
                      <a16:colId xmlns:a16="http://schemas.microsoft.com/office/drawing/2014/main" val="17741957"/>
                    </a:ext>
                  </a:extLst>
                </a:gridCol>
                <a:gridCol w="2375430">
                  <a:extLst>
                    <a:ext uri="{9D8B030D-6E8A-4147-A177-3AD203B41FA5}">
                      <a16:colId xmlns:a16="http://schemas.microsoft.com/office/drawing/2014/main" val="1988393600"/>
                    </a:ext>
                  </a:extLst>
                </a:gridCol>
                <a:gridCol w="1358665">
                  <a:extLst>
                    <a:ext uri="{9D8B030D-6E8A-4147-A177-3AD203B41FA5}">
                      <a16:colId xmlns:a16="http://schemas.microsoft.com/office/drawing/2014/main" val="3681872183"/>
                    </a:ext>
                  </a:extLst>
                </a:gridCol>
              </a:tblGrid>
              <a:tr h="601451">
                <a:tc>
                  <a:txBody>
                    <a:bodyPr/>
                    <a:lstStyle/>
                    <a:p>
                      <a:pPr algn="ctr">
                        <a:lnSpc>
                          <a:spcPct val="150000"/>
                        </a:lnSpc>
                        <a:spcAft>
                          <a:spcPts val="800"/>
                        </a:spcAft>
                      </a:pPr>
                      <a:r>
                        <a:rPr lang="en-US" sz="1200" b="1" dirty="0">
                          <a:solidFill>
                            <a:srgbClr val="2E74B5"/>
                          </a:solidFill>
                          <a:effectLst/>
                          <a:latin typeface="+mn-lt"/>
                          <a:ea typeface="Calibri" panose="020F0502020204030204" pitchFamily="34" charset="0"/>
                          <a:cs typeface="Times New Roman" panose="02020603050405020304" pitchFamily="18" charset="0"/>
                        </a:rPr>
                        <a:t> </a:t>
                      </a:r>
                      <a:endParaRPr lang="el-GR" sz="1200" dirty="0">
                        <a:effectLst/>
                        <a:latin typeface="+mn-lt"/>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l-GR" sz="1400" dirty="0">
                          <a:solidFill>
                            <a:srgbClr val="2E74B5"/>
                          </a:solidFill>
                          <a:effectLst/>
                          <a:latin typeface="+mn-lt"/>
                          <a:ea typeface="Calibri" panose="020F0502020204030204" pitchFamily="34" charset="0"/>
                          <a:cs typeface="Times New Roman" panose="02020603050405020304" pitchFamily="18" charset="0"/>
                        </a:rPr>
                        <a:t>Ονομασία</a:t>
                      </a:r>
                      <a:r>
                        <a:rPr lang="el-GR" sz="1400" baseline="0" dirty="0">
                          <a:solidFill>
                            <a:srgbClr val="2E74B5"/>
                          </a:solidFill>
                          <a:effectLst/>
                          <a:latin typeface="+mn-lt"/>
                          <a:ea typeface="Calibri" panose="020F0502020204030204" pitchFamily="34" charset="0"/>
                          <a:cs typeface="Times New Roman" panose="02020603050405020304" pitchFamily="18" charset="0"/>
                        </a:rPr>
                        <a:t> αντικειμένων</a:t>
                      </a:r>
                      <a:endParaRPr lang="el-GR" sz="1400" dirty="0">
                        <a:effectLst/>
                        <a:latin typeface="+mn-lt"/>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l-GR" sz="1400" dirty="0">
                          <a:solidFill>
                            <a:srgbClr val="2E74B5"/>
                          </a:solidFill>
                          <a:effectLst/>
                          <a:latin typeface="+mn-lt"/>
                          <a:ea typeface="Calibri" panose="020F0502020204030204" pitchFamily="34" charset="0"/>
                          <a:cs typeface="Times New Roman" panose="02020603050405020304" pitchFamily="18" charset="0"/>
                        </a:rPr>
                        <a:t>Τύπος</a:t>
                      </a:r>
                      <a:endParaRPr lang="el-GR" sz="1400" dirty="0">
                        <a:effectLst/>
                        <a:latin typeface="+mn-lt"/>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l-GR" sz="1400" dirty="0">
                          <a:solidFill>
                            <a:srgbClr val="2E74B5"/>
                          </a:solidFill>
                          <a:effectLst/>
                          <a:latin typeface="+mn-lt"/>
                          <a:ea typeface="Calibri" panose="020F0502020204030204" pitchFamily="34" charset="0"/>
                          <a:cs typeface="Times New Roman" panose="02020603050405020304" pitchFamily="18" charset="0"/>
                        </a:rPr>
                        <a:t>Επιμέρους</a:t>
                      </a:r>
                      <a:r>
                        <a:rPr lang="el-GR" sz="1400" baseline="0" dirty="0">
                          <a:solidFill>
                            <a:srgbClr val="2E74B5"/>
                          </a:solidFill>
                          <a:effectLst/>
                          <a:latin typeface="+mn-lt"/>
                          <a:ea typeface="Calibri" panose="020F0502020204030204" pitchFamily="34" charset="0"/>
                          <a:cs typeface="Times New Roman" panose="02020603050405020304" pitchFamily="18" charset="0"/>
                        </a:rPr>
                        <a:t> τμήματα</a:t>
                      </a:r>
                      <a:endParaRPr lang="el-GR" sz="1400" dirty="0">
                        <a:effectLst/>
                        <a:latin typeface="+mn-lt"/>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gn="ctr">
                        <a:lnSpc>
                          <a:spcPct val="150000"/>
                        </a:lnSpc>
                        <a:spcAft>
                          <a:spcPts val="800"/>
                        </a:spcAft>
                      </a:pPr>
                      <a:r>
                        <a:rPr lang="el-GR" sz="1400" dirty="0">
                          <a:solidFill>
                            <a:srgbClr val="2E74B5"/>
                          </a:solidFill>
                          <a:effectLst/>
                          <a:latin typeface="+mn-lt"/>
                          <a:ea typeface="Calibri" panose="020F0502020204030204" pitchFamily="34" charset="0"/>
                          <a:cs typeface="Times New Roman" panose="02020603050405020304" pitchFamily="18" charset="0"/>
                        </a:rPr>
                        <a:t>Δημιουργία/</a:t>
                      </a:r>
                    </a:p>
                    <a:p>
                      <a:pPr algn="ctr">
                        <a:lnSpc>
                          <a:spcPct val="150000"/>
                        </a:lnSpc>
                        <a:spcAft>
                          <a:spcPts val="800"/>
                        </a:spcAft>
                      </a:pPr>
                      <a:r>
                        <a:rPr lang="el-GR" sz="1400" dirty="0">
                          <a:solidFill>
                            <a:srgbClr val="2E74B5"/>
                          </a:solidFill>
                          <a:effectLst/>
                          <a:latin typeface="+mn-lt"/>
                          <a:ea typeface="Calibri" panose="020F0502020204030204" pitchFamily="34" charset="0"/>
                          <a:cs typeface="Times New Roman" panose="02020603050405020304" pitchFamily="18" charset="0"/>
                        </a:rPr>
                        <a:t>Κατασκευή</a:t>
                      </a:r>
                      <a:endParaRPr lang="el-GR" sz="1400" dirty="0">
                        <a:effectLst/>
                        <a:latin typeface="+mn-lt"/>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25193749"/>
                  </a:ext>
                </a:extLst>
              </a:tr>
              <a:tr h="249105">
                <a:tc>
                  <a:txBody>
                    <a:bodyPr/>
                    <a:lstStyle/>
                    <a:p>
                      <a:pPr marL="10160">
                        <a:lnSpc>
                          <a:spcPct val="150000"/>
                        </a:lnSpc>
                        <a:spcAft>
                          <a:spcPts val="800"/>
                        </a:spcAft>
                      </a:pPr>
                      <a:r>
                        <a:rPr lang="el-GR" sz="1200" b="1">
                          <a:effectLst/>
                          <a:latin typeface="+mn-lt"/>
                          <a:ea typeface="Calibri" panose="020F0502020204030204" pitchFamily="34" charset="0"/>
                          <a:cs typeface="Times New Roman" panose="02020603050405020304" pitchFamily="18" charset="0"/>
                        </a:rPr>
                        <a:t>1.</a:t>
                      </a:r>
                      <a:endParaRPr lang="el-GR" sz="1200">
                        <a:effectLst/>
                        <a:latin typeface="+mn-lt"/>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l-GR" sz="1200" dirty="0">
                          <a:effectLst/>
                          <a:latin typeface="+mn-lt"/>
                          <a:ea typeface="Calibri" panose="020F0502020204030204" pitchFamily="34" charset="0"/>
                          <a:cs typeface="Times New Roman" panose="02020603050405020304" pitchFamily="18" charset="0"/>
                        </a:rPr>
                        <a:t>Παρουσίαση</a:t>
                      </a:r>
                      <a:r>
                        <a:rPr lang="el-GR" sz="1200" baseline="0" dirty="0">
                          <a:effectLst/>
                          <a:latin typeface="+mn-lt"/>
                          <a:ea typeface="Calibri" panose="020F0502020204030204" pitchFamily="34" charset="0"/>
                          <a:cs typeface="Times New Roman" panose="02020603050405020304" pitchFamily="18" charset="0"/>
                        </a:rPr>
                        <a:t> το βουνού μέσω </a:t>
                      </a:r>
                      <a:r>
                        <a:rPr lang="en-US" sz="1200" baseline="0" dirty="0">
                          <a:effectLst/>
                          <a:latin typeface="+mn-lt"/>
                          <a:ea typeface="Calibri" panose="020F0502020204030204" pitchFamily="34" charset="0"/>
                          <a:cs typeface="Times New Roman" panose="02020603050405020304" pitchFamily="18" charset="0"/>
                        </a:rPr>
                        <a:t> video</a:t>
                      </a:r>
                      <a:endParaRPr lang="el-GR" sz="1200" dirty="0">
                        <a:effectLst/>
                        <a:latin typeface="+mn-lt"/>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n-US" sz="1200" baseline="0" dirty="0">
                          <a:effectLst/>
                          <a:latin typeface="+mn-lt"/>
                          <a:ea typeface="Calibri" panose="020F0502020204030204" pitchFamily="34" charset="0"/>
                          <a:cs typeface="Times New Roman" panose="02020603050405020304" pitchFamily="18" charset="0"/>
                        </a:rPr>
                        <a:t> </a:t>
                      </a:r>
                      <a:r>
                        <a:rPr lang="el-GR" sz="1200" baseline="0" dirty="0">
                          <a:effectLst/>
                          <a:latin typeface="+mn-lt"/>
                          <a:ea typeface="Calibri" panose="020F0502020204030204" pitchFamily="34" charset="0"/>
                          <a:cs typeface="Times New Roman" panose="02020603050405020304" pitchFamily="18" charset="0"/>
                        </a:rPr>
                        <a:t>Ψηφιακός</a:t>
                      </a:r>
                      <a:endParaRPr lang="el-GR" sz="1200" dirty="0">
                        <a:effectLst/>
                        <a:latin typeface="+mn-lt"/>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l-GR" sz="1200" dirty="0">
                          <a:effectLst/>
                          <a:latin typeface="+mn-lt"/>
                          <a:ea typeface="Calibri" panose="020F0502020204030204" pitchFamily="34" charset="0"/>
                          <a:cs typeface="Times New Roman" panose="02020603050405020304" pitchFamily="18" charset="0"/>
                        </a:rPr>
                        <a:t>Ο</a:t>
                      </a:r>
                      <a:r>
                        <a:rPr lang="el-GR" sz="1200" baseline="0" dirty="0">
                          <a:effectLst/>
                          <a:latin typeface="+mn-lt"/>
                          <a:ea typeface="Calibri" panose="020F0502020204030204" pitchFamily="34" charset="0"/>
                          <a:cs typeface="Times New Roman" panose="02020603050405020304" pitchFamily="18" charset="0"/>
                        </a:rPr>
                        <a:t> μοναδικός Όλυμπος</a:t>
                      </a:r>
                      <a:endParaRPr lang="el-GR" sz="1200" dirty="0">
                        <a:effectLst/>
                        <a:latin typeface="+mn-lt"/>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l-GR" sz="1200" dirty="0">
                          <a:effectLst/>
                          <a:latin typeface="+mn-lt"/>
                          <a:ea typeface="Calibri" panose="020F0502020204030204" pitchFamily="34" charset="0"/>
                          <a:cs typeface="Times New Roman" panose="02020603050405020304" pitchFamily="18" charset="0"/>
                        </a:rPr>
                        <a:t>ΟΧΙ</a:t>
                      </a: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987639134"/>
                  </a:ext>
                </a:extLst>
              </a:tr>
              <a:tr h="237197">
                <a:tc>
                  <a:txBody>
                    <a:bodyPr/>
                    <a:lstStyle/>
                    <a:p>
                      <a:pPr marL="10160">
                        <a:lnSpc>
                          <a:spcPct val="150000"/>
                        </a:lnSpc>
                        <a:spcAft>
                          <a:spcPts val="800"/>
                        </a:spcAft>
                      </a:pPr>
                      <a:r>
                        <a:rPr lang="en-US" sz="1200" b="1">
                          <a:effectLst/>
                          <a:latin typeface="+mn-lt"/>
                          <a:ea typeface="Calibri" panose="020F0502020204030204" pitchFamily="34" charset="0"/>
                          <a:cs typeface="Times New Roman" panose="02020603050405020304" pitchFamily="18" charset="0"/>
                        </a:rPr>
                        <a:t>2.</a:t>
                      </a:r>
                      <a:endParaRPr lang="el-GR" sz="1200">
                        <a:effectLst/>
                        <a:latin typeface="+mn-lt"/>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l-GR" sz="1200" dirty="0" err="1">
                          <a:effectLst/>
                          <a:latin typeface="+mn-lt"/>
                          <a:ea typeface="Calibri" panose="020F0502020204030204" pitchFamily="34" charset="0"/>
                          <a:cs typeface="Times New Roman" panose="02020603050405020304" pitchFamily="18" charset="0"/>
                        </a:rPr>
                        <a:t>Διαδραστική</a:t>
                      </a:r>
                      <a:r>
                        <a:rPr lang="el-GR" sz="1200" baseline="0" dirty="0">
                          <a:effectLst/>
                          <a:latin typeface="+mn-lt"/>
                          <a:ea typeface="Calibri" panose="020F0502020204030204" pitchFamily="34" charset="0"/>
                          <a:cs typeface="Times New Roman" panose="02020603050405020304" pitchFamily="18" charset="0"/>
                        </a:rPr>
                        <a:t> παρουσίαση των κορυφών</a:t>
                      </a:r>
                      <a:endParaRPr lang="el-GR" sz="1200" dirty="0">
                        <a:effectLst/>
                        <a:latin typeface="+mn-lt"/>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l-GR" sz="1200" dirty="0">
                          <a:effectLst/>
                          <a:latin typeface="+mn-lt"/>
                          <a:ea typeface="Calibri" panose="020F0502020204030204" pitchFamily="34" charset="0"/>
                          <a:cs typeface="Times New Roman" panose="02020603050405020304" pitchFamily="18" charset="0"/>
                        </a:rPr>
                        <a:t>Ψηφιακός</a:t>
                      </a: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dirty="0">
                          <a:effectLst/>
                          <a:latin typeface="+mn-lt"/>
                          <a:ea typeface="Calibri" panose="020F0502020204030204" pitchFamily="34" charset="0"/>
                          <a:cs typeface="Times New Roman" panose="02020603050405020304" pitchFamily="18" charset="0"/>
                        </a:rPr>
                        <a:t>Ο</a:t>
                      </a:r>
                      <a:r>
                        <a:rPr lang="el-GR" sz="1200" baseline="0" dirty="0">
                          <a:effectLst/>
                          <a:latin typeface="+mn-lt"/>
                          <a:ea typeface="Calibri" panose="020F0502020204030204" pitchFamily="34" charset="0"/>
                          <a:cs typeface="Times New Roman" panose="02020603050405020304" pitchFamily="18" charset="0"/>
                        </a:rPr>
                        <a:t> μοναδικός Όλυμπος</a:t>
                      </a:r>
                      <a:endParaRPr lang="el-GR" sz="1200" dirty="0">
                        <a:effectLst/>
                        <a:latin typeface="+mn-lt"/>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l-GR" sz="1200" dirty="0">
                          <a:effectLst/>
                          <a:latin typeface="+mn-lt"/>
                          <a:ea typeface="Calibri" panose="020F0502020204030204" pitchFamily="34" charset="0"/>
                          <a:cs typeface="Times New Roman" panose="02020603050405020304" pitchFamily="18" charset="0"/>
                        </a:rPr>
                        <a:t>ΟΧΙ</a:t>
                      </a: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962050162"/>
                  </a:ext>
                </a:extLst>
              </a:tr>
              <a:tr h="354410">
                <a:tc>
                  <a:txBody>
                    <a:bodyPr/>
                    <a:lstStyle/>
                    <a:p>
                      <a:pPr marL="685800" indent="-685800">
                        <a:lnSpc>
                          <a:spcPct val="150000"/>
                        </a:lnSpc>
                        <a:spcAft>
                          <a:spcPts val="800"/>
                        </a:spcAft>
                      </a:pPr>
                      <a:r>
                        <a:rPr lang="en-US" sz="1200" b="1">
                          <a:effectLst/>
                          <a:latin typeface="+mn-lt"/>
                          <a:ea typeface="Calibri" panose="020F0502020204030204" pitchFamily="34" charset="0"/>
                          <a:cs typeface="Times New Roman" panose="02020603050405020304" pitchFamily="18" charset="0"/>
                        </a:rPr>
                        <a:t>3.</a:t>
                      </a:r>
                      <a:endParaRPr lang="el-GR" sz="1200">
                        <a:effectLst/>
                        <a:latin typeface="+mn-lt"/>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l-GR" sz="1200" dirty="0">
                          <a:effectLst/>
                          <a:latin typeface="+mn-lt"/>
                          <a:ea typeface="Calibri" panose="020F0502020204030204" pitchFamily="34" charset="0"/>
                          <a:cs typeface="Times New Roman" panose="02020603050405020304" pitchFamily="18" charset="0"/>
                        </a:rPr>
                        <a:t>Γκαλερί</a:t>
                      </a:r>
                      <a:r>
                        <a:rPr lang="el-GR" sz="1200" baseline="0" dirty="0">
                          <a:effectLst/>
                          <a:latin typeface="+mn-lt"/>
                          <a:ea typeface="Calibri" panose="020F0502020204030204" pitchFamily="34" charset="0"/>
                          <a:cs typeface="Times New Roman" panose="02020603050405020304" pitchFamily="18" charset="0"/>
                        </a:rPr>
                        <a:t> τέχνης </a:t>
                      </a:r>
                      <a:r>
                        <a:rPr lang="en-US" sz="1200" dirty="0">
                          <a:effectLst/>
                          <a:latin typeface="+mn-lt"/>
                          <a:ea typeface="Calibri" panose="020F0502020204030204" pitchFamily="34" charset="0"/>
                          <a:cs typeface="Times New Roman" panose="02020603050405020304" pitchFamily="18" charset="0"/>
                        </a:rPr>
                        <a:t> </a:t>
                      </a:r>
                      <a:r>
                        <a:rPr lang="el-GR" sz="1200" dirty="0">
                          <a:effectLst/>
                          <a:latin typeface="+mn-lt"/>
                          <a:ea typeface="Calibri" panose="020F0502020204030204" pitchFamily="34" charset="0"/>
                          <a:cs typeface="Times New Roman" panose="02020603050405020304" pitchFamily="18" charset="0"/>
                        </a:rPr>
                        <a:t>δασών/δέντρων</a:t>
                      </a: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l-GR" sz="1200" dirty="0">
                          <a:effectLst/>
                          <a:latin typeface="+mn-lt"/>
                          <a:ea typeface="Calibri" panose="020F0502020204030204" pitchFamily="34" charset="0"/>
                          <a:cs typeface="Times New Roman" panose="02020603050405020304" pitchFamily="18" charset="0"/>
                        </a:rPr>
                        <a:t>Απτός</a:t>
                      </a: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Calibri" panose="020F0502020204030204" pitchFamily="34" charset="0"/>
                          <a:cs typeface="Times New Roman" panose="02020603050405020304" pitchFamily="18" charset="0"/>
                        </a:rPr>
                        <a:t>Ο</a:t>
                      </a:r>
                      <a:r>
                        <a:rPr lang="el-GR" sz="1200" kern="1200" baseline="0" dirty="0">
                          <a:solidFill>
                            <a:schemeClr val="tx1"/>
                          </a:solidFill>
                          <a:effectLst/>
                          <a:latin typeface="+mn-lt"/>
                          <a:ea typeface="Calibri" panose="020F0502020204030204" pitchFamily="34" charset="0"/>
                          <a:cs typeface="Times New Roman" panose="02020603050405020304" pitchFamily="18" charset="0"/>
                        </a:rPr>
                        <a:t> μοναδικός Όλυμπος</a:t>
                      </a:r>
                      <a:endParaRPr lang="el-GR" sz="1200" kern="1200" dirty="0">
                        <a:solidFill>
                          <a:schemeClr val="tx1"/>
                        </a:solidFill>
                        <a:effectLst/>
                        <a:latin typeface="+mn-lt"/>
                        <a:ea typeface="Calibri" panose="020F0502020204030204" pitchFamily="34" charset="0"/>
                        <a:cs typeface="Times New Roman" panose="02020603050405020304" pitchFamily="18" charset="0"/>
                      </a:endParaRPr>
                    </a:p>
                    <a:p>
                      <a:endParaRPr lang="el-GR" sz="1200" dirty="0">
                        <a:latin typeface="+mn-lt"/>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l-GR" sz="1200" dirty="0">
                          <a:effectLst/>
                          <a:latin typeface="+mn-lt"/>
                          <a:ea typeface="Calibri" panose="020F0502020204030204" pitchFamily="34" charset="0"/>
                          <a:cs typeface="Times New Roman" panose="02020603050405020304" pitchFamily="18" charset="0"/>
                        </a:rPr>
                        <a:t>ΝΑΙ</a:t>
                      </a: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365751516"/>
                  </a:ext>
                </a:extLst>
              </a:tr>
              <a:tr h="620217">
                <a:tc>
                  <a:txBody>
                    <a:bodyPr/>
                    <a:lstStyle/>
                    <a:p>
                      <a:pPr marL="685800" indent="-685800">
                        <a:lnSpc>
                          <a:spcPct val="150000"/>
                        </a:lnSpc>
                        <a:spcAft>
                          <a:spcPts val="800"/>
                        </a:spcAft>
                      </a:pPr>
                      <a:r>
                        <a:rPr lang="en-US" sz="1200" b="1">
                          <a:effectLst/>
                          <a:latin typeface="+mn-lt"/>
                          <a:ea typeface="Calibri" panose="020F0502020204030204" pitchFamily="34" charset="0"/>
                          <a:cs typeface="Times New Roman" panose="02020603050405020304" pitchFamily="18" charset="0"/>
                        </a:rPr>
                        <a:t>4.</a:t>
                      </a:r>
                      <a:endParaRPr lang="el-GR" sz="1200">
                        <a:effectLst/>
                        <a:latin typeface="+mn-lt"/>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l-GR" sz="1200" dirty="0">
                          <a:effectLst/>
                          <a:latin typeface="+mn-lt"/>
                          <a:ea typeface="Calibri" panose="020F0502020204030204" pitchFamily="34" charset="0"/>
                          <a:cs typeface="Times New Roman" panose="02020603050405020304" pitchFamily="18" charset="0"/>
                        </a:rPr>
                        <a:t>Φυτολόγιο</a:t>
                      </a: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l-GR" sz="1200" dirty="0">
                          <a:effectLst/>
                          <a:latin typeface="+mn-lt"/>
                          <a:ea typeface="Calibri" panose="020F0502020204030204" pitchFamily="34" charset="0"/>
                          <a:cs typeface="Times New Roman" panose="02020603050405020304" pitchFamily="18" charset="0"/>
                        </a:rPr>
                        <a:t>Ψηφιακός</a:t>
                      </a: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Calibri" panose="020F0502020204030204" pitchFamily="34" charset="0"/>
                          <a:cs typeface="Times New Roman" panose="02020603050405020304" pitchFamily="18" charset="0"/>
                        </a:rPr>
                        <a:t>Ο</a:t>
                      </a:r>
                      <a:r>
                        <a:rPr lang="el-GR" sz="1200" kern="1200" baseline="0" dirty="0">
                          <a:solidFill>
                            <a:schemeClr val="tx1"/>
                          </a:solidFill>
                          <a:effectLst/>
                          <a:latin typeface="+mn-lt"/>
                          <a:ea typeface="Calibri" panose="020F0502020204030204" pitchFamily="34" charset="0"/>
                          <a:cs typeface="Times New Roman" panose="02020603050405020304" pitchFamily="18" charset="0"/>
                        </a:rPr>
                        <a:t> μοναδικός Όλυμπος</a:t>
                      </a:r>
                      <a:endParaRPr lang="el-GR" sz="1200" kern="1200" dirty="0">
                        <a:solidFill>
                          <a:schemeClr val="tx1"/>
                        </a:solidFill>
                        <a:effectLst/>
                        <a:latin typeface="+mn-lt"/>
                        <a:ea typeface="Calibri" panose="020F0502020204030204" pitchFamily="34" charset="0"/>
                        <a:cs typeface="Times New Roman" panose="02020603050405020304" pitchFamily="18" charset="0"/>
                      </a:endParaRPr>
                    </a:p>
                    <a:p>
                      <a:endParaRPr lang="el-GR" sz="1800" dirty="0">
                        <a:latin typeface="+mn-lt"/>
                      </a:endParaRPr>
                    </a:p>
                    <a:p>
                      <a:endParaRPr lang="el-GR" sz="1200" dirty="0">
                        <a:latin typeface="+mn-lt"/>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l-GR" sz="1200" dirty="0">
                          <a:effectLst/>
                          <a:latin typeface="+mn-lt"/>
                          <a:ea typeface="Calibri" panose="020F0502020204030204" pitchFamily="34" charset="0"/>
                          <a:cs typeface="Times New Roman" panose="02020603050405020304" pitchFamily="18" charset="0"/>
                        </a:rPr>
                        <a:t>ΝΑΙ</a:t>
                      </a: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782195066"/>
                  </a:ext>
                </a:extLst>
              </a:tr>
              <a:tr h="443012">
                <a:tc>
                  <a:txBody>
                    <a:bodyPr/>
                    <a:lstStyle/>
                    <a:p>
                      <a:pPr marL="685800" indent="-685800">
                        <a:lnSpc>
                          <a:spcPct val="150000"/>
                        </a:lnSpc>
                        <a:spcAft>
                          <a:spcPts val="800"/>
                        </a:spcAft>
                      </a:pPr>
                      <a:r>
                        <a:rPr lang="en-US" sz="1200" b="1">
                          <a:effectLst/>
                          <a:latin typeface="+mn-lt"/>
                          <a:ea typeface="Calibri" panose="020F0502020204030204" pitchFamily="34" charset="0"/>
                          <a:cs typeface="Times New Roman" panose="02020603050405020304" pitchFamily="18" charset="0"/>
                        </a:rPr>
                        <a:t>5.</a:t>
                      </a:r>
                      <a:endParaRPr lang="el-GR" sz="1200">
                        <a:effectLst/>
                        <a:latin typeface="+mn-lt"/>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l-GR" sz="1200" dirty="0" err="1">
                          <a:effectLst/>
                          <a:latin typeface="+mn-lt"/>
                          <a:ea typeface="Calibri" panose="020F0502020204030204" pitchFamily="34" charset="0"/>
                          <a:cs typeface="Times New Roman" panose="02020603050405020304" pitchFamily="18" charset="0"/>
                        </a:rPr>
                        <a:t>Διαδραστική</a:t>
                      </a:r>
                      <a:r>
                        <a:rPr lang="el-GR" sz="1200" baseline="0" dirty="0">
                          <a:effectLst/>
                          <a:latin typeface="+mn-lt"/>
                          <a:ea typeface="Calibri" panose="020F0502020204030204" pitchFamily="34" charset="0"/>
                          <a:cs typeface="Times New Roman" panose="02020603050405020304" pitchFamily="18" charset="0"/>
                        </a:rPr>
                        <a:t> γκαλερί φωτογραφιών με ζώα.</a:t>
                      </a:r>
                      <a:endParaRPr lang="el-GR" sz="1200" dirty="0">
                        <a:effectLst/>
                        <a:latin typeface="+mn-lt"/>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l-GR" sz="1200" dirty="0">
                          <a:effectLst/>
                          <a:latin typeface="+mn-lt"/>
                          <a:ea typeface="Calibri" panose="020F0502020204030204" pitchFamily="34" charset="0"/>
                          <a:cs typeface="Times New Roman" panose="02020603050405020304" pitchFamily="18" charset="0"/>
                        </a:rPr>
                        <a:t>Απτός</a:t>
                      </a: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Calibri" panose="020F0502020204030204" pitchFamily="34" charset="0"/>
                          <a:cs typeface="Times New Roman" panose="02020603050405020304" pitchFamily="18" charset="0"/>
                        </a:rPr>
                        <a:t>Ο</a:t>
                      </a:r>
                      <a:r>
                        <a:rPr lang="el-GR" sz="1200" kern="1200" baseline="0" dirty="0">
                          <a:solidFill>
                            <a:schemeClr val="tx1"/>
                          </a:solidFill>
                          <a:effectLst/>
                          <a:latin typeface="+mn-lt"/>
                          <a:ea typeface="Calibri" panose="020F0502020204030204" pitchFamily="34" charset="0"/>
                          <a:cs typeface="Times New Roman" panose="02020603050405020304" pitchFamily="18" charset="0"/>
                        </a:rPr>
                        <a:t> μοναδικός Όλυμπος</a:t>
                      </a:r>
                      <a:endParaRPr lang="el-GR" sz="1200" kern="1200" dirty="0">
                        <a:solidFill>
                          <a:schemeClr val="tx1"/>
                        </a:solidFill>
                        <a:effectLst/>
                        <a:latin typeface="+mn-lt"/>
                        <a:ea typeface="Calibri" panose="020F0502020204030204" pitchFamily="34" charset="0"/>
                        <a:cs typeface="Times New Roman" panose="02020603050405020304" pitchFamily="18" charset="0"/>
                      </a:endParaRPr>
                    </a:p>
                    <a:p>
                      <a:endParaRPr lang="el-GR" dirty="0">
                        <a:latin typeface="+mn-lt"/>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l-GR" sz="1200" dirty="0">
                          <a:effectLst/>
                          <a:latin typeface="+mn-lt"/>
                          <a:ea typeface="Calibri" panose="020F0502020204030204" pitchFamily="34" charset="0"/>
                          <a:cs typeface="Times New Roman" panose="02020603050405020304" pitchFamily="18" charset="0"/>
                        </a:rPr>
                        <a:t>ΝΑΙ</a:t>
                      </a: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791479190"/>
                  </a:ext>
                </a:extLst>
              </a:tr>
              <a:tr h="503004">
                <a:tc>
                  <a:txBody>
                    <a:bodyPr/>
                    <a:lstStyle/>
                    <a:p>
                      <a:pPr marL="685800" indent="-685800">
                        <a:lnSpc>
                          <a:spcPct val="150000"/>
                        </a:lnSpc>
                        <a:spcAft>
                          <a:spcPts val="800"/>
                        </a:spcAft>
                      </a:pPr>
                      <a:r>
                        <a:rPr lang="en-US" sz="1200" b="1">
                          <a:effectLst/>
                          <a:latin typeface="+mn-lt"/>
                          <a:ea typeface="Calibri" panose="020F0502020204030204" pitchFamily="34" charset="0"/>
                          <a:cs typeface="Times New Roman" panose="02020603050405020304" pitchFamily="18" charset="0"/>
                        </a:rPr>
                        <a:t>6.</a:t>
                      </a:r>
                      <a:endParaRPr lang="el-GR" sz="1200">
                        <a:effectLst/>
                        <a:latin typeface="+mn-lt"/>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l-GR" sz="1200" dirty="0">
                          <a:effectLst/>
                          <a:latin typeface="+mn-lt"/>
                          <a:ea typeface="Calibri" panose="020F0502020204030204" pitchFamily="34" charset="0"/>
                          <a:cs typeface="Times New Roman" panose="02020603050405020304" pitchFamily="18" charset="0"/>
                        </a:rPr>
                        <a:t>Αποσπάσματα της</a:t>
                      </a:r>
                      <a:r>
                        <a:rPr lang="el-GR" sz="1200" baseline="0" dirty="0">
                          <a:effectLst/>
                          <a:latin typeface="+mn-lt"/>
                          <a:ea typeface="Calibri" panose="020F0502020204030204" pitchFamily="34" charset="0"/>
                          <a:cs typeface="Times New Roman" panose="02020603050405020304" pitchFamily="18" charset="0"/>
                        </a:rPr>
                        <a:t> Ελληνικής  μυθολογίας και Ιστορίας από τα ηλεκτρονικά βιβλία</a:t>
                      </a:r>
                      <a:r>
                        <a:rPr lang="en-US" sz="1200" dirty="0">
                          <a:effectLst/>
                          <a:latin typeface="+mn-lt"/>
                          <a:ea typeface="Calibri" panose="020F0502020204030204" pitchFamily="34" charset="0"/>
                          <a:cs typeface="Times New Roman" panose="02020603050405020304" pitchFamily="18" charset="0"/>
                        </a:rPr>
                        <a:t> </a:t>
                      </a:r>
                      <a:r>
                        <a:rPr lang="el-GR" sz="1200" dirty="0">
                          <a:effectLst/>
                          <a:latin typeface="+mn-lt"/>
                          <a:ea typeface="Calibri" panose="020F0502020204030204" pitchFamily="34" charset="0"/>
                          <a:cs typeface="Times New Roman" panose="02020603050405020304" pitchFamily="18" charset="0"/>
                        </a:rPr>
                        <a:t>.</a:t>
                      </a: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l-GR" sz="1200" dirty="0">
                          <a:effectLst/>
                          <a:latin typeface="+mn-lt"/>
                          <a:ea typeface="Calibri" panose="020F0502020204030204" pitchFamily="34" charset="0"/>
                          <a:cs typeface="Times New Roman" panose="02020603050405020304" pitchFamily="18" charset="0"/>
                        </a:rPr>
                        <a:t>Ψηφιακός</a:t>
                      </a: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l-GR" sz="1200" dirty="0">
                          <a:effectLst/>
                          <a:latin typeface="+mn-lt"/>
                          <a:ea typeface="Calibri" panose="020F0502020204030204" pitchFamily="34" charset="0"/>
                          <a:cs typeface="Times New Roman" panose="02020603050405020304" pitchFamily="18" charset="0"/>
                        </a:rPr>
                        <a:t>Το</a:t>
                      </a:r>
                      <a:r>
                        <a:rPr lang="el-GR" sz="1200" baseline="0" dirty="0">
                          <a:effectLst/>
                          <a:latin typeface="+mn-lt"/>
                          <a:ea typeface="Calibri" panose="020F0502020204030204" pitchFamily="34" charset="0"/>
                          <a:cs typeface="Times New Roman" panose="02020603050405020304" pitchFamily="18" charset="0"/>
                        </a:rPr>
                        <a:t> βουνό των Θεών </a:t>
                      </a:r>
                      <a:endParaRPr lang="el-GR" sz="1200" dirty="0">
                        <a:effectLst/>
                        <a:latin typeface="+mn-lt"/>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l-GR" sz="1200" dirty="0">
                          <a:effectLst/>
                          <a:latin typeface="+mn-lt"/>
                          <a:ea typeface="Calibri" panose="020F0502020204030204" pitchFamily="34" charset="0"/>
                          <a:cs typeface="Times New Roman" panose="02020603050405020304" pitchFamily="18" charset="0"/>
                        </a:rPr>
                        <a:t>ΝΑΙ</a:t>
                      </a: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014374157"/>
                  </a:ext>
                </a:extLst>
              </a:tr>
              <a:tr h="237197">
                <a:tc>
                  <a:txBody>
                    <a:bodyPr/>
                    <a:lstStyle/>
                    <a:p>
                      <a:pPr marL="685800" indent="-685800">
                        <a:lnSpc>
                          <a:spcPct val="150000"/>
                        </a:lnSpc>
                        <a:spcAft>
                          <a:spcPts val="800"/>
                        </a:spcAft>
                      </a:pPr>
                      <a:r>
                        <a:rPr lang="en-US" sz="1200" b="1">
                          <a:effectLst/>
                          <a:latin typeface="+mn-lt"/>
                          <a:ea typeface="Calibri" panose="020F0502020204030204" pitchFamily="34" charset="0"/>
                          <a:cs typeface="Times New Roman" panose="02020603050405020304" pitchFamily="18" charset="0"/>
                        </a:rPr>
                        <a:t>7.</a:t>
                      </a:r>
                      <a:endParaRPr lang="el-GR" sz="1200">
                        <a:effectLst/>
                        <a:latin typeface="+mn-lt"/>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l-GR" sz="1200" dirty="0">
                          <a:effectLst/>
                          <a:latin typeface="+mn-lt"/>
                          <a:ea typeface="Calibri" panose="020F0502020204030204" pitchFamily="34" charset="0"/>
                          <a:cs typeface="Times New Roman" panose="02020603050405020304" pitchFamily="18" charset="0"/>
                        </a:rPr>
                        <a:t>Γκαλερί</a:t>
                      </a:r>
                      <a:r>
                        <a:rPr lang="el-GR" sz="1200" baseline="0" dirty="0">
                          <a:effectLst/>
                          <a:latin typeface="+mn-lt"/>
                          <a:ea typeface="Calibri" panose="020F0502020204030204" pitchFamily="34" charset="0"/>
                          <a:cs typeface="Times New Roman" panose="02020603050405020304" pitchFamily="18" charset="0"/>
                        </a:rPr>
                        <a:t> παλιών φωτογραφιών</a:t>
                      </a:r>
                      <a:r>
                        <a:rPr lang="el-GR" sz="1200" dirty="0">
                          <a:effectLst/>
                          <a:latin typeface="+mn-lt"/>
                          <a:ea typeface="Calibri" panose="020F0502020204030204" pitchFamily="34" charset="0"/>
                          <a:cs typeface="Times New Roman" panose="02020603050405020304" pitchFamily="18" charset="0"/>
                        </a:rPr>
                        <a:t> </a:t>
                      </a: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l-GR" sz="1200" dirty="0">
                          <a:effectLst/>
                          <a:latin typeface="+mn-lt"/>
                          <a:ea typeface="Calibri" panose="020F0502020204030204" pitchFamily="34" charset="0"/>
                          <a:cs typeface="Times New Roman" panose="02020603050405020304" pitchFamily="18" charset="0"/>
                        </a:rPr>
                        <a:t>Απτός</a:t>
                      </a: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l-GR" sz="1200" dirty="0">
                          <a:effectLst/>
                          <a:latin typeface="+mn-lt"/>
                          <a:ea typeface="Calibri" panose="020F0502020204030204" pitchFamily="34" charset="0"/>
                          <a:cs typeface="Times New Roman" panose="02020603050405020304" pitchFamily="18" charset="0"/>
                        </a:rPr>
                        <a:t>Το</a:t>
                      </a:r>
                      <a:r>
                        <a:rPr lang="el-GR" sz="1200" baseline="0" dirty="0">
                          <a:effectLst/>
                          <a:latin typeface="+mn-lt"/>
                          <a:ea typeface="Calibri" panose="020F0502020204030204" pitchFamily="34" charset="0"/>
                          <a:cs typeface="Times New Roman" panose="02020603050405020304" pitchFamily="18" charset="0"/>
                        </a:rPr>
                        <a:t> βουνό των Θεών</a:t>
                      </a:r>
                      <a:endParaRPr lang="el-GR" sz="1200" dirty="0">
                        <a:effectLst/>
                        <a:latin typeface="+mn-lt"/>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l-GR" sz="1200" dirty="0">
                          <a:effectLst/>
                          <a:latin typeface="+mn-lt"/>
                          <a:ea typeface="Calibri" panose="020F0502020204030204" pitchFamily="34" charset="0"/>
                          <a:cs typeface="Times New Roman" panose="02020603050405020304" pitchFamily="18" charset="0"/>
                        </a:rPr>
                        <a:t>ΝΑΙ</a:t>
                      </a: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084240093"/>
                  </a:ext>
                </a:extLst>
              </a:tr>
              <a:tr h="237197">
                <a:tc>
                  <a:txBody>
                    <a:bodyPr/>
                    <a:lstStyle/>
                    <a:p>
                      <a:pPr marL="685800" indent="-685800">
                        <a:lnSpc>
                          <a:spcPct val="150000"/>
                        </a:lnSpc>
                        <a:spcAft>
                          <a:spcPts val="800"/>
                        </a:spcAft>
                      </a:pPr>
                      <a:r>
                        <a:rPr lang="en-US" sz="1200" b="1">
                          <a:effectLst/>
                          <a:latin typeface="+mn-lt"/>
                          <a:ea typeface="Calibri" panose="020F0502020204030204" pitchFamily="34" charset="0"/>
                          <a:cs typeface="Times New Roman" panose="02020603050405020304" pitchFamily="18" charset="0"/>
                        </a:rPr>
                        <a:t>8.</a:t>
                      </a:r>
                      <a:endParaRPr lang="el-GR" sz="1200">
                        <a:effectLst/>
                        <a:latin typeface="+mn-lt"/>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l-GR" sz="1200" dirty="0">
                          <a:effectLst/>
                          <a:latin typeface="+mn-lt"/>
                          <a:ea typeface="Calibri" panose="020F0502020204030204" pitchFamily="34" charset="0"/>
                          <a:cs typeface="Times New Roman" panose="02020603050405020304" pitchFamily="18" charset="0"/>
                        </a:rPr>
                        <a:t>Παρουσίαση</a:t>
                      </a:r>
                      <a:r>
                        <a:rPr lang="el-GR" sz="1200" baseline="0" dirty="0">
                          <a:effectLst/>
                          <a:latin typeface="+mn-lt"/>
                          <a:ea typeface="Calibri" panose="020F0502020204030204" pitchFamily="34" charset="0"/>
                          <a:cs typeface="Times New Roman" panose="02020603050405020304" pitchFamily="18" charset="0"/>
                        </a:rPr>
                        <a:t> μίας ιστορικής /αρχαίας εκκλησίας μέσω </a:t>
                      </a:r>
                      <a:r>
                        <a:rPr lang="en-US" sz="1200" baseline="0" dirty="0">
                          <a:effectLst/>
                          <a:latin typeface="+mn-lt"/>
                          <a:ea typeface="Calibri" panose="020F0502020204030204" pitchFamily="34" charset="0"/>
                          <a:cs typeface="Times New Roman" panose="02020603050405020304" pitchFamily="18" charset="0"/>
                        </a:rPr>
                        <a:t>video</a:t>
                      </a:r>
                      <a:endParaRPr lang="el-GR" sz="1200" dirty="0">
                        <a:effectLst/>
                        <a:latin typeface="+mn-lt"/>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l-GR" sz="1200" dirty="0">
                          <a:effectLst/>
                          <a:latin typeface="+mn-lt"/>
                          <a:ea typeface="Calibri" panose="020F0502020204030204" pitchFamily="34" charset="0"/>
                          <a:cs typeface="Times New Roman" panose="02020603050405020304" pitchFamily="18" charset="0"/>
                        </a:rPr>
                        <a:t>Ψηφιακός</a:t>
                      </a: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l-GR" sz="1200" dirty="0">
                          <a:effectLst/>
                          <a:latin typeface="+mn-lt"/>
                          <a:ea typeface="Calibri" panose="020F0502020204030204" pitchFamily="34" charset="0"/>
                          <a:cs typeface="Times New Roman" panose="02020603050405020304" pitchFamily="18" charset="0"/>
                        </a:rPr>
                        <a:t>Το</a:t>
                      </a:r>
                      <a:r>
                        <a:rPr lang="el-GR" sz="1200" baseline="0" dirty="0">
                          <a:effectLst/>
                          <a:latin typeface="+mn-lt"/>
                          <a:ea typeface="Calibri" panose="020F0502020204030204" pitchFamily="34" charset="0"/>
                          <a:cs typeface="Times New Roman" panose="02020603050405020304" pitchFamily="18" charset="0"/>
                        </a:rPr>
                        <a:t> βουνό των Θεών</a:t>
                      </a:r>
                      <a:endParaRPr lang="el-GR" sz="1200" dirty="0">
                        <a:effectLst/>
                        <a:latin typeface="+mn-lt"/>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l-GR" sz="1200" dirty="0">
                          <a:effectLst/>
                          <a:latin typeface="+mn-lt"/>
                          <a:ea typeface="Calibri" panose="020F0502020204030204" pitchFamily="34" charset="0"/>
                          <a:cs typeface="Times New Roman" panose="02020603050405020304" pitchFamily="18" charset="0"/>
                        </a:rPr>
                        <a:t>ΟΧΙ</a:t>
                      </a: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457081000"/>
                  </a:ext>
                </a:extLst>
              </a:tr>
              <a:tr h="237197">
                <a:tc>
                  <a:txBody>
                    <a:bodyPr/>
                    <a:lstStyle/>
                    <a:p>
                      <a:pPr marL="685800" indent="-685800">
                        <a:lnSpc>
                          <a:spcPct val="150000"/>
                        </a:lnSpc>
                        <a:spcAft>
                          <a:spcPts val="800"/>
                        </a:spcAft>
                      </a:pPr>
                      <a:r>
                        <a:rPr lang="el-GR" sz="1200" b="1">
                          <a:effectLst/>
                          <a:latin typeface="+mn-lt"/>
                          <a:ea typeface="Calibri" panose="020F0502020204030204" pitchFamily="34" charset="0"/>
                          <a:cs typeface="Times New Roman" panose="02020603050405020304" pitchFamily="18" charset="0"/>
                        </a:rPr>
                        <a:t>9.</a:t>
                      </a:r>
                      <a:endParaRPr lang="el-GR" sz="1200">
                        <a:effectLst/>
                        <a:latin typeface="+mn-lt"/>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n-US" sz="1200" dirty="0">
                          <a:effectLst/>
                          <a:latin typeface="+mn-lt"/>
                          <a:ea typeface="Calibri" panose="020F0502020204030204" pitchFamily="34" charset="0"/>
                          <a:cs typeface="Times New Roman" panose="02020603050405020304" pitchFamily="18" charset="0"/>
                        </a:rPr>
                        <a:t>X</a:t>
                      </a:r>
                      <a:r>
                        <a:rPr lang="el-GR" sz="1200" dirty="0" err="1">
                          <a:effectLst/>
                          <a:latin typeface="+mn-lt"/>
                          <a:ea typeface="Calibri" panose="020F0502020204030204" pitchFamily="34" charset="0"/>
                          <a:cs typeface="Times New Roman" panose="02020603050405020304" pitchFamily="18" charset="0"/>
                        </a:rPr>
                        <a:t>άρτης</a:t>
                      </a:r>
                      <a:r>
                        <a:rPr lang="el-GR" sz="1200" baseline="0" dirty="0">
                          <a:effectLst/>
                          <a:latin typeface="+mn-lt"/>
                          <a:ea typeface="Calibri" panose="020F0502020204030204" pitchFamily="34" charset="0"/>
                          <a:cs typeface="Times New Roman" panose="02020603050405020304" pitchFamily="18" charset="0"/>
                        </a:rPr>
                        <a:t> με τα μονοπάτια και τις πινακίδες σηματοδότησης  </a:t>
                      </a:r>
                      <a:endParaRPr lang="el-GR" sz="1200" dirty="0">
                        <a:effectLst/>
                        <a:latin typeface="+mn-lt"/>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l-GR" sz="1200" dirty="0">
                          <a:effectLst/>
                          <a:latin typeface="+mn-lt"/>
                          <a:ea typeface="Calibri" panose="020F0502020204030204" pitchFamily="34" charset="0"/>
                          <a:cs typeface="Times New Roman" panose="02020603050405020304" pitchFamily="18" charset="0"/>
                        </a:rPr>
                        <a:t>Απτός</a:t>
                      </a: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l-GR" sz="1200" dirty="0">
                          <a:effectLst/>
                          <a:latin typeface="+mn-lt"/>
                          <a:ea typeface="Calibri" panose="020F0502020204030204" pitchFamily="34" charset="0"/>
                          <a:cs typeface="Times New Roman" panose="02020603050405020304" pitchFamily="18" charset="0"/>
                        </a:rPr>
                        <a:t>Σεβασμός</a:t>
                      </a:r>
                      <a:r>
                        <a:rPr lang="el-GR" sz="1200" baseline="0" dirty="0">
                          <a:effectLst/>
                          <a:latin typeface="+mn-lt"/>
                          <a:ea typeface="Calibri" panose="020F0502020204030204" pitchFamily="34" charset="0"/>
                          <a:cs typeface="Times New Roman" panose="02020603050405020304" pitchFamily="18" charset="0"/>
                        </a:rPr>
                        <a:t> στη Φύση</a:t>
                      </a:r>
                      <a:endParaRPr lang="el-GR" sz="1200" dirty="0">
                        <a:effectLst/>
                        <a:latin typeface="+mn-lt"/>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l-GR" sz="1200" dirty="0">
                          <a:effectLst/>
                          <a:latin typeface="+mn-lt"/>
                          <a:ea typeface="Calibri" panose="020F0502020204030204" pitchFamily="34" charset="0"/>
                          <a:cs typeface="Times New Roman" panose="02020603050405020304" pitchFamily="18" charset="0"/>
                        </a:rPr>
                        <a:t>ΝΑΙ</a:t>
                      </a: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849792087"/>
                  </a:ext>
                </a:extLst>
              </a:tr>
              <a:tr h="503004">
                <a:tc>
                  <a:txBody>
                    <a:bodyPr/>
                    <a:lstStyle/>
                    <a:p>
                      <a:pPr marL="685800" indent="-685800">
                        <a:lnSpc>
                          <a:spcPct val="150000"/>
                        </a:lnSpc>
                        <a:spcAft>
                          <a:spcPts val="800"/>
                        </a:spcAft>
                      </a:pPr>
                      <a:r>
                        <a:rPr lang="en-US" sz="1200" b="1">
                          <a:effectLst/>
                          <a:latin typeface="+mn-lt"/>
                          <a:ea typeface="Calibri" panose="020F0502020204030204" pitchFamily="34" charset="0"/>
                          <a:cs typeface="Times New Roman" panose="02020603050405020304" pitchFamily="18" charset="0"/>
                        </a:rPr>
                        <a:t>10.</a:t>
                      </a:r>
                      <a:endParaRPr lang="el-GR" sz="1200">
                        <a:effectLst/>
                        <a:latin typeface="+mn-lt"/>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l-GR" sz="1200" dirty="0">
                          <a:effectLst/>
                          <a:latin typeface="+mn-lt"/>
                          <a:ea typeface="Calibri" panose="020F0502020204030204" pitchFamily="34" charset="0"/>
                          <a:cs typeface="Times New Roman" panose="02020603050405020304" pitchFamily="18" charset="0"/>
                        </a:rPr>
                        <a:t>Παρουσίαση</a:t>
                      </a:r>
                      <a:r>
                        <a:rPr lang="el-GR" sz="1200" baseline="0" dirty="0">
                          <a:effectLst/>
                          <a:latin typeface="+mn-lt"/>
                          <a:ea typeface="Calibri" panose="020F0502020204030204" pitchFamily="34" charset="0"/>
                          <a:cs typeface="Times New Roman" panose="02020603050405020304" pitchFamily="18" charset="0"/>
                        </a:rPr>
                        <a:t> και δραστηριότητα ανάθεσης ρόλων</a:t>
                      </a:r>
                      <a:r>
                        <a:rPr lang="en-US" sz="1200" dirty="0">
                          <a:effectLst/>
                          <a:latin typeface="+mn-lt"/>
                          <a:ea typeface="Calibri" panose="020F0502020204030204" pitchFamily="34" charset="0"/>
                          <a:cs typeface="Times New Roman" panose="02020603050405020304" pitchFamily="18" charset="0"/>
                        </a:rPr>
                        <a:t>: </a:t>
                      </a:r>
                      <a:r>
                        <a:rPr lang="el-GR" sz="1200" dirty="0">
                          <a:effectLst/>
                          <a:latin typeface="+mn-lt"/>
                          <a:ea typeface="Calibri" panose="020F0502020204030204" pitchFamily="34" charset="0"/>
                          <a:cs typeface="Times New Roman" panose="02020603050405020304" pitchFamily="18" charset="0"/>
                        </a:rPr>
                        <a:t>συνέντευξη</a:t>
                      </a: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l-GR" sz="1200" dirty="0">
                          <a:effectLst/>
                          <a:latin typeface="+mn-lt"/>
                          <a:ea typeface="Calibri" panose="020F0502020204030204" pitchFamily="34" charset="0"/>
                          <a:cs typeface="Times New Roman" panose="02020603050405020304" pitchFamily="18" charset="0"/>
                        </a:rPr>
                        <a:t>Άυλος</a:t>
                      </a:r>
                      <a:r>
                        <a:rPr lang="el-GR" sz="1200" baseline="0" dirty="0">
                          <a:effectLst/>
                          <a:latin typeface="+mn-lt"/>
                          <a:ea typeface="Calibri" panose="020F0502020204030204" pitchFamily="34" charset="0"/>
                          <a:cs typeface="Times New Roman" panose="02020603050405020304" pitchFamily="18" charset="0"/>
                        </a:rPr>
                        <a:t> και ψηφιακός</a:t>
                      </a:r>
                      <a:endParaRPr lang="el-GR" sz="1200" dirty="0">
                        <a:effectLst/>
                        <a:latin typeface="+mn-lt"/>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l-GR" sz="1200" dirty="0">
                          <a:effectLst/>
                          <a:latin typeface="+mn-lt"/>
                          <a:ea typeface="Calibri" panose="020F0502020204030204" pitchFamily="34" charset="0"/>
                          <a:cs typeface="Times New Roman" panose="02020603050405020304" pitchFamily="18" charset="0"/>
                        </a:rPr>
                        <a:t>Σεβασμός</a:t>
                      </a:r>
                      <a:r>
                        <a:rPr lang="el-GR" sz="1200" baseline="0" dirty="0">
                          <a:effectLst/>
                          <a:latin typeface="+mn-lt"/>
                          <a:ea typeface="Calibri" panose="020F0502020204030204" pitchFamily="34" charset="0"/>
                          <a:cs typeface="Times New Roman" panose="02020603050405020304" pitchFamily="18" charset="0"/>
                        </a:rPr>
                        <a:t> στη Φύση</a:t>
                      </a:r>
                      <a:endParaRPr lang="el-GR" sz="1200" dirty="0">
                        <a:effectLst/>
                        <a:latin typeface="+mn-lt"/>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l-GR" sz="1200" dirty="0">
                          <a:effectLst/>
                          <a:latin typeface="+mn-lt"/>
                          <a:ea typeface="Calibri" panose="020F0502020204030204" pitchFamily="34" charset="0"/>
                          <a:cs typeface="Times New Roman" panose="02020603050405020304" pitchFamily="18" charset="0"/>
                        </a:rPr>
                        <a:t>ΟΧΙ</a:t>
                      </a: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715832848"/>
                  </a:ext>
                </a:extLst>
              </a:tr>
              <a:tr h="503004">
                <a:tc>
                  <a:txBody>
                    <a:bodyPr/>
                    <a:lstStyle/>
                    <a:p>
                      <a:pPr marL="685800" indent="-685800">
                        <a:lnSpc>
                          <a:spcPct val="150000"/>
                        </a:lnSpc>
                        <a:spcAft>
                          <a:spcPts val="800"/>
                        </a:spcAft>
                      </a:pPr>
                      <a:r>
                        <a:rPr lang="en-US" sz="1200" b="1">
                          <a:effectLst/>
                          <a:latin typeface="+mn-lt"/>
                          <a:ea typeface="Calibri" panose="020F0502020204030204" pitchFamily="34" charset="0"/>
                          <a:cs typeface="Times New Roman" panose="02020603050405020304" pitchFamily="18" charset="0"/>
                        </a:rPr>
                        <a:t>11.</a:t>
                      </a:r>
                      <a:endParaRPr lang="el-GR" sz="1200">
                        <a:effectLst/>
                        <a:latin typeface="+mn-lt"/>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l-GR" sz="1200" dirty="0">
                          <a:effectLst/>
                          <a:latin typeface="+mn-lt"/>
                          <a:ea typeface="Calibri" panose="020F0502020204030204" pitchFamily="34" charset="0"/>
                          <a:cs typeface="Times New Roman" panose="02020603050405020304" pitchFamily="18" charset="0"/>
                        </a:rPr>
                        <a:t>Ενδυμασία</a:t>
                      </a:r>
                      <a:r>
                        <a:rPr lang="el-GR" sz="1200" baseline="0" dirty="0">
                          <a:effectLst/>
                          <a:latin typeface="+mn-lt"/>
                          <a:ea typeface="Calibri" panose="020F0502020204030204" pitchFamily="34" charset="0"/>
                          <a:cs typeface="Times New Roman" panose="02020603050405020304" pitchFamily="18" charset="0"/>
                        </a:rPr>
                        <a:t> και εξοπλισμός για το βουνό</a:t>
                      </a:r>
                      <a:endParaRPr lang="el-GR" sz="1200" dirty="0">
                        <a:effectLst/>
                        <a:latin typeface="+mn-lt"/>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l-GR" sz="1200" dirty="0">
                          <a:effectLst/>
                          <a:latin typeface="+mn-lt"/>
                          <a:ea typeface="Calibri" panose="020F0502020204030204" pitchFamily="34" charset="0"/>
                          <a:cs typeface="Times New Roman" panose="02020603050405020304" pitchFamily="18" charset="0"/>
                        </a:rPr>
                        <a:t>Απτός</a:t>
                      </a: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l-GR" sz="1200" dirty="0">
                          <a:effectLst/>
                          <a:latin typeface="+mn-lt"/>
                          <a:ea typeface="Calibri" panose="020F0502020204030204" pitchFamily="34" charset="0"/>
                          <a:cs typeface="Times New Roman" panose="02020603050405020304" pitchFamily="18" charset="0"/>
                        </a:rPr>
                        <a:t>Σεβασμός</a:t>
                      </a:r>
                      <a:r>
                        <a:rPr lang="el-GR" sz="1200" baseline="0" dirty="0">
                          <a:effectLst/>
                          <a:latin typeface="+mn-lt"/>
                          <a:ea typeface="Calibri" panose="020F0502020204030204" pitchFamily="34" charset="0"/>
                          <a:cs typeface="Times New Roman" panose="02020603050405020304" pitchFamily="18" charset="0"/>
                        </a:rPr>
                        <a:t> στη Φύση</a:t>
                      </a:r>
                      <a:endParaRPr lang="el-GR" sz="1200" dirty="0">
                        <a:effectLst/>
                        <a:latin typeface="+mn-lt"/>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l-GR" sz="1200" dirty="0">
                          <a:effectLst/>
                          <a:latin typeface="+mn-lt"/>
                          <a:ea typeface="Calibri" panose="020F0502020204030204" pitchFamily="34" charset="0"/>
                          <a:cs typeface="Times New Roman" panose="02020603050405020304" pitchFamily="18" charset="0"/>
                        </a:rPr>
                        <a:t>ΟΧΙ</a:t>
                      </a: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152850655"/>
                  </a:ext>
                </a:extLst>
              </a:tr>
            </a:tbl>
          </a:graphicData>
        </a:graphic>
      </p:graphicFrame>
    </p:spTree>
    <p:extLst>
      <p:ext uri="{BB962C8B-B14F-4D97-AF65-F5344CB8AC3E}">
        <p14:creationId xmlns:p14="http://schemas.microsoft.com/office/powerpoint/2010/main" val="2281617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C816ABD5-D3A1-473D-84DB-FC7026794CB2}"/>
              </a:ext>
            </a:extLst>
          </p:cNvPr>
          <p:cNvSpPr/>
          <p:nvPr/>
        </p:nvSpPr>
        <p:spPr>
          <a:xfrm>
            <a:off x="2199860" y="174813"/>
            <a:ext cx="8632264"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l-GR"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ΒΗΜΑ </a:t>
            </a:r>
            <a:r>
              <a:rPr kumimoji="0" 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4:</a:t>
            </a:r>
            <a:r>
              <a:rPr kumimoji="0" lang="el-GR" sz="3200" b="1" i="0"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Σχεδιάστε </a:t>
            </a:r>
            <a:r>
              <a:rPr lang="el-GR" sz="3200" b="1" dirty="0">
                <a:solidFill>
                  <a:srgbClr val="002060"/>
                </a:solidFill>
                <a:latin typeface="Arial" panose="020B0604020202020204" pitchFamily="34" charset="0"/>
                <a:cs typeface="Arial" panose="020B0604020202020204" pitchFamily="34" charset="0"/>
              </a:rPr>
              <a:t>την έκθεση σας</a:t>
            </a:r>
            <a:r>
              <a:rPr kumimoji="0" 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endParaRPr kumimoji="0" lang="en-GB"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Retângulo: Cantos Arredondados 3">
            <a:extLst>
              <a:ext uri="{FF2B5EF4-FFF2-40B4-BE49-F238E27FC236}">
                <a16:creationId xmlns:a16="http://schemas.microsoft.com/office/drawing/2014/main" id="{3F77392C-9B50-F231-302A-C92E022FFE75}"/>
              </a:ext>
            </a:extLst>
          </p:cNvPr>
          <p:cNvSpPr/>
          <p:nvPr/>
        </p:nvSpPr>
        <p:spPr>
          <a:xfrm>
            <a:off x="225306" y="1434961"/>
            <a:ext cx="11741386" cy="4581322"/>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761CD4D6-4071-C90F-E94F-F05257A75721}"/>
              </a:ext>
            </a:extLst>
          </p:cNvPr>
          <p:cNvSpPr txBox="1"/>
          <p:nvPr/>
        </p:nvSpPr>
        <p:spPr>
          <a:xfrm>
            <a:off x="477464" y="1531330"/>
            <a:ext cx="11237071" cy="1703030"/>
          </a:xfrm>
          <a:prstGeom prst="rect">
            <a:avLst/>
          </a:prstGeom>
          <a:noFill/>
        </p:spPr>
        <p:txBody>
          <a:bodyPr wrap="square">
            <a:spAutoFit/>
          </a:bodyPr>
          <a:lstStyle/>
          <a:p>
            <a:pPr>
              <a:lnSpc>
                <a:spcPct val="150000"/>
              </a:lnSpc>
              <a:spcAft>
                <a:spcPts val="800"/>
              </a:spcAft>
            </a:pPr>
            <a:r>
              <a:rPr lang="el-GR" b="1" dirty="0">
                <a:latin typeface="Arial" panose="020B0604020202020204" pitchFamily="34" charset="0"/>
                <a:ea typeface="Calibri" panose="020F0502020204030204" pitchFamily="34" charset="0"/>
                <a:cs typeface="Times New Roman" panose="02020603050405020304" pitchFamily="18" charset="0"/>
              </a:rPr>
              <a:t>Εάν η έκθεση σας λάβει χώρα σε φυσικό περιβάλλον</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l-GR" sz="1800" dirty="0">
                <a:effectLst/>
                <a:latin typeface="Arial" panose="020B0604020202020204" pitchFamily="34" charset="0"/>
                <a:ea typeface="Calibri" panose="020F0502020204030204" pitchFamily="34" charset="0"/>
                <a:cs typeface="Times New Roman" panose="02020603050405020304" pitchFamily="18" charset="0"/>
              </a:rPr>
              <a:t>σκεφτείτε πού θα πραγματοποιηθεί</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l-GR" sz="1800" dirty="0">
                <a:effectLst/>
                <a:latin typeface="Arial" panose="020B0604020202020204" pitchFamily="34" charset="0"/>
                <a:ea typeface="Calibri" panose="020F0502020204030204" pitchFamily="34" charset="0"/>
                <a:cs typeface="Times New Roman" panose="02020603050405020304" pitchFamily="18" charset="0"/>
              </a:rPr>
              <a:t>στην τάξη</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l-GR" sz="1800" dirty="0">
                <a:effectLst/>
                <a:latin typeface="Arial" panose="020B0604020202020204" pitchFamily="34" charset="0"/>
                <a:ea typeface="Calibri" panose="020F0502020204030204" pitchFamily="34" charset="0"/>
                <a:cs typeface="Times New Roman" panose="02020603050405020304" pitchFamily="18" charset="0"/>
              </a:rPr>
              <a:t>σε αίθουσα εκδηλώσεων</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l-GR" sz="1800" dirty="0">
                <a:effectLst/>
                <a:latin typeface="Arial" panose="020B0604020202020204" pitchFamily="34" charset="0"/>
                <a:ea typeface="Calibri" panose="020F0502020204030204" pitchFamily="34" charset="0"/>
                <a:cs typeface="Times New Roman" panose="02020603050405020304" pitchFamily="18" charset="0"/>
              </a:rPr>
              <a:t>ή στη σχολική αυλή</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l-GR" sz="1800" dirty="0">
                <a:effectLst/>
                <a:latin typeface="Arial" panose="020B0604020202020204" pitchFamily="34" charset="0"/>
                <a:ea typeface="Calibri" panose="020F0502020204030204" pitchFamily="34" charset="0"/>
                <a:cs typeface="Times New Roman" panose="02020603050405020304" pitchFamily="18" charset="0"/>
              </a:rPr>
              <a:t>που σημαίνει υπαίθρια</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l-GR" sz="1800" dirty="0">
                <a:effectLst/>
                <a:latin typeface="Arial" panose="020B0604020202020204" pitchFamily="34" charset="0"/>
                <a:ea typeface="Calibri" panose="020F0502020204030204" pitchFamily="34" charset="0"/>
                <a:cs typeface="Times New Roman" panose="02020603050405020304" pitchFamily="18" charset="0"/>
              </a:rPr>
              <a:t>και σχεδιάστε μία κάτοψη</a:t>
            </a:r>
            <a:r>
              <a:rPr lang="en-US" sz="1800" dirty="0">
                <a:effectLst/>
                <a:latin typeface="Arial" panose="020B0604020202020204" pitchFamily="34" charset="0"/>
                <a:ea typeface="Calibri" panose="020F0502020204030204" pitchFamily="34" charset="0"/>
                <a:cs typeface="Times New Roman" panose="02020603050405020304" pitchFamily="18" charset="0"/>
              </a:rPr>
              <a:t>.</a:t>
            </a:r>
            <a:r>
              <a:rPr lang="el-GR" sz="1800" dirty="0">
                <a:effectLst/>
                <a:latin typeface="Arial" panose="020B0604020202020204" pitchFamily="34" charset="0"/>
                <a:ea typeface="Calibri" panose="020F0502020204030204" pitchFamily="34" charset="0"/>
                <a:cs typeface="Times New Roman" panose="02020603050405020304" pitchFamily="18" charset="0"/>
              </a:rPr>
              <a:t> Πώς θα μπορούσατε να εκμεταλλευτείτε στο έπακρο αυτόν το χώρο</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l-GR" dirty="0">
                <a:latin typeface="Arial" panose="020B0604020202020204" pitchFamily="34" charset="0"/>
                <a:ea typeface="Calibri" panose="020F0502020204030204" pitchFamily="34" charset="0"/>
                <a:cs typeface="Times New Roman" panose="02020603050405020304" pitchFamily="18" charset="0"/>
              </a:rPr>
              <a:t>για να αναδείξετε τα εκθέματα σας και την ιστορία σας</a:t>
            </a:r>
            <a:r>
              <a:rPr lang="en-US" dirty="0">
                <a:latin typeface="Arial" panose="020B0604020202020204" pitchFamily="34" charset="0"/>
                <a:ea typeface="Calibri" panose="020F0502020204030204" pitchFamily="34" charset="0"/>
                <a:cs typeface="Times New Roman" panose="02020603050405020304" pitchFamily="18" charset="0"/>
              </a:rPr>
              <a:t>;</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l-GR" dirty="0">
                <a:latin typeface="Arial" panose="020B0604020202020204" pitchFamily="34" charset="0"/>
                <a:ea typeface="Calibri" panose="020F0502020204030204" pitchFamily="34" charset="0"/>
                <a:cs typeface="Times New Roman" panose="02020603050405020304" pitchFamily="18" charset="0"/>
              </a:rPr>
              <a:t>Σχεδιάστε τα τμήματα της έκθεσης πάνω στην κάτοψη</a:t>
            </a:r>
            <a:r>
              <a:rPr lang="en-US" sz="1800" dirty="0">
                <a:effectLst/>
                <a:latin typeface="Arial" panose="020B0604020202020204" pitchFamily="34" charset="0"/>
                <a:ea typeface="Calibri" panose="020F0502020204030204" pitchFamily="34" charset="0"/>
                <a:cs typeface="Times New Roman" panose="02020603050405020304" pitchFamily="18" charset="0"/>
              </a:rPr>
              <a:t> . </a:t>
            </a:r>
          </a:p>
        </p:txBody>
      </p:sp>
      <p:grpSp>
        <p:nvGrpSpPr>
          <p:cNvPr id="24" name="Ομάδα 23">
            <a:extLst>
              <a:ext uri="{FF2B5EF4-FFF2-40B4-BE49-F238E27FC236}">
                <a16:creationId xmlns:a16="http://schemas.microsoft.com/office/drawing/2014/main" id="{77249EC5-34B4-3B78-5EE7-E4BD2E31A98F}"/>
              </a:ext>
            </a:extLst>
          </p:cNvPr>
          <p:cNvGrpSpPr/>
          <p:nvPr/>
        </p:nvGrpSpPr>
        <p:grpSpPr>
          <a:xfrm>
            <a:off x="1653257" y="3234360"/>
            <a:ext cx="8885483" cy="2445211"/>
            <a:chOff x="0" y="0"/>
            <a:chExt cx="6076315" cy="2219325"/>
          </a:xfrm>
        </p:grpSpPr>
        <p:sp>
          <p:nvSpPr>
            <p:cNvPr id="25" name="Ορθογώνιο 24">
              <a:extLst>
                <a:ext uri="{FF2B5EF4-FFF2-40B4-BE49-F238E27FC236}">
                  <a16:creationId xmlns:a16="http://schemas.microsoft.com/office/drawing/2014/main" id="{FCD1C6E5-ED16-3C6D-E983-7F9E59A464D4}"/>
                </a:ext>
              </a:extLst>
            </p:cNvPr>
            <p:cNvSpPr/>
            <p:nvPr/>
          </p:nvSpPr>
          <p:spPr>
            <a:xfrm>
              <a:off x="0" y="0"/>
              <a:ext cx="6076300" cy="2219325"/>
            </a:xfrm>
            <a:prstGeom prst="rect">
              <a:avLst/>
            </a:prstGeom>
            <a:noFill/>
            <a:ln>
              <a:noFill/>
            </a:ln>
          </p:spPr>
          <p:txBody>
            <a:bodyPr spcFirstLastPara="1" wrap="square" lIns="91425" tIns="91425" rIns="91425" bIns="91425" anchor="ctr" anchorCtr="0">
              <a:noAutofit/>
            </a:bodyPr>
            <a:lstStyle/>
            <a:p>
              <a:pPr>
                <a:lnSpc>
                  <a:spcPct val="107000"/>
                </a:lnSpc>
                <a:spcAft>
                  <a:spcPts val="800"/>
                </a:spcAft>
              </a:pPr>
              <a:r>
                <a:rPr lang="el-GR"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6" name="Ορθογώνιο 25">
              <a:extLst>
                <a:ext uri="{FF2B5EF4-FFF2-40B4-BE49-F238E27FC236}">
                  <a16:creationId xmlns:a16="http://schemas.microsoft.com/office/drawing/2014/main" id="{77DC38B6-95F2-8FE8-E0FC-3BCB19DE53B3}"/>
                </a:ext>
              </a:extLst>
            </p:cNvPr>
            <p:cNvSpPr/>
            <p:nvPr/>
          </p:nvSpPr>
          <p:spPr>
            <a:xfrm>
              <a:off x="5343525" y="933449"/>
              <a:ext cx="732790" cy="1162049"/>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algn="ctr">
                <a:lnSpc>
                  <a:spcPct val="107000"/>
                </a:lnSpc>
                <a:spcAft>
                  <a:spcPts val="800"/>
                </a:spcAft>
              </a:pPr>
              <a:r>
                <a:rPr lang="el-GR"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Eίσοδος</a:t>
              </a:r>
              <a:r>
                <a:rPr lang="el-GR"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1100" dirty="0">
                  <a:solidFill>
                    <a:srgbClr val="000000"/>
                  </a:solidFill>
                  <a:latin typeface="Calibri" panose="020F0502020204030204" pitchFamily="34" charset="0"/>
                  <a:ea typeface="Calibri" panose="020F0502020204030204" pitchFamily="34" charset="0"/>
                  <a:cs typeface="Calibri" panose="020F0502020204030204" pitchFamily="34" charset="0"/>
                </a:rPr>
                <a:t>Έξοδος</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7" name="Ομάδα 26">
              <a:extLst>
                <a:ext uri="{FF2B5EF4-FFF2-40B4-BE49-F238E27FC236}">
                  <a16:creationId xmlns:a16="http://schemas.microsoft.com/office/drawing/2014/main" id="{667DE058-4395-124A-04AD-C155F0275A69}"/>
                </a:ext>
              </a:extLst>
            </p:cNvPr>
            <p:cNvGrpSpPr/>
            <p:nvPr/>
          </p:nvGrpSpPr>
          <p:grpSpPr>
            <a:xfrm>
              <a:off x="0" y="0"/>
              <a:ext cx="5314950" cy="2219325"/>
              <a:chOff x="0" y="0"/>
              <a:chExt cx="5314950" cy="2219325"/>
            </a:xfrm>
          </p:grpSpPr>
          <p:grpSp>
            <p:nvGrpSpPr>
              <p:cNvPr id="28" name="Ομάδα 27">
                <a:extLst>
                  <a:ext uri="{FF2B5EF4-FFF2-40B4-BE49-F238E27FC236}">
                    <a16:creationId xmlns:a16="http://schemas.microsoft.com/office/drawing/2014/main" id="{3F7B8CDD-F48E-63E9-74A4-CD1C2BB11E19}"/>
                  </a:ext>
                </a:extLst>
              </p:cNvPr>
              <p:cNvGrpSpPr/>
              <p:nvPr/>
            </p:nvGrpSpPr>
            <p:grpSpPr>
              <a:xfrm>
                <a:off x="0" y="0"/>
                <a:ext cx="5314950" cy="2219325"/>
                <a:chOff x="0" y="0"/>
                <a:chExt cx="5314950" cy="2219325"/>
              </a:xfrm>
            </p:grpSpPr>
            <p:sp>
              <p:nvSpPr>
                <p:cNvPr id="44" name="Ορθογώνιο 43">
                  <a:extLst>
                    <a:ext uri="{FF2B5EF4-FFF2-40B4-BE49-F238E27FC236}">
                      <a16:creationId xmlns:a16="http://schemas.microsoft.com/office/drawing/2014/main" id="{98110349-76B9-8CDB-F7C8-CFCA369DF844}"/>
                    </a:ext>
                  </a:extLst>
                </p:cNvPr>
                <p:cNvSpPr/>
                <p:nvPr/>
              </p:nvSpPr>
              <p:spPr>
                <a:xfrm>
                  <a:off x="0" y="0"/>
                  <a:ext cx="5314950" cy="221932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Aft>
                      <a:spcPts val="800"/>
                    </a:spcAft>
                  </a:pPr>
                  <a:r>
                    <a:rPr lang="el-GR"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5" name="Βέλος: Δεξιό 44">
                  <a:extLst>
                    <a:ext uri="{FF2B5EF4-FFF2-40B4-BE49-F238E27FC236}">
                      <a16:creationId xmlns:a16="http://schemas.microsoft.com/office/drawing/2014/main" id="{FB2B1DE8-C4B9-C437-AFC7-FEF03DF5F392}"/>
                    </a:ext>
                  </a:extLst>
                </p:cNvPr>
                <p:cNvSpPr/>
                <p:nvPr/>
              </p:nvSpPr>
              <p:spPr>
                <a:xfrm rot="10800000">
                  <a:off x="3629025" y="476250"/>
                  <a:ext cx="1085850" cy="180975"/>
                </a:xfrm>
                <a:prstGeom prst="rightArrow">
                  <a:avLst>
                    <a:gd name="adj1" fmla="val 50000"/>
                    <a:gd name="adj2" fmla="val 50000"/>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Aft>
                      <a:spcPts val="800"/>
                    </a:spcAft>
                  </a:pPr>
                  <a:r>
                    <a:rPr lang="el-GR"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6" name="Βέλος: Δεξιό 45">
                  <a:extLst>
                    <a:ext uri="{FF2B5EF4-FFF2-40B4-BE49-F238E27FC236}">
                      <a16:creationId xmlns:a16="http://schemas.microsoft.com/office/drawing/2014/main" id="{4EA09C45-D9D6-E94D-7F59-98DBC473D17E}"/>
                    </a:ext>
                  </a:extLst>
                </p:cNvPr>
                <p:cNvSpPr/>
                <p:nvPr/>
              </p:nvSpPr>
              <p:spPr>
                <a:xfrm rot="5400000">
                  <a:off x="495300" y="1143000"/>
                  <a:ext cx="657225" cy="161925"/>
                </a:xfrm>
                <a:prstGeom prst="rightArrow">
                  <a:avLst>
                    <a:gd name="adj1" fmla="val 50000"/>
                    <a:gd name="adj2" fmla="val 50000"/>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Aft>
                      <a:spcPts val="800"/>
                    </a:spcAft>
                  </a:pPr>
                  <a:r>
                    <a:rPr lang="el-GR"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7" name="Βέλος: Δεξιό 46">
                  <a:extLst>
                    <a:ext uri="{FF2B5EF4-FFF2-40B4-BE49-F238E27FC236}">
                      <a16:creationId xmlns:a16="http://schemas.microsoft.com/office/drawing/2014/main" id="{9BAC001D-F290-6FA3-AAE5-77611774171D}"/>
                    </a:ext>
                  </a:extLst>
                </p:cNvPr>
                <p:cNvSpPr/>
                <p:nvPr/>
              </p:nvSpPr>
              <p:spPr>
                <a:xfrm>
                  <a:off x="752475" y="1790700"/>
                  <a:ext cx="1133475" cy="180975"/>
                </a:xfrm>
                <a:prstGeom prst="rightArrow">
                  <a:avLst>
                    <a:gd name="adj1" fmla="val 50000"/>
                    <a:gd name="adj2" fmla="val 50000"/>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Aft>
                      <a:spcPts val="800"/>
                    </a:spcAft>
                  </a:pPr>
                  <a:r>
                    <a:rPr lang="el-GR"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8" name="Βέλος: Δεξιό 47">
                  <a:extLst>
                    <a:ext uri="{FF2B5EF4-FFF2-40B4-BE49-F238E27FC236}">
                      <a16:creationId xmlns:a16="http://schemas.microsoft.com/office/drawing/2014/main" id="{F27150E6-2B5D-406C-F362-CFBDAD06C996}"/>
                    </a:ext>
                  </a:extLst>
                </p:cNvPr>
                <p:cNvSpPr/>
                <p:nvPr/>
              </p:nvSpPr>
              <p:spPr>
                <a:xfrm>
                  <a:off x="3143250" y="1762125"/>
                  <a:ext cx="962025" cy="161925"/>
                </a:xfrm>
                <a:prstGeom prst="rightArrow">
                  <a:avLst>
                    <a:gd name="adj1" fmla="val 50000"/>
                    <a:gd name="adj2" fmla="val 50000"/>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Aft>
                      <a:spcPts val="800"/>
                    </a:spcAft>
                  </a:pPr>
                  <a:r>
                    <a:rPr lang="el-GR"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9" name="Βέλος: Δεξιό 48">
                  <a:extLst>
                    <a:ext uri="{FF2B5EF4-FFF2-40B4-BE49-F238E27FC236}">
                      <a16:creationId xmlns:a16="http://schemas.microsoft.com/office/drawing/2014/main" id="{D69977A8-A196-DBE1-EC03-76F68A240F14}"/>
                    </a:ext>
                  </a:extLst>
                </p:cNvPr>
                <p:cNvSpPr/>
                <p:nvPr/>
              </p:nvSpPr>
              <p:spPr>
                <a:xfrm rot="-8607348">
                  <a:off x="4057650" y="1524000"/>
                  <a:ext cx="419100" cy="190500"/>
                </a:xfrm>
                <a:prstGeom prst="rightArrow">
                  <a:avLst>
                    <a:gd name="adj1" fmla="val 50000"/>
                    <a:gd name="adj2" fmla="val 50000"/>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Aft>
                      <a:spcPts val="800"/>
                    </a:spcAft>
                  </a:pPr>
                  <a:r>
                    <a:rPr lang="el-GR"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50" name="Βέλος: Δεξιό 49">
                  <a:extLst>
                    <a:ext uri="{FF2B5EF4-FFF2-40B4-BE49-F238E27FC236}">
                      <a16:creationId xmlns:a16="http://schemas.microsoft.com/office/drawing/2014/main" id="{3E453BFA-A5FD-A789-37D4-BB8D733F0488}"/>
                    </a:ext>
                  </a:extLst>
                </p:cNvPr>
                <p:cNvSpPr/>
                <p:nvPr/>
              </p:nvSpPr>
              <p:spPr>
                <a:xfrm rot="10800000">
                  <a:off x="742950" y="504825"/>
                  <a:ext cx="1085850" cy="180975"/>
                </a:xfrm>
                <a:prstGeom prst="rightArrow">
                  <a:avLst>
                    <a:gd name="adj1" fmla="val 50000"/>
                    <a:gd name="adj2" fmla="val 50000"/>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Aft>
                      <a:spcPts val="800"/>
                    </a:spcAft>
                  </a:pPr>
                  <a:r>
                    <a:rPr lang="el-GR"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51" name="Βέλος: Δεξιό 50">
                  <a:extLst>
                    <a:ext uri="{FF2B5EF4-FFF2-40B4-BE49-F238E27FC236}">
                      <a16:creationId xmlns:a16="http://schemas.microsoft.com/office/drawing/2014/main" id="{1F5EAEA7-B2A6-9C40-9FE1-8826A06125C7}"/>
                    </a:ext>
                  </a:extLst>
                </p:cNvPr>
                <p:cNvSpPr/>
                <p:nvPr/>
              </p:nvSpPr>
              <p:spPr>
                <a:xfrm>
                  <a:off x="4133850" y="1076325"/>
                  <a:ext cx="1133475" cy="180975"/>
                </a:xfrm>
                <a:prstGeom prst="rightArrow">
                  <a:avLst>
                    <a:gd name="adj1" fmla="val 50000"/>
                    <a:gd name="adj2" fmla="val 50000"/>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Aft>
                      <a:spcPts val="800"/>
                    </a:spcAft>
                  </a:pPr>
                  <a:r>
                    <a:rPr lang="el-GR" sz="1100">
                      <a:effectLst/>
                      <a:latin typeface="Calibri" panose="020F0502020204030204" pitchFamily="34" charset="0"/>
                      <a:ea typeface="Calibri" panose="020F0502020204030204" pitchFamily="34" charset="0"/>
                      <a:cs typeface="Times New Roman" panose="02020603050405020304" pitchFamily="18" charset="0"/>
                    </a:rPr>
                    <a:t> </a:t>
                  </a:r>
                </a:p>
              </p:txBody>
            </p:sp>
          </p:grpSp>
          <p:sp>
            <p:nvSpPr>
              <p:cNvPr id="29" name="Ορθογώνιο 28">
                <a:extLst>
                  <a:ext uri="{FF2B5EF4-FFF2-40B4-BE49-F238E27FC236}">
                    <a16:creationId xmlns:a16="http://schemas.microsoft.com/office/drawing/2014/main" id="{EAF7AEFE-A94B-CE95-BA99-6841FEA7032C}"/>
                  </a:ext>
                </a:extLst>
              </p:cNvPr>
              <p:cNvSpPr/>
              <p:nvPr/>
            </p:nvSpPr>
            <p:spPr>
              <a:xfrm>
                <a:off x="2076449" y="466724"/>
                <a:ext cx="1104264" cy="405116"/>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algn="ctr">
                  <a:lnSpc>
                    <a:spcPct val="107000"/>
                  </a:lnSpc>
                  <a:spcAft>
                    <a:spcPts val="800"/>
                  </a:spcAft>
                </a:pPr>
                <a:r>
                  <a:rPr lang="el-GR" sz="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Ο μοναδικός Όλυμπος </a:t>
                </a:r>
              </a:p>
              <a:p>
                <a:pPr algn="ctr">
                  <a:lnSpc>
                    <a:spcPct val="107000"/>
                  </a:lnSpc>
                  <a:spcAft>
                    <a:spcPts val="800"/>
                  </a:spcAft>
                </a:pP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Ορθογώνιο 29">
                <a:extLst>
                  <a:ext uri="{FF2B5EF4-FFF2-40B4-BE49-F238E27FC236}">
                    <a16:creationId xmlns:a16="http://schemas.microsoft.com/office/drawing/2014/main" id="{ECFB99DA-8307-D4CD-DA44-9BA41CE04855}"/>
                  </a:ext>
                </a:extLst>
              </p:cNvPr>
              <p:cNvSpPr/>
              <p:nvPr/>
            </p:nvSpPr>
            <p:spPr>
              <a:xfrm rot="16200000">
                <a:off x="120176" y="909796"/>
                <a:ext cx="958850" cy="610554"/>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algn="ctr">
                  <a:lnSpc>
                    <a:spcPct val="107000"/>
                  </a:lnSpc>
                  <a:spcAft>
                    <a:spcPts val="800"/>
                  </a:spcAft>
                </a:pPr>
                <a:r>
                  <a:rPr lang="el-GR" sz="800" dirty="0">
                    <a:solidFill>
                      <a:srgbClr val="000000"/>
                    </a:solidFill>
                    <a:latin typeface="Calibri" panose="020F0502020204030204" pitchFamily="34" charset="0"/>
                    <a:ea typeface="Calibri" panose="020F0502020204030204" pitchFamily="34" charset="0"/>
                    <a:cs typeface="Calibri" panose="020F0502020204030204" pitchFamily="34" charset="0"/>
                  </a:rPr>
                  <a:t>Το  βουνό των Θεών</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Ορθογώνιο 30">
                <a:extLst>
                  <a:ext uri="{FF2B5EF4-FFF2-40B4-BE49-F238E27FC236}">
                    <a16:creationId xmlns:a16="http://schemas.microsoft.com/office/drawing/2014/main" id="{3BA70629-F316-1269-8805-6122DA3EC42F}"/>
                  </a:ext>
                </a:extLst>
              </p:cNvPr>
              <p:cNvSpPr/>
              <p:nvPr/>
            </p:nvSpPr>
            <p:spPr>
              <a:xfrm>
                <a:off x="1912665" y="1433903"/>
                <a:ext cx="1638625" cy="713595"/>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algn="ctr">
                  <a:lnSpc>
                    <a:spcPct val="107000"/>
                  </a:lnSpc>
                  <a:spcAft>
                    <a:spcPts val="800"/>
                  </a:spcAft>
                </a:pPr>
                <a:r>
                  <a:rPr lang="el-GR" sz="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Σεβασμός για τη Φύση</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Ορθογώνιο 31">
                <a:extLst>
                  <a:ext uri="{FF2B5EF4-FFF2-40B4-BE49-F238E27FC236}">
                    <a16:creationId xmlns:a16="http://schemas.microsoft.com/office/drawing/2014/main" id="{14C92F3C-BF6B-4619-BC2E-691DFF0A595B}"/>
                  </a:ext>
                </a:extLst>
              </p:cNvPr>
              <p:cNvSpPr/>
              <p:nvPr/>
            </p:nvSpPr>
            <p:spPr>
              <a:xfrm>
                <a:off x="4610100" y="9525"/>
                <a:ext cx="247650" cy="2667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algn="ctr">
                  <a:lnSpc>
                    <a:spcPct val="107000"/>
                  </a:lnSpc>
                  <a:spcAft>
                    <a:spcPts val="800"/>
                  </a:spcAft>
                </a:pPr>
                <a:r>
                  <a:rPr lang="el-GR"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Ορθογώνιο 32">
                <a:extLst>
                  <a:ext uri="{FF2B5EF4-FFF2-40B4-BE49-F238E27FC236}">
                    <a16:creationId xmlns:a16="http://schemas.microsoft.com/office/drawing/2014/main" id="{187625FE-865D-8534-8113-8AC11DA3A5AD}"/>
                  </a:ext>
                </a:extLst>
              </p:cNvPr>
              <p:cNvSpPr/>
              <p:nvPr/>
            </p:nvSpPr>
            <p:spPr>
              <a:xfrm>
                <a:off x="2016717" y="1810554"/>
                <a:ext cx="1457325" cy="24765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algn="ctr">
                  <a:lnSpc>
                    <a:spcPct val="107000"/>
                  </a:lnSpc>
                  <a:spcAft>
                    <a:spcPts val="800"/>
                  </a:spcAft>
                </a:pPr>
                <a:r>
                  <a:rPr lang="el-GR"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Ορθογώνιο 33">
                <a:extLst>
                  <a:ext uri="{FF2B5EF4-FFF2-40B4-BE49-F238E27FC236}">
                    <a16:creationId xmlns:a16="http://schemas.microsoft.com/office/drawing/2014/main" id="{DD70DB5F-2675-D19E-4AD6-D689BD30912B}"/>
                  </a:ext>
                </a:extLst>
              </p:cNvPr>
              <p:cNvSpPr/>
              <p:nvPr/>
            </p:nvSpPr>
            <p:spPr>
              <a:xfrm>
                <a:off x="1152525" y="1981200"/>
                <a:ext cx="390525" cy="238125"/>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algn="ctr">
                  <a:lnSpc>
                    <a:spcPct val="107000"/>
                  </a:lnSpc>
                  <a:spcAft>
                    <a:spcPts val="800"/>
                  </a:spcAft>
                </a:pPr>
                <a:r>
                  <a:rPr lang="el-GR"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9</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Ορθογώνιο 34">
                <a:extLst>
                  <a:ext uri="{FF2B5EF4-FFF2-40B4-BE49-F238E27FC236}">
                    <a16:creationId xmlns:a16="http://schemas.microsoft.com/office/drawing/2014/main" id="{7C216557-604F-BE31-0E79-C7C2DCA97A9C}"/>
                  </a:ext>
                </a:extLst>
              </p:cNvPr>
              <p:cNvSpPr/>
              <p:nvPr/>
            </p:nvSpPr>
            <p:spPr>
              <a:xfrm>
                <a:off x="657225" y="0"/>
                <a:ext cx="657225" cy="2667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algn="ctr">
                  <a:lnSpc>
                    <a:spcPct val="107000"/>
                  </a:lnSpc>
                  <a:spcAft>
                    <a:spcPts val="800"/>
                  </a:spcAft>
                </a:pPr>
                <a:r>
                  <a:rPr lang="el-GR"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Ορθογώνιο 35">
                <a:extLst>
                  <a:ext uri="{FF2B5EF4-FFF2-40B4-BE49-F238E27FC236}">
                    <a16:creationId xmlns:a16="http://schemas.microsoft.com/office/drawing/2014/main" id="{F78D3642-D93D-3D58-88F4-8D99E7DA4769}"/>
                  </a:ext>
                </a:extLst>
              </p:cNvPr>
              <p:cNvSpPr/>
              <p:nvPr/>
            </p:nvSpPr>
            <p:spPr>
              <a:xfrm>
                <a:off x="295275" y="1762125"/>
                <a:ext cx="247650" cy="2667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algn="ctr">
                  <a:lnSpc>
                    <a:spcPct val="107000"/>
                  </a:lnSpc>
                  <a:spcAft>
                    <a:spcPts val="800"/>
                  </a:spcAft>
                </a:pPr>
                <a:r>
                  <a:rPr lang="el-GR"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8</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Ορθογώνιο 36">
                <a:extLst>
                  <a:ext uri="{FF2B5EF4-FFF2-40B4-BE49-F238E27FC236}">
                    <a16:creationId xmlns:a16="http://schemas.microsoft.com/office/drawing/2014/main" id="{609A999C-3D62-20EF-828D-7C9B0C27F47D}"/>
                  </a:ext>
                </a:extLst>
              </p:cNvPr>
              <p:cNvSpPr/>
              <p:nvPr/>
            </p:nvSpPr>
            <p:spPr>
              <a:xfrm>
                <a:off x="1619250" y="66675"/>
                <a:ext cx="247650" cy="2667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algn="ctr">
                  <a:lnSpc>
                    <a:spcPct val="107000"/>
                  </a:lnSpc>
                  <a:spcAft>
                    <a:spcPts val="800"/>
                  </a:spcAft>
                </a:pPr>
                <a:r>
                  <a:rPr lang="el-GR"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Ορθογώνιο 37">
                <a:extLst>
                  <a:ext uri="{FF2B5EF4-FFF2-40B4-BE49-F238E27FC236}">
                    <a16:creationId xmlns:a16="http://schemas.microsoft.com/office/drawing/2014/main" id="{0FEEA44F-B259-4E2B-3EEC-C9BD546E59EF}"/>
                  </a:ext>
                </a:extLst>
              </p:cNvPr>
              <p:cNvSpPr/>
              <p:nvPr/>
            </p:nvSpPr>
            <p:spPr>
              <a:xfrm>
                <a:off x="3886200" y="57150"/>
                <a:ext cx="247650" cy="2667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algn="ctr">
                  <a:lnSpc>
                    <a:spcPct val="107000"/>
                  </a:lnSpc>
                  <a:spcAft>
                    <a:spcPts val="800"/>
                  </a:spcAft>
                </a:pPr>
                <a:r>
                  <a:rPr lang="el-GR"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Ορθογώνιο 38">
                <a:extLst>
                  <a:ext uri="{FF2B5EF4-FFF2-40B4-BE49-F238E27FC236}">
                    <a16:creationId xmlns:a16="http://schemas.microsoft.com/office/drawing/2014/main" id="{1D141C53-13BE-D3F5-67CC-E4267D171E3B}"/>
                  </a:ext>
                </a:extLst>
              </p:cNvPr>
              <p:cNvSpPr/>
              <p:nvPr/>
            </p:nvSpPr>
            <p:spPr>
              <a:xfrm>
                <a:off x="2447925" y="0"/>
                <a:ext cx="942975" cy="2667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algn="ctr">
                  <a:lnSpc>
                    <a:spcPct val="107000"/>
                  </a:lnSpc>
                  <a:spcAft>
                    <a:spcPts val="800"/>
                  </a:spcAft>
                </a:pPr>
                <a:r>
                  <a:rPr lang="el-GR"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Ορθογώνιο 39">
                <a:extLst>
                  <a:ext uri="{FF2B5EF4-FFF2-40B4-BE49-F238E27FC236}">
                    <a16:creationId xmlns:a16="http://schemas.microsoft.com/office/drawing/2014/main" id="{359E29F2-ACFB-5D2B-31FB-FA15D4A93AD5}"/>
                  </a:ext>
                </a:extLst>
              </p:cNvPr>
              <p:cNvSpPr/>
              <p:nvPr/>
            </p:nvSpPr>
            <p:spPr>
              <a:xfrm>
                <a:off x="247650" y="419100"/>
                <a:ext cx="247650" cy="2667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algn="ctr">
                  <a:lnSpc>
                    <a:spcPct val="107000"/>
                  </a:lnSpc>
                  <a:spcAft>
                    <a:spcPts val="800"/>
                  </a:spcAft>
                </a:pPr>
                <a:r>
                  <a:rPr lang="el-GR"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Ορθογώνιο 40">
                <a:extLst>
                  <a:ext uri="{FF2B5EF4-FFF2-40B4-BE49-F238E27FC236}">
                    <a16:creationId xmlns:a16="http://schemas.microsoft.com/office/drawing/2014/main" id="{9E0DA8B3-4534-1E28-C345-AFA43446513B}"/>
                  </a:ext>
                </a:extLst>
              </p:cNvPr>
              <p:cNvSpPr/>
              <p:nvPr/>
            </p:nvSpPr>
            <p:spPr>
              <a:xfrm>
                <a:off x="4410075" y="1771650"/>
                <a:ext cx="400050" cy="2667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algn="ctr">
                  <a:lnSpc>
                    <a:spcPct val="107000"/>
                  </a:lnSpc>
                  <a:spcAft>
                    <a:spcPts val="800"/>
                  </a:spcAft>
                </a:pPr>
                <a:r>
                  <a:rPr lang="el-GR"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Ορθογώνιο 41">
                <a:extLst>
                  <a:ext uri="{FF2B5EF4-FFF2-40B4-BE49-F238E27FC236}">
                    <a16:creationId xmlns:a16="http://schemas.microsoft.com/office/drawing/2014/main" id="{8F0CBF35-C9B6-CE9A-62BA-2BF11C627CB9}"/>
                  </a:ext>
                </a:extLst>
              </p:cNvPr>
              <p:cNvSpPr/>
              <p:nvPr/>
            </p:nvSpPr>
            <p:spPr>
              <a:xfrm rot="-5400000">
                <a:off x="-162560" y="942340"/>
                <a:ext cx="577850" cy="252095"/>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algn="ctr">
                  <a:lnSpc>
                    <a:spcPct val="107000"/>
                  </a:lnSpc>
                  <a:spcAft>
                    <a:spcPts val="800"/>
                  </a:spcAft>
                </a:pPr>
                <a:r>
                  <a:rPr lang="el-GR" sz="800">
                    <a:solidFill>
                      <a:srgbClr val="000000"/>
                    </a:solidFill>
                    <a:effectLst/>
                    <a:latin typeface="Calibri" panose="020F0502020204030204" pitchFamily="34" charset="0"/>
                    <a:ea typeface="Calibri" panose="020F0502020204030204" pitchFamily="34" charset="0"/>
                    <a:cs typeface="Calibri" panose="020F0502020204030204" pitchFamily="34" charset="0"/>
                  </a:rPr>
                  <a:t>7</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 name="Ορθογώνιο 42">
                <a:extLst>
                  <a:ext uri="{FF2B5EF4-FFF2-40B4-BE49-F238E27FC236}">
                    <a16:creationId xmlns:a16="http://schemas.microsoft.com/office/drawing/2014/main" id="{5C5046CC-6D16-1DF2-85BB-FBD63C444CAD}"/>
                  </a:ext>
                </a:extLst>
              </p:cNvPr>
              <p:cNvSpPr/>
              <p:nvPr/>
            </p:nvSpPr>
            <p:spPr>
              <a:xfrm>
                <a:off x="1581150" y="1066800"/>
                <a:ext cx="2505075" cy="2667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algn="ctr">
                  <a:lnSpc>
                    <a:spcPct val="107000"/>
                  </a:lnSpc>
                  <a:spcAft>
                    <a:spcPts val="800"/>
                  </a:spcAft>
                </a:pPr>
                <a:r>
                  <a:rPr lang="el-GR"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spTree>
    <p:extLst>
      <p:ext uri="{BB962C8B-B14F-4D97-AF65-F5344CB8AC3E}">
        <p14:creationId xmlns:p14="http://schemas.microsoft.com/office/powerpoint/2010/main" val="157388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C816ABD5-D3A1-473D-84DB-FC7026794CB2}"/>
              </a:ext>
            </a:extLst>
          </p:cNvPr>
          <p:cNvSpPr/>
          <p:nvPr/>
        </p:nvSpPr>
        <p:spPr>
          <a:xfrm>
            <a:off x="2199860" y="174813"/>
            <a:ext cx="8632264"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l-GR"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ΒΗΜΑ </a:t>
            </a:r>
            <a:r>
              <a:rPr kumimoji="0" 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4:</a:t>
            </a:r>
            <a:r>
              <a:rPr kumimoji="0" lang="el-GR"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Σχεδιάστε την έκθεση σας</a:t>
            </a:r>
            <a:r>
              <a:rPr kumimoji="0" 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endParaRPr kumimoji="0" lang="en-GB"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4" name="Retângulo: Cantos Arredondados 3">
            <a:extLst>
              <a:ext uri="{FF2B5EF4-FFF2-40B4-BE49-F238E27FC236}">
                <a16:creationId xmlns:a16="http://schemas.microsoft.com/office/drawing/2014/main" id="{F98A85A6-91BE-830E-EB30-1531367F348E}"/>
              </a:ext>
            </a:extLst>
          </p:cNvPr>
          <p:cNvSpPr/>
          <p:nvPr/>
        </p:nvSpPr>
        <p:spPr>
          <a:xfrm>
            <a:off x="478302" y="1477109"/>
            <a:ext cx="11418276" cy="4581322"/>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A65B976D-FEA4-843B-D094-AB4E4B5EA910}"/>
              </a:ext>
            </a:extLst>
          </p:cNvPr>
          <p:cNvSpPr txBox="1"/>
          <p:nvPr/>
        </p:nvSpPr>
        <p:spPr>
          <a:xfrm>
            <a:off x="899925" y="1710493"/>
            <a:ext cx="10996653" cy="1294072"/>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Times New Roman" panose="02020603050405020304" pitchFamily="18" charset="0"/>
              </a:rPr>
              <a:t>E</a:t>
            </a:r>
            <a:r>
              <a:rPr kumimoji="0" lang="el-GR" sz="1800" b="1" i="0" u="none" strike="noStrike" kern="1200" cap="none" spc="0" normalizeH="0" baseline="0" noProof="0" dirty="0" err="1">
                <a:ln>
                  <a:noFill/>
                </a:ln>
                <a:solidFill>
                  <a:srgbClr val="002060"/>
                </a:solidFill>
                <a:effectLst/>
                <a:uLnTx/>
                <a:uFillTx/>
                <a:latin typeface="Arial" panose="020B0604020202020204" pitchFamily="34" charset="0"/>
                <a:ea typeface="Calibri" panose="020F0502020204030204" pitchFamily="34" charset="0"/>
                <a:cs typeface="Times New Roman" panose="02020603050405020304" pitchFamily="18" charset="0"/>
              </a:rPr>
              <a:t>άν</a:t>
            </a:r>
            <a:r>
              <a:rPr kumimoji="0" lang="el-GR"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Times New Roman" panose="02020603050405020304" pitchFamily="18" charset="0"/>
              </a:rPr>
              <a:t> η έκθεση σας είναι ψηφιακή </a:t>
            </a:r>
            <a:r>
              <a:rPr kumimoji="0" lang="el-GR"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Times New Roman" panose="02020603050405020304" pitchFamily="18" charset="0"/>
              </a:rPr>
              <a:t>αποφασίστε</a:t>
            </a:r>
            <a:r>
              <a:rPr kumimoji="0" lang="el-GR"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l-GR"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Times New Roman" panose="02020603050405020304" pitchFamily="18" charset="0"/>
              </a:rPr>
              <a:t>πώς θα την παρουσιάσετε διαδικτυακά</a:t>
            </a: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l-GR"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Times New Roman" panose="02020603050405020304" pitchFamily="18" charset="0"/>
              </a:rPr>
              <a:t>Θα</a:t>
            </a: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l-GR"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Times New Roman" panose="02020603050405020304" pitchFamily="18" charset="0"/>
              </a:rPr>
              <a:t>τη συμπεριλάβετε στην ιστοσελίδα του σχολείου ή κάπου αλλού</a:t>
            </a: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Times New Roman" panose="02020603050405020304" pitchFamily="18" charset="0"/>
              </a:rPr>
              <a:t>;</a:t>
            </a:r>
            <a:r>
              <a:rPr kumimoji="0" lang="el-GR"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Times New Roman" panose="02020603050405020304" pitchFamily="18" charset="0"/>
              </a:rPr>
              <a:t> Θα δημιουργήσετε ένα ξεχωριστό </a:t>
            </a:r>
            <a:r>
              <a:rPr kumimoji="0" lang="el-GR" sz="1800" b="0" i="0" u="none" strike="noStrike" kern="1200" cap="none" spc="0" normalizeH="0" baseline="0" noProof="0" dirty="0" err="1">
                <a:ln>
                  <a:noFill/>
                </a:ln>
                <a:solidFill>
                  <a:srgbClr val="002060"/>
                </a:solidFill>
                <a:effectLst/>
                <a:uLnTx/>
                <a:uFillTx/>
                <a:latin typeface="Arial" panose="020B0604020202020204" pitchFamily="34" charset="0"/>
                <a:ea typeface="Calibri" panose="020F0502020204030204" pitchFamily="34" charset="0"/>
                <a:cs typeface="Times New Roman" panose="02020603050405020304" pitchFamily="18" charset="0"/>
              </a:rPr>
              <a:t>ιστολόγιο</a:t>
            </a:r>
            <a:r>
              <a:rPr kumimoji="0" lang="el-GR"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Times New Roman" panose="02020603050405020304" pitchFamily="18" charset="0"/>
              </a:rPr>
              <a:t> για το συγκεκριμένο έργο/σκοπό</a:t>
            </a: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l-GR" sz="1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Ομάδα 13">
            <a:extLst>
              <a:ext uri="{FF2B5EF4-FFF2-40B4-BE49-F238E27FC236}">
                <a16:creationId xmlns:a16="http://schemas.microsoft.com/office/drawing/2014/main" id="{3FC32A6F-C312-BFD3-A220-EC82AC8631F1}"/>
              </a:ext>
            </a:extLst>
          </p:cNvPr>
          <p:cNvGrpSpPr/>
          <p:nvPr/>
        </p:nvGrpSpPr>
        <p:grpSpPr>
          <a:xfrm>
            <a:off x="2199859" y="3216549"/>
            <a:ext cx="7816338" cy="2494933"/>
            <a:chOff x="0" y="0"/>
            <a:chExt cx="5224772" cy="1628775"/>
          </a:xfrm>
        </p:grpSpPr>
        <p:sp>
          <p:nvSpPr>
            <p:cNvPr id="15" name="Ορθογώνιο 14">
              <a:extLst>
                <a:ext uri="{FF2B5EF4-FFF2-40B4-BE49-F238E27FC236}">
                  <a16:creationId xmlns:a16="http://schemas.microsoft.com/office/drawing/2014/main" id="{3FB84A2C-914B-4F87-61DA-4E159CFCAB7A}"/>
                </a:ext>
              </a:extLst>
            </p:cNvPr>
            <p:cNvSpPr/>
            <p:nvPr/>
          </p:nvSpPr>
          <p:spPr>
            <a:xfrm>
              <a:off x="0" y="0"/>
              <a:ext cx="1943100" cy="1628775"/>
            </a:xfrm>
            <a:prstGeom prst="rect">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l-GR" sz="1100" b="1"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Σχολική Έκθεση</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l-GR"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Όλυμπος</a:t>
              </a:r>
              <a:r>
                <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a:t>
              </a:r>
              <a:endParaRPr kumimoji="0" lang="el-GR"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l-GR"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Το βουνό των Θεών</a:t>
              </a:r>
            </a:p>
          </p:txBody>
        </p:sp>
        <p:sp>
          <p:nvSpPr>
            <p:cNvPr id="16" name="Ορθογώνιο 15">
              <a:extLst>
                <a:ext uri="{FF2B5EF4-FFF2-40B4-BE49-F238E27FC236}">
                  <a16:creationId xmlns:a16="http://schemas.microsoft.com/office/drawing/2014/main" id="{CF89A399-1ACF-A757-D291-0F3982EB8D28}"/>
                </a:ext>
              </a:extLst>
            </p:cNvPr>
            <p:cNvSpPr/>
            <p:nvPr/>
          </p:nvSpPr>
          <p:spPr>
            <a:xfrm>
              <a:off x="2618509" y="11875"/>
              <a:ext cx="2600325" cy="419100"/>
            </a:xfrm>
            <a:prstGeom prst="rect">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l-GR"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Φυσικό περιβάλλον</a:t>
              </a:r>
            </a:p>
          </p:txBody>
        </p:sp>
        <p:sp>
          <p:nvSpPr>
            <p:cNvPr id="17" name="Ορθογώνιο 16">
              <a:extLst>
                <a:ext uri="{FF2B5EF4-FFF2-40B4-BE49-F238E27FC236}">
                  <a16:creationId xmlns:a16="http://schemas.microsoft.com/office/drawing/2014/main" id="{83B0BF4A-E919-16CF-6A6E-19599A395517}"/>
                </a:ext>
              </a:extLst>
            </p:cNvPr>
            <p:cNvSpPr/>
            <p:nvPr/>
          </p:nvSpPr>
          <p:spPr>
            <a:xfrm>
              <a:off x="2624447" y="611579"/>
              <a:ext cx="2600325" cy="419100"/>
            </a:xfrm>
            <a:prstGeom prst="rect">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l-GR" sz="1100" b="0"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Πολιτιστική αξία</a:t>
              </a:r>
              <a:endParaRPr kumimoji="0" lang="el-GR"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8" name="Ορθογώνιο 17">
              <a:extLst>
                <a:ext uri="{FF2B5EF4-FFF2-40B4-BE49-F238E27FC236}">
                  <a16:creationId xmlns:a16="http://schemas.microsoft.com/office/drawing/2014/main" id="{1D2666BF-F504-6430-B631-E38F5C00590F}"/>
                </a:ext>
              </a:extLst>
            </p:cNvPr>
            <p:cNvSpPr/>
            <p:nvPr/>
          </p:nvSpPr>
          <p:spPr>
            <a:xfrm>
              <a:off x="2624447" y="1193470"/>
              <a:ext cx="2600325" cy="419100"/>
            </a:xfrm>
            <a:prstGeom prst="rect">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l-GR" sz="1100" b="0"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Οικολογική συνείδηση</a:t>
              </a:r>
              <a:endParaRPr kumimoji="0" lang="el-GR"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19" name="Γραμμή σύνδεσης: Γωνιώδης 18">
              <a:extLst>
                <a:ext uri="{FF2B5EF4-FFF2-40B4-BE49-F238E27FC236}">
                  <a16:creationId xmlns:a16="http://schemas.microsoft.com/office/drawing/2014/main" id="{FB39E9B6-2D81-5530-D75D-0DCCC14FF471}"/>
                </a:ext>
              </a:extLst>
            </p:cNvPr>
            <p:cNvCxnSpPr/>
            <p:nvPr/>
          </p:nvCxnSpPr>
          <p:spPr>
            <a:xfrm flipV="1">
              <a:off x="2036618" y="248392"/>
              <a:ext cx="533400" cy="342900"/>
            </a:xfrm>
            <a:prstGeom prst="bentConnector3">
              <a:avLst/>
            </a:prstGeom>
            <a:noFill/>
            <a:ln w="6350" cap="flat" cmpd="sng" algn="ctr">
              <a:solidFill>
                <a:srgbClr val="4472C4"/>
              </a:solidFill>
              <a:prstDash val="solid"/>
              <a:miter lim="800000"/>
              <a:tailEnd type="triangle"/>
            </a:ln>
            <a:effectLst/>
          </p:spPr>
        </p:cxnSp>
        <p:cxnSp>
          <p:nvCxnSpPr>
            <p:cNvPr id="20" name="Γραμμή σύνδεσης: Γωνιώδης 19">
              <a:extLst>
                <a:ext uri="{FF2B5EF4-FFF2-40B4-BE49-F238E27FC236}">
                  <a16:creationId xmlns:a16="http://schemas.microsoft.com/office/drawing/2014/main" id="{6426F7A9-E7DD-30AE-DEDD-1B95D0A4D6B3}"/>
                </a:ext>
              </a:extLst>
            </p:cNvPr>
            <p:cNvCxnSpPr/>
            <p:nvPr/>
          </p:nvCxnSpPr>
          <p:spPr>
            <a:xfrm flipV="1">
              <a:off x="2084120" y="859972"/>
              <a:ext cx="495300" cy="45719"/>
            </a:xfrm>
            <a:prstGeom prst="bentConnector3">
              <a:avLst/>
            </a:prstGeom>
            <a:noFill/>
            <a:ln w="6350" cap="flat" cmpd="sng" algn="ctr">
              <a:solidFill>
                <a:srgbClr val="4472C4"/>
              </a:solidFill>
              <a:prstDash val="solid"/>
              <a:miter lim="800000"/>
              <a:tailEnd type="triangle"/>
            </a:ln>
            <a:effectLst/>
          </p:spPr>
        </p:cxnSp>
        <p:cxnSp>
          <p:nvCxnSpPr>
            <p:cNvPr id="21" name="Γραμμή σύνδεσης: Γωνιώδης 20">
              <a:extLst>
                <a:ext uri="{FF2B5EF4-FFF2-40B4-BE49-F238E27FC236}">
                  <a16:creationId xmlns:a16="http://schemas.microsoft.com/office/drawing/2014/main" id="{CBB3954A-C466-E59C-A2CA-EF4CD96F8665}"/>
                </a:ext>
              </a:extLst>
            </p:cNvPr>
            <p:cNvCxnSpPr/>
            <p:nvPr/>
          </p:nvCxnSpPr>
          <p:spPr>
            <a:xfrm>
              <a:off x="2084120" y="1104405"/>
              <a:ext cx="466725" cy="381000"/>
            </a:xfrm>
            <a:prstGeom prst="bentConnector3">
              <a:avLst/>
            </a:prstGeom>
            <a:noFill/>
            <a:ln w="6350" cap="flat" cmpd="sng" algn="ctr">
              <a:solidFill>
                <a:srgbClr val="4472C4"/>
              </a:solidFill>
              <a:prstDash val="solid"/>
              <a:miter lim="800000"/>
              <a:tailEnd type="triangle"/>
            </a:ln>
            <a:effectLst/>
          </p:spPr>
        </p:cxnSp>
      </p:grpSp>
    </p:spTree>
    <p:extLst>
      <p:ext uri="{BB962C8B-B14F-4D97-AF65-F5344CB8AC3E}">
        <p14:creationId xmlns:p14="http://schemas.microsoft.com/office/powerpoint/2010/main" val="39209102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C816ABD5-D3A1-473D-84DB-FC7026794CB2}"/>
              </a:ext>
            </a:extLst>
          </p:cNvPr>
          <p:cNvSpPr/>
          <p:nvPr/>
        </p:nvSpPr>
        <p:spPr>
          <a:xfrm>
            <a:off x="2199860" y="174813"/>
            <a:ext cx="8632264"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2060"/>
                </a:solidFill>
                <a:latin typeface="Arial" panose="020B0604020202020204" pitchFamily="34" charset="0"/>
                <a:cs typeface="Arial" panose="020B0604020202020204" pitchFamily="34" charset="0"/>
              </a:rPr>
              <a:t>BHMA</a:t>
            </a:r>
            <a:r>
              <a:rPr kumimoji="0" 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4:</a:t>
            </a:r>
            <a:r>
              <a:rPr kumimoji="0" lang="el-GR"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Σχεδιάστε την</a:t>
            </a:r>
            <a:r>
              <a:rPr kumimoji="0" lang="el-GR" sz="3200" b="1" i="0"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έκθεση σας</a:t>
            </a:r>
            <a:r>
              <a:rPr kumimoji="0" lang="el-GR"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l-GR" sz="3200" b="1" i="0"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endParaRPr kumimoji="0" lang="en-GB"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Retângulo: Cantos Arredondados 3">
            <a:extLst>
              <a:ext uri="{FF2B5EF4-FFF2-40B4-BE49-F238E27FC236}">
                <a16:creationId xmlns:a16="http://schemas.microsoft.com/office/drawing/2014/main" id="{3F77392C-9B50-F231-302A-C92E022FFE75}"/>
              </a:ext>
            </a:extLst>
          </p:cNvPr>
          <p:cNvSpPr/>
          <p:nvPr/>
        </p:nvSpPr>
        <p:spPr>
          <a:xfrm>
            <a:off x="875099" y="1477109"/>
            <a:ext cx="10935123" cy="4581322"/>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761CD4D6-4071-C90F-E94F-F05257A75721}"/>
              </a:ext>
            </a:extLst>
          </p:cNvPr>
          <p:cNvSpPr txBox="1"/>
          <p:nvPr/>
        </p:nvSpPr>
        <p:spPr>
          <a:xfrm>
            <a:off x="1743499" y="2015158"/>
            <a:ext cx="9198322" cy="3161250"/>
          </a:xfrm>
          <a:prstGeom prst="rect">
            <a:avLst/>
          </a:prstGeom>
          <a:noFill/>
        </p:spPr>
        <p:txBody>
          <a:bodyPr wrap="square">
            <a:spAutoFit/>
          </a:bodyPr>
          <a:lstStyle/>
          <a:p>
            <a:pPr>
              <a:lnSpc>
                <a:spcPct val="150000"/>
              </a:lnSpc>
              <a:spcAft>
                <a:spcPts val="800"/>
              </a:spcAft>
            </a:pPr>
            <a:r>
              <a:rPr lang="el-GR" b="1" dirty="0">
                <a:latin typeface="Arial" panose="020B0604020202020204" pitchFamily="34" charset="0"/>
                <a:ea typeface="Calibri" panose="020F0502020204030204" pitchFamily="34" charset="0"/>
                <a:cs typeface="Times New Roman" panose="02020603050405020304" pitchFamily="18" charset="0"/>
              </a:rPr>
              <a:t>Διάταξη αντικειμένων και παρουσίαση</a:t>
            </a:r>
            <a:endParaRPr lang="en-US"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l-GR" dirty="0">
                <a:latin typeface="Arial" panose="020B0604020202020204" pitchFamily="34" charset="0"/>
                <a:ea typeface="Calibri" panose="020F0502020204030204" pitchFamily="34" charset="0"/>
                <a:cs typeface="Times New Roman" panose="02020603050405020304" pitchFamily="18" charset="0"/>
              </a:rPr>
              <a:t>Συζητήστε πώς θέλετε να ομαδοποιήσετε</a:t>
            </a:r>
            <a:r>
              <a:rPr lang="en-US" dirty="0">
                <a:effectLst/>
                <a:latin typeface="Arial" panose="020B0604020202020204" pitchFamily="34" charset="0"/>
                <a:ea typeface="Calibri" panose="020F0502020204030204" pitchFamily="34" charset="0"/>
                <a:cs typeface="Times New Roman" panose="02020603050405020304" pitchFamily="18" charset="0"/>
              </a:rPr>
              <a:t> </a:t>
            </a:r>
            <a:r>
              <a:rPr lang="el-GR" dirty="0">
                <a:latin typeface="Arial" panose="020B0604020202020204" pitchFamily="34" charset="0"/>
                <a:ea typeface="Calibri" panose="020F0502020204030204" pitchFamily="34" charset="0"/>
                <a:cs typeface="Times New Roman" panose="02020603050405020304" pitchFamily="18" charset="0"/>
              </a:rPr>
              <a:t>και να κατατάξετε τα αντικείμενα προς έκθεση</a:t>
            </a:r>
            <a:r>
              <a:rPr lang="en-US" dirty="0">
                <a:effectLst/>
                <a:latin typeface="Arial" panose="020B0604020202020204" pitchFamily="34" charset="0"/>
                <a:ea typeface="Calibri" panose="020F0502020204030204" pitchFamily="34" charset="0"/>
                <a:cs typeface="Times New Roman" panose="02020603050405020304" pitchFamily="18" charset="0"/>
              </a:rPr>
              <a:t>.</a:t>
            </a:r>
            <a:r>
              <a:rPr lang="el-GR" dirty="0">
                <a:effectLst/>
                <a:latin typeface="Arial" panose="020B0604020202020204" pitchFamily="34" charset="0"/>
                <a:ea typeface="Calibri" panose="020F0502020204030204" pitchFamily="34" charset="0"/>
                <a:cs typeface="Times New Roman" panose="02020603050405020304" pitchFamily="18" charset="0"/>
              </a:rPr>
              <a:t> Ως κριτήριο σας θα έχετε το βασικό θέμα της έκθεσης </a:t>
            </a:r>
            <a:r>
              <a:rPr lang="el-GR" dirty="0">
                <a:latin typeface="Arial" panose="020B0604020202020204" pitchFamily="34" charset="0"/>
                <a:ea typeface="Calibri" panose="020F0502020204030204" pitchFamily="34" charset="0"/>
                <a:cs typeface="Times New Roman" panose="02020603050405020304" pitchFamily="18" charset="0"/>
              </a:rPr>
              <a:t>και την ιστορία που θέλετε να αφηγηθείτε</a:t>
            </a:r>
            <a:r>
              <a:rPr lang="en-US" dirty="0">
                <a:effectLst/>
                <a:latin typeface="Arial" panose="020B0604020202020204" pitchFamily="34" charset="0"/>
                <a:ea typeface="Calibri" panose="020F0502020204030204" pitchFamily="34" charset="0"/>
                <a:cs typeface="Times New Roman" panose="02020603050405020304" pitchFamily="18" charset="0"/>
              </a:rPr>
              <a:t>.</a:t>
            </a:r>
          </a:p>
          <a:p>
            <a:pPr>
              <a:lnSpc>
                <a:spcPct val="150000"/>
              </a:lnSpc>
              <a:spcAft>
                <a:spcPts val="800"/>
              </a:spcAft>
            </a:pPr>
            <a:r>
              <a:rPr lang="el-GR" dirty="0">
                <a:latin typeface="Arial" panose="020B0604020202020204" pitchFamily="34" charset="0"/>
                <a:ea typeface="Calibri" panose="020F0502020204030204" pitchFamily="34" charset="0"/>
                <a:cs typeface="Times New Roman" panose="02020603050405020304" pitchFamily="18" charset="0"/>
              </a:rPr>
              <a:t>Σκεφτείτε πώς θα παρουσιάσετε τα εκθέματα σας και την ιστορία σας</a:t>
            </a:r>
            <a:r>
              <a:rPr lang="en-US" dirty="0">
                <a:effectLst/>
                <a:latin typeface="Arial" panose="020B0604020202020204" pitchFamily="34" charset="0"/>
                <a:ea typeface="Calibri" panose="020F0502020204030204" pitchFamily="34" charset="0"/>
                <a:cs typeface="Times New Roman" panose="02020603050405020304" pitchFamily="18" charset="0"/>
              </a:rPr>
              <a:t>.</a:t>
            </a:r>
            <a:r>
              <a:rPr lang="el-GR" dirty="0">
                <a:effectLst/>
                <a:latin typeface="Arial" panose="020B0604020202020204" pitchFamily="34" charset="0"/>
                <a:ea typeface="Calibri" panose="020F0502020204030204" pitchFamily="34" charset="0"/>
                <a:cs typeface="Times New Roman" panose="02020603050405020304" pitchFamily="18" charset="0"/>
              </a:rPr>
              <a:t> Ποια επιπλέον μέσα θα χρειαστείτε; Μπορείτε να χρησιμοποιήσετε τους τοίχους</a:t>
            </a:r>
            <a:r>
              <a:rPr lang="en-US" dirty="0">
                <a:effectLst/>
                <a:latin typeface="Arial" panose="020B0604020202020204" pitchFamily="34" charset="0"/>
                <a:ea typeface="Calibri" panose="020F0502020204030204" pitchFamily="34" charset="0"/>
                <a:cs typeface="Times New Roman" panose="02020603050405020304" pitchFamily="18" charset="0"/>
              </a:rPr>
              <a:t>, </a:t>
            </a:r>
            <a:r>
              <a:rPr lang="el-GR" dirty="0">
                <a:effectLst/>
                <a:latin typeface="Arial" panose="020B0604020202020204" pitchFamily="34" charset="0"/>
                <a:ea typeface="Calibri" panose="020F0502020204030204" pitchFamily="34" charset="0"/>
                <a:cs typeface="Times New Roman" panose="02020603050405020304" pitchFamily="18" charset="0"/>
              </a:rPr>
              <a:t>παλιά κομμάτια ξύλου</a:t>
            </a:r>
            <a:r>
              <a:rPr lang="en-US" dirty="0">
                <a:effectLst/>
                <a:latin typeface="Arial" panose="020B0604020202020204" pitchFamily="34" charset="0"/>
                <a:ea typeface="Calibri" panose="020F0502020204030204" pitchFamily="34" charset="0"/>
                <a:cs typeface="Times New Roman" panose="02020603050405020304" pitchFamily="18" charset="0"/>
              </a:rPr>
              <a:t>, </a:t>
            </a:r>
            <a:r>
              <a:rPr lang="el-GR" dirty="0">
                <a:effectLst/>
                <a:latin typeface="Arial" panose="020B0604020202020204" pitchFamily="34" charset="0"/>
                <a:ea typeface="Calibri" panose="020F0502020204030204" pitchFamily="34" charset="0"/>
                <a:cs typeface="Times New Roman" panose="02020603050405020304" pitchFamily="18" charset="0"/>
              </a:rPr>
              <a:t>ένα έπιπλο</a:t>
            </a:r>
            <a:r>
              <a:rPr lang="en-US" dirty="0">
                <a:effectLst/>
                <a:latin typeface="Arial" panose="020B0604020202020204" pitchFamily="34" charset="0"/>
                <a:ea typeface="Calibri" panose="020F0502020204030204" pitchFamily="34" charset="0"/>
                <a:cs typeface="Times New Roman" panose="02020603050405020304" pitchFamily="18" charset="0"/>
              </a:rPr>
              <a:t>, </a:t>
            </a:r>
            <a:r>
              <a:rPr lang="el-GR" dirty="0">
                <a:effectLst/>
                <a:latin typeface="Arial" panose="020B0604020202020204" pitchFamily="34" charset="0"/>
                <a:ea typeface="Calibri" panose="020F0502020204030204" pitchFamily="34" charset="0"/>
                <a:cs typeface="Times New Roman" panose="02020603050405020304" pitchFamily="18" charset="0"/>
              </a:rPr>
              <a:t>χάρτινα κουτιά</a:t>
            </a:r>
            <a:r>
              <a:rPr lang="en-US" dirty="0">
                <a:effectLst/>
                <a:latin typeface="Arial" panose="020B0604020202020204" pitchFamily="34" charset="0"/>
                <a:ea typeface="Calibri" panose="020F0502020204030204" pitchFamily="34" charset="0"/>
                <a:cs typeface="Times New Roman" panose="02020603050405020304" pitchFamily="18" charset="0"/>
              </a:rPr>
              <a:t>, </a:t>
            </a:r>
            <a:r>
              <a:rPr lang="el-GR" dirty="0">
                <a:effectLst/>
                <a:latin typeface="Arial" panose="020B0604020202020204" pitchFamily="34" charset="0"/>
                <a:ea typeface="Calibri" panose="020F0502020204030204" pitchFamily="34" charset="0"/>
                <a:cs typeface="Times New Roman" panose="02020603050405020304" pitchFamily="18" charset="0"/>
              </a:rPr>
              <a:t>διπλωμένα χαρτιά για </a:t>
            </a:r>
            <a:r>
              <a:rPr lang="el-GR" dirty="0" err="1">
                <a:effectLst/>
                <a:latin typeface="Arial" panose="020B0604020202020204" pitchFamily="34" charset="0"/>
                <a:ea typeface="Calibri" panose="020F0502020204030204" pitchFamily="34" charset="0"/>
                <a:cs typeface="Times New Roman" panose="02020603050405020304" pitchFamily="18" charset="0"/>
              </a:rPr>
              <a:t>ταμπελάκια</a:t>
            </a:r>
            <a:r>
              <a:rPr lang="el-GR" dirty="0">
                <a:latin typeface="Arial" panose="020B0604020202020204" pitchFamily="34" charset="0"/>
                <a:ea typeface="Calibri" panose="020F0502020204030204" pitchFamily="34" charset="0"/>
                <a:cs typeface="Times New Roman" panose="02020603050405020304" pitchFamily="18" charset="0"/>
              </a:rPr>
              <a:t>, έναν προβολέα ή </a:t>
            </a:r>
            <a:r>
              <a:rPr lang="el-GR" dirty="0" err="1">
                <a:latin typeface="Arial" panose="020B0604020202020204" pitchFamily="34" charset="0"/>
                <a:ea typeface="Calibri" panose="020F0502020204030204" pitchFamily="34" charset="0"/>
                <a:cs typeface="Times New Roman" panose="02020603050405020304" pitchFamily="18" charset="0"/>
              </a:rPr>
              <a:t>τάμπλετ</a:t>
            </a:r>
            <a:endParaRPr lang="el-GR"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0345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4" name="Retângulo: Cantos Arredondados 3">
            <a:extLst>
              <a:ext uri="{FF2B5EF4-FFF2-40B4-BE49-F238E27FC236}">
                <a16:creationId xmlns:a16="http://schemas.microsoft.com/office/drawing/2014/main" id="{6A9E6FC9-6F0F-663A-8833-C9DE3DBADEF7}"/>
              </a:ext>
            </a:extLst>
          </p:cNvPr>
          <p:cNvSpPr/>
          <p:nvPr/>
        </p:nvSpPr>
        <p:spPr>
          <a:xfrm>
            <a:off x="758216" y="281354"/>
            <a:ext cx="10935449" cy="6521262"/>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aphicFrame>
        <p:nvGraphicFramePr>
          <p:cNvPr id="5" name="Πίνακας 4">
            <a:extLst>
              <a:ext uri="{FF2B5EF4-FFF2-40B4-BE49-F238E27FC236}">
                <a16:creationId xmlns:a16="http://schemas.microsoft.com/office/drawing/2014/main" id="{649154E0-0CF7-2ABB-7ADD-98A5AD9612A7}"/>
              </a:ext>
            </a:extLst>
          </p:cNvPr>
          <p:cNvGraphicFramePr>
            <a:graphicFrameLocks noGrp="1"/>
          </p:cNvGraphicFramePr>
          <p:nvPr>
            <p:extLst>
              <p:ext uri="{D42A27DB-BD31-4B8C-83A1-F6EECF244321}">
                <p14:modId xmlns:p14="http://schemas.microsoft.com/office/powerpoint/2010/main" val="853941869"/>
              </p:ext>
            </p:extLst>
          </p:nvPr>
        </p:nvGraphicFramePr>
        <p:xfrm>
          <a:off x="1144648" y="408451"/>
          <a:ext cx="10289136" cy="6267067"/>
        </p:xfrm>
        <a:graphic>
          <a:graphicData uri="http://schemas.openxmlformats.org/drawingml/2006/table">
            <a:tbl>
              <a:tblPr firstRow="1" firstCol="1" bandRow="1"/>
              <a:tblGrid>
                <a:gridCol w="1035844">
                  <a:extLst>
                    <a:ext uri="{9D8B030D-6E8A-4147-A177-3AD203B41FA5}">
                      <a16:colId xmlns:a16="http://schemas.microsoft.com/office/drawing/2014/main" val="1725090391"/>
                    </a:ext>
                  </a:extLst>
                </a:gridCol>
                <a:gridCol w="3285592">
                  <a:extLst>
                    <a:ext uri="{9D8B030D-6E8A-4147-A177-3AD203B41FA5}">
                      <a16:colId xmlns:a16="http://schemas.microsoft.com/office/drawing/2014/main" val="241287969"/>
                    </a:ext>
                  </a:extLst>
                </a:gridCol>
                <a:gridCol w="5967700">
                  <a:extLst>
                    <a:ext uri="{9D8B030D-6E8A-4147-A177-3AD203B41FA5}">
                      <a16:colId xmlns:a16="http://schemas.microsoft.com/office/drawing/2014/main" val="2707828528"/>
                    </a:ext>
                  </a:extLst>
                </a:gridCol>
              </a:tblGrid>
              <a:tr h="558461">
                <a:tc>
                  <a:txBody>
                    <a:bodyPr/>
                    <a:lstStyle/>
                    <a:p>
                      <a:pPr algn="ctr">
                        <a:lnSpc>
                          <a:spcPct val="150000"/>
                        </a:lnSpc>
                        <a:spcAft>
                          <a:spcPts val="800"/>
                        </a:spcAft>
                      </a:pPr>
                      <a:r>
                        <a:rPr lang="en-US" sz="1200"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E</a:t>
                      </a:r>
                      <a:r>
                        <a:rPr lang="el-GR" sz="1200" dirty="0" err="1">
                          <a:solidFill>
                            <a:srgbClr val="2E74B5"/>
                          </a:solidFill>
                          <a:effectLst/>
                          <a:latin typeface="Arial" panose="020B0604020202020204" pitchFamily="34" charset="0"/>
                          <a:ea typeface="Calibri" panose="020F0502020204030204" pitchFamily="34" charset="0"/>
                          <a:cs typeface="Times New Roman" panose="02020603050405020304" pitchFamily="18" charset="0"/>
                        </a:rPr>
                        <a:t>πιμέρους</a:t>
                      </a:r>
                      <a:r>
                        <a:rPr lang="el-GR" sz="1200" baseline="0"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 τμήματα</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gn="ctr">
                        <a:lnSpc>
                          <a:spcPct val="150000"/>
                        </a:lnSpc>
                        <a:spcAft>
                          <a:spcPts val="800"/>
                        </a:spcAft>
                      </a:pPr>
                      <a:r>
                        <a:rPr lang="el-GR" sz="1200"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Διάταξη</a:t>
                      </a:r>
                      <a:r>
                        <a:rPr lang="el-GR" sz="1200" baseline="0"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 αντικειμένων</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gn="ctr">
                        <a:lnSpc>
                          <a:spcPct val="150000"/>
                        </a:lnSpc>
                        <a:spcAft>
                          <a:spcPts val="800"/>
                        </a:spcAft>
                      </a:pPr>
                      <a:r>
                        <a:rPr lang="el-GR" sz="1200"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Παρουσίαση</a:t>
                      </a:r>
                      <a:r>
                        <a:rPr lang="el-GR" sz="1200" baseline="0"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 αντικειμένων</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196214889"/>
                  </a:ext>
                </a:extLst>
              </a:tr>
              <a:tr h="282384">
                <a:tc rowSpan="5">
                  <a:txBody>
                    <a:bodyPr/>
                    <a:lstStyle/>
                    <a:p>
                      <a:pPr marL="100330">
                        <a:lnSpc>
                          <a:spcPct val="150000"/>
                        </a:lnSpc>
                        <a:spcAft>
                          <a:spcPts val="800"/>
                        </a:spcAft>
                      </a:pPr>
                      <a:r>
                        <a:rPr lang="el-GR" sz="1200" b="1" dirty="0">
                          <a:effectLst/>
                          <a:latin typeface="Arial" panose="020B0604020202020204" pitchFamily="34" charset="0"/>
                          <a:ea typeface="Arial" panose="020B0604020202020204" pitchFamily="34" charset="0"/>
                          <a:cs typeface="Times New Roman" panose="02020603050405020304" pitchFamily="18" charset="0"/>
                        </a:rPr>
                        <a:t>Ο</a:t>
                      </a:r>
                      <a:r>
                        <a:rPr lang="el-GR" sz="1200" b="1" baseline="0" dirty="0">
                          <a:effectLst/>
                          <a:latin typeface="Arial" panose="020B0604020202020204" pitchFamily="34" charset="0"/>
                          <a:ea typeface="Arial" panose="020B0604020202020204" pitchFamily="34" charset="0"/>
                          <a:cs typeface="Times New Roman" panose="02020603050405020304" pitchFamily="18" charset="0"/>
                        </a:rPr>
                        <a:t> </a:t>
                      </a:r>
                      <a:r>
                        <a:rPr lang="el-GR" sz="1200" b="1" baseline="0" dirty="0" err="1">
                          <a:effectLst/>
                          <a:latin typeface="Arial" panose="020B0604020202020204" pitchFamily="34" charset="0"/>
                          <a:ea typeface="Arial" panose="020B0604020202020204" pitchFamily="34" charset="0"/>
                          <a:cs typeface="Times New Roman" panose="02020603050405020304" pitchFamily="18" charset="0"/>
                        </a:rPr>
                        <a:t>μοναδικόςΌλυμπος</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80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1. </a:t>
                      </a:r>
                      <a:r>
                        <a:rPr lang="el-GR" sz="1200" dirty="0">
                          <a:effectLst/>
                          <a:latin typeface="Arial" panose="020B0604020202020204" pitchFamily="34" charset="0"/>
                          <a:ea typeface="Arial" panose="020B0604020202020204" pitchFamily="34" charset="0"/>
                          <a:cs typeface="Times New Roman" panose="02020603050405020304" pitchFamily="18" charset="0"/>
                        </a:rPr>
                        <a:t>Παρουσίαση</a:t>
                      </a:r>
                      <a:r>
                        <a:rPr lang="el-GR" sz="1200" baseline="0" dirty="0">
                          <a:effectLst/>
                          <a:latin typeface="Arial" panose="020B0604020202020204" pitchFamily="34" charset="0"/>
                          <a:ea typeface="Arial" panose="020B0604020202020204" pitchFamily="34" charset="0"/>
                          <a:cs typeface="Times New Roman" panose="02020603050405020304" pitchFamily="18" charset="0"/>
                        </a:rPr>
                        <a:t> του βουνού σε </a:t>
                      </a:r>
                      <a:r>
                        <a:rPr lang="en-US" sz="1200" baseline="0" dirty="0">
                          <a:effectLst/>
                          <a:latin typeface="Arial" panose="020B0604020202020204" pitchFamily="34" charset="0"/>
                          <a:ea typeface="Arial" panose="020B0604020202020204" pitchFamily="34" charset="0"/>
                          <a:cs typeface="Times New Roman" panose="02020603050405020304" pitchFamily="18" charset="0"/>
                        </a:rPr>
                        <a:t>video</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00000"/>
                        </a:lnSpc>
                        <a:spcAft>
                          <a:spcPts val="800"/>
                        </a:spcAft>
                        <a:tabLst>
                          <a:tab pos="2922905" algn="r"/>
                        </a:tabLst>
                      </a:pPr>
                      <a:r>
                        <a:rPr lang="en-US" sz="1200" dirty="0">
                          <a:effectLst/>
                          <a:latin typeface="Arial" panose="020B0604020202020204" pitchFamily="34" charset="0"/>
                          <a:ea typeface="Arial" panose="020B0604020202020204" pitchFamily="34" charset="0"/>
                          <a:cs typeface="Times New Roman" panose="02020603050405020304" pitchFamily="18" charset="0"/>
                        </a:rPr>
                        <a:t> </a:t>
                      </a:r>
                      <a:r>
                        <a:rPr lang="el-GR" sz="1200" dirty="0">
                          <a:effectLst/>
                          <a:latin typeface="Arial" panose="020B0604020202020204" pitchFamily="34" charset="0"/>
                          <a:ea typeface="Arial" panose="020B0604020202020204" pitchFamily="34" charset="0"/>
                          <a:cs typeface="Times New Roman" panose="02020603050405020304" pitchFamily="18" charset="0"/>
                        </a:rPr>
                        <a:t>Συνεχής</a:t>
                      </a:r>
                      <a:r>
                        <a:rPr lang="el-GR" sz="1200" baseline="0" dirty="0">
                          <a:effectLst/>
                          <a:latin typeface="Arial" panose="020B0604020202020204" pitchFamily="34" charset="0"/>
                          <a:ea typeface="Arial" panose="020B0604020202020204" pitchFamily="34" charset="0"/>
                          <a:cs typeface="Times New Roman" panose="02020603050405020304" pitchFamily="18" charset="0"/>
                        </a:rPr>
                        <a:t> προβολή σε οθόνη </a:t>
                      </a:r>
                      <a:r>
                        <a:rPr lang="en-US" sz="1200" dirty="0">
                          <a:effectLst/>
                          <a:latin typeface="Arial" panose="020B0604020202020204" pitchFamily="34" charset="0"/>
                          <a:ea typeface="Arial" panose="020B0604020202020204" pitchFamily="34" charset="0"/>
                          <a:cs typeface="Times New Roman" panose="02020603050405020304" pitchFamily="18" charset="0"/>
                        </a:rPr>
                        <a:t>(</a:t>
                      </a:r>
                      <a:r>
                        <a:rPr lang="el-GR" sz="1200" dirty="0">
                          <a:effectLst/>
                          <a:latin typeface="Arial" panose="020B0604020202020204" pitchFamily="34" charset="0"/>
                          <a:ea typeface="Arial" panose="020B0604020202020204" pitchFamily="34" charset="0"/>
                          <a:cs typeface="Times New Roman" panose="02020603050405020304" pitchFamily="18" charset="0"/>
                        </a:rPr>
                        <a:t>επαναλαμβανόμενα</a:t>
                      </a:r>
                      <a:r>
                        <a:rPr lang="en-US" sz="1200" dirty="0">
                          <a:effectLst/>
                          <a:latin typeface="Arial" panose="020B0604020202020204" pitchFamily="34" charset="0"/>
                          <a:ea typeface="Arial" panose="020B0604020202020204" pitchFamily="34" charset="0"/>
                          <a:cs typeface="Times New Roman" panose="02020603050405020304" pitchFamily="18" charset="0"/>
                        </a:rPr>
                        <a:t>)</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963225626"/>
                  </a:ext>
                </a:extLst>
              </a:tr>
              <a:tr h="393484">
                <a:tc vMerge="1">
                  <a:txBody>
                    <a:bodyPr/>
                    <a:lstStyle/>
                    <a:p>
                      <a:endParaRPr lang="el-GR"/>
                    </a:p>
                  </a:txBody>
                  <a:tcPr/>
                </a:tc>
                <a:tc>
                  <a:txBody>
                    <a:bodyPr/>
                    <a:lstStyle/>
                    <a:p>
                      <a:pPr>
                        <a:lnSpc>
                          <a:spcPct val="100000"/>
                        </a:lnSpc>
                        <a:spcAft>
                          <a:spcPts val="80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2. </a:t>
                      </a:r>
                      <a:r>
                        <a:rPr lang="el-GR" sz="1200" dirty="0" err="1">
                          <a:effectLst/>
                          <a:latin typeface="Arial" panose="020B0604020202020204" pitchFamily="34" charset="0"/>
                          <a:ea typeface="Arial" panose="020B0604020202020204" pitchFamily="34" charset="0"/>
                          <a:cs typeface="Times New Roman" panose="02020603050405020304" pitchFamily="18" charset="0"/>
                        </a:rPr>
                        <a:t>Διαδραστική</a:t>
                      </a:r>
                      <a:r>
                        <a:rPr lang="el-GR" sz="1200" baseline="0" dirty="0">
                          <a:effectLst/>
                          <a:latin typeface="Arial" panose="020B0604020202020204" pitchFamily="34" charset="0"/>
                          <a:ea typeface="Arial" panose="020B0604020202020204" pitchFamily="34" charset="0"/>
                          <a:cs typeface="Times New Roman" panose="02020603050405020304" pitchFamily="18" charset="0"/>
                        </a:rPr>
                        <a:t> παρουσίαση των κορυφών</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00000"/>
                        </a:lnSpc>
                        <a:spcAft>
                          <a:spcPts val="800"/>
                        </a:spcAft>
                      </a:pPr>
                      <a:r>
                        <a:rPr lang="el-GR" sz="1200" dirty="0">
                          <a:effectLst/>
                          <a:latin typeface="Arial" panose="020B0604020202020204" pitchFamily="34" charset="0"/>
                          <a:ea typeface="Arial" panose="020B0604020202020204" pitchFamily="34" charset="0"/>
                          <a:cs typeface="Times New Roman" panose="02020603050405020304" pitchFamily="18" charset="0"/>
                        </a:rPr>
                        <a:t>Ένας</a:t>
                      </a:r>
                      <a:r>
                        <a:rPr lang="el-GR" sz="1200" baseline="0" dirty="0">
                          <a:effectLst/>
                          <a:latin typeface="Arial" panose="020B0604020202020204" pitchFamily="34" charset="0"/>
                          <a:ea typeface="Arial" panose="020B0604020202020204" pitchFamily="34" charset="0"/>
                          <a:cs typeface="Times New Roman" panose="02020603050405020304" pitchFamily="18" charset="0"/>
                        </a:rPr>
                        <a:t> υπολογιστής με μεγάλη οθόνη πάνω σε ένα τραπέζι</a:t>
                      </a:r>
                      <a:r>
                        <a:rPr lang="en-US" sz="1200" dirty="0">
                          <a:effectLst/>
                          <a:latin typeface="Arial" panose="020B0604020202020204" pitchFamily="34" charset="0"/>
                          <a:ea typeface="Arial" panose="020B0604020202020204" pitchFamily="34" charset="0"/>
                          <a:cs typeface="Times New Roman" panose="02020603050405020304" pitchFamily="18" charset="0"/>
                        </a:rPr>
                        <a:t> .</a:t>
                      </a:r>
                      <a:r>
                        <a:rPr lang="el-GR" sz="1200" dirty="0">
                          <a:effectLst/>
                          <a:latin typeface="Arial" panose="020B0604020202020204" pitchFamily="34" charset="0"/>
                          <a:ea typeface="Arial" panose="020B0604020202020204" pitchFamily="34" charset="0"/>
                          <a:cs typeface="Times New Roman" panose="02020603050405020304" pitchFamily="18" charset="0"/>
                        </a:rPr>
                        <a:t>Ιδανικά</a:t>
                      </a:r>
                      <a:r>
                        <a:rPr lang="el-GR" sz="1200" baseline="0" dirty="0">
                          <a:effectLst/>
                          <a:latin typeface="Arial" panose="020B0604020202020204" pitchFamily="34" charset="0"/>
                          <a:ea typeface="Arial" panose="020B0604020202020204" pitchFamily="34" charset="0"/>
                          <a:cs typeface="Times New Roman" panose="02020603050405020304" pitchFamily="18" charset="0"/>
                        </a:rPr>
                        <a:t> </a:t>
                      </a:r>
                      <a:r>
                        <a:rPr lang="el-GR" sz="1200" dirty="0">
                          <a:effectLst/>
                          <a:latin typeface="Arial" panose="020B0604020202020204" pitchFamily="34" charset="0"/>
                          <a:ea typeface="Arial" panose="020B0604020202020204" pitchFamily="34" charset="0"/>
                          <a:cs typeface="Times New Roman" panose="02020603050405020304" pitchFamily="18" charset="0"/>
                        </a:rPr>
                        <a:t>, ένας</a:t>
                      </a:r>
                      <a:r>
                        <a:rPr lang="el-GR" sz="1200" baseline="0" dirty="0">
                          <a:effectLst/>
                          <a:latin typeface="Arial" panose="020B0604020202020204" pitchFamily="34" charset="0"/>
                          <a:ea typeface="Arial" panose="020B0604020202020204" pitchFamily="34" charset="0"/>
                          <a:cs typeface="Times New Roman" panose="02020603050405020304" pitchFamily="18" charset="0"/>
                        </a:rPr>
                        <a:t> </a:t>
                      </a:r>
                      <a:r>
                        <a:rPr lang="el-GR" sz="1200" baseline="0" dirty="0" err="1">
                          <a:effectLst/>
                          <a:latin typeface="Arial" panose="020B0604020202020204" pitchFamily="34" charset="0"/>
                          <a:ea typeface="Arial" panose="020B0604020202020204" pitchFamily="34" charset="0"/>
                          <a:cs typeface="Times New Roman" panose="02020603050405020304" pitchFamily="18" charset="0"/>
                        </a:rPr>
                        <a:t>διαδραστικός</a:t>
                      </a:r>
                      <a:r>
                        <a:rPr lang="el-GR" sz="1200" baseline="0" dirty="0">
                          <a:effectLst/>
                          <a:latin typeface="Arial" panose="020B0604020202020204" pitchFamily="34" charset="0"/>
                          <a:ea typeface="Arial" panose="020B0604020202020204" pitchFamily="34" charset="0"/>
                          <a:cs typeface="Times New Roman" panose="02020603050405020304" pitchFamily="18" charset="0"/>
                        </a:rPr>
                        <a:t>  </a:t>
                      </a:r>
                      <a:r>
                        <a:rPr lang="el-GR" sz="1200" baseline="0" dirty="0" err="1">
                          <a:effectLst/>
                          <a:latin typeface="Arial" panose="020B0604020202020204" pitchFamily="34" charset="0"/>
                          <a:ea typeface="Arial" panose="020B0604020202020204" pitchFamily="34" charset="0"/>
                          <a:cs typeface="Times New Roman" panose="02020603050405020304" pitchFamily="18" charset="0"/>
                        </a:rPr>
                        <a:t>ασπροπίνακας</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912487971"/>
                  </a:ext>
                </a:extLst>
              </a:tr>
              <a:tr h="523539">
                <a:tc vMerge="1">
                  <a:txBody>
                    <a:bodyPr/>
                    <a:lstStyle/>
                    <a:p>
                      <a:endParaRPr lang="el-GR"/>
                    </a:p>
                  </a:txBody>
                  <a:tcPr/>
                </a:tc>
                <a:tc>
                  <a:txBody>
                    <a:bodyPr/>
                    <a:lstStyle/>
                    <a:p>
                      <a:pPr>
                        <a:lnSpc>
                          <a:spcPct val="100000"/>
                        </a:lnSpc>
                        <a:spcAft>
                          <a:spcPts val="80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3. </a:t>
                      </a:r>
                      <a:r>
                        <a:rPr lang="el-GR" sz="1200" dirty="0">
                          <a:effectLst/>
                          <a:latin typeface="Arial" panose="020B0604020202020204" pitchFamily="34" charset="0"/>
                          <a:ea typeface="Arial" panose="020B0604020202020204" pitchFamily="34" charset="0"/>
                          <a:cs typeface="Times New Roman" panose="02020603050405020304" pitchFamily="18" charset="0"/>
                        </a:rPr>
                        <a:t>Γκαλερί</a:t>
                      </a:r>
                      <a:r>
                        <a:rPr lang="el-GR" sz="1200" baseline="0" dirty="0">
                          <a:effectLst/>
                          <a:latin typeface="Arial" panose="020B0604020202020204" pitchFamily="34" charset="0"/>
                          <a:ea typeface="Arial" panose="020B0604020202020204" pitchFamily="34" charset="0"/>
                          <a:cs typeface="Times New Roman" panose="02020603050405020304" pitchFamily="18" charset="0"/>
                        </a:rPr>
                        <a:t> τέχνης ,δασών και δέντρων</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00000"/>
                        </a:lnSpc>
                        <a:spcAft>
                          <a:spcPts val="800"/>
                        </a:spcAft>
                      </a:pPr>
                      <a:r>
                        <a:rPr lang="el-GR" sz="1200" dirty="0">
                          <a:effectLst/>
                          <a:latin typeface="Arial" panose="020B0604020202020204" pitchFamily="34" charset="0"/>
                          <a:ea typeface="Arial" panose="020B0604020202020204" pitchFamily="34" charset="0"/>
                          <a:cs typeface="Times New Roman" panose="02020603050405020304" pitchFamily="18" charset="0"/>
                        </a:rPr>
                        <a:t>Μία</a:t>
                      </a:r>
                      <a:r>
                        <a:rPr lang="el-GR" sz="1200" baseline="0" dirty="0">
                          <a:effectLst/>
                          <a:latin typeface="Arial" panose="020B0604020202020204" pitchFamily="34" charset="0"/>
                          <a:ea typeface="Arial" panose="020B0604020202020204" pitchFamily="34" charset="0"/>
                          <a:cs typeface="Times New Roman" panose="02020603050405020304" pitchFamily="18" charset="0"/>
                        </a:rPr>
                        <a:t> μεγάλη αφίσα του Ολύμπου προσαρτημένη πάνω στον τοίχο και πολλές εικόνες  κολλημένες πάνω σε συγκεκριμένα σημεία της αφίσας.</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269770024"/>
                  </a:ext>
                </a:extLst>
              </a:tr>
              <a:tr h="502785">
                <a:tc vMerge="1">
                  <a:txBody>
                    <a:bodyPr/>
                    <a:lstStyle/>
                    <a:p>
                      <a:endParaRPr lang="el-GR"/>
                    </a:p>
                  </a:txBody>
                  <a:tcPr/>
                </a:tc>
                <a:tc>
                  <a:txBody>
                    <a:bodyPr/>
                    <a:lstStyle/>
                    <a:p>
                      <a:pPr>
                        <a:lnSpc>
                          <a:spcPct val="100000"/>
                        </a:lnSpc>
                        <a:spcAft>
                          <a:spcPts val="800"/>
                        </a:spcAft>
                      </a:pPr>
                      <a:r>
                        <a:rPr lang="el-GR" sz="1200" dirty="0">
                          <a:effectLst/>
                          <a:latin typeface="Arial" panose="020B0604020202020204" pitchFamily="34" charset="0"/>
                          <a:ea typeface="Arial" panose="020B0604020202020204" pitchFamily="34" charset="0"/>
                          <a:cs typeface="Times New Roman" panose="02020603050405020304" pitchFamily="18" charset="0"/>
                        </a:rPr>
                        <a:t>4.</a:t>
                      </a:r>
                      <a:r>
                        <a:rPr lang="el-GR" sz="1200" baseline="0" dirty="0">
                          <a:effectLst/>
                          <a:latin typeface="Arial" panose="020B0604020202020204" pitchFamily="34" charset="0"/>
                          <a:ea typeface="Arial" panose="020B0604020202020204" pitchFamily="34" charset="0"/>
                          <a:cs typeface="Times New Roman" panose="02020603050405020304" pitchFamily="18" charset="0"/>
                        </a:rPr>
                        <a:t> Φυτολόγιο</a:t>
                      </a:r>
                    </a:p>
                    <a:p>
                      <a:pPr>
                        <a:lnSpc>
                          <a:spcPct val="100000"/>
                        </a:lnSpc>
                        <a:spcAft>
                          <a:spcPts val="80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 (</a:t>
                      </a:r>
                      <a:r>
                        <a:rPr lang="el-GR" sz="1200" dirty="0" err="1">
                          <a:effectLst/>
                          <a:latin typeface="Arial" panose="020B0604020202020204" pitchFamily="34" charset="0"/>
                          <a:ea typeface="Arial" panose="020B0604020202020204" pitchFamily="34" charset="0"/>
                          <a:cs typeface="Times New Roman" panose="02020603050405020304" pitchFamily="18" charset="0"/>
                        </a:rPr>
                        <a:t>διαδραστικό</a:t>
                      </a:r>
                      <a:r>
                        <a:rPr lang="en-US" sz="1200" dirty="0">
                          <a:effectLst/>
                          <a:latin typeface="Arial" panose="020B0604020202020204" pitchFamily="34" charset="0"/>
                          <a:ea typeface="Arial" panose="020B0604020202020204" pitchFamily="34" charset="0"/>
                          <a:cs typeface="Times New Roman" panose="02020603050405020304" pitchFamily="18" charset="0"/>
                        </a:rPr>
                        <a:t>)</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00000"/>
                        </a:lnSpc>
                        <a:spcAft>
                          <a:spcPts val="800"/>
                        </a:spcAft>
                      </a:pPr>
                      <a:r>
                        <a:rPr lang="el-GR" sz="1200" dirty="0">
                          <a:effectLst/>
                          <a:latin typeface="Arial" panose="020B0604020202020204" pitchFamily="34" charset="0"/>
                          <a:ea typeface="Arial" panose="020B0604020202020204" pitchFamily="34" charset="0"/>
                          <a:cs typeface="Times New Roman" panose="02020603050405020304" pitchFamily="18" charset="0"/>
                        </a:rPr>
                        <a:t>Ένα</a:t>
                      </a:r>
                      <a:r>
                        <a:rPr lang="el-GR" sz="1200" baseline="0" dirty="0">
                          <a:effectLst/>
                          <a:latin typeface="Arial" panose="020B0604020202020204" pitchFamily="34" charset="0"/>
                          <a:ea typeface="Arial" panose="020B0604020202020204" pitchFamily="34" charset="0"/>
                          <a:cs typeface="Times New Roman" panose="02020603050405020304" pitchFamily="18" charset="0"/>
                        </a:rPr>
                        <a:t> ηλεκτρονικό βιβλίο που θα παρουσιάζεται </a:t>
                      </a:r>
                      <a:r>
                        <a:rPr lang="en-US" sz="1200" dirty="0">
                          <a:effectLst/>
                          <a:latin typeface="Arial" panose="020B0604020202020204" pitchFamily="34" charset="0"/>
                          <a:ea typeface="Arial" panose="020B0604020202020204" pitchFamily="34" charset="0"/>
                          <a:cs typeface="Times New Roman" panose="02020603050405020304" pitchFamily="18" charset="0"/>
                        </a:rPr>
                        <a:t> </a:t>
                      </a:r>
                      <a:r>
                        <a:rPr lang="el-GR" sz="1200" dirty="0">
                          <a:effectLst/>
                          <a:latin typeface="Arial" panose="020B0604020202020204" pitchFamily="34" charset="0"/>
                          <a:ea typeface="Arial" panose="020B0604020202020204" pitchFamily="34" charset="0"/>
                          <a:cs typeface="Times New Roman" panose="02020603050405020304" pitchFamily="18" charset="0"/>
                        </a:rPr>
                        <a:t>μέσα</a:t>
                      </a:r>
                      <a:r>
                        <a:rPr lang="el-GR" sz="1200" baseline="0" dirty="0">
                          <a:effectLst/>
                          <a:latin typeface="Arial" panose="020B0604020202020204" pitchFamily="34" charset="0"/>
                          <a:ea typeface="Arial" panose="020B0604020202020204" pitchFamily="34" charset="0"/>
                          <a:cs typeface="Times New Roman" panose="02020603050405020304" pitchFamily="18" charset="0"/>
                        </a:rPr>
                        <a:t> από ένα </a:t>
                      </a:r>
                      <a:r>
                        <a:rPr lang="en-US" sz="1200" dirty="0">
                          <a:effectLst/>
                          <a:latin typeface="Arial" panose="020B0604020202020204" pitchFamily="34" charset="0"/>
                          <a:ea typeface="Arial" panose="020B0604020202020204" pitchFamily="34" charset="0"/>
                          <a:cs typeface="Times New Roman" panose="02020603050405020304" pitchFamily="18" charset="0"/>
                        </a:rPr>
                        <a:t> </a:t>
                      </a:r>
                      <a:r>
                        <a:rPr lang="el-GR" sz="1200" dirty="0" err="1">
                          <a:effectLst/>
                          <a:latin typeface="Arial" panose="020B0604020202020204" pitchFamily="34" charset="0"/>
                          <a:ea typeface="Arial" panose="020B0604020202020204" pitchFamily="34" charset="0"/>
                          <a:cs typeface="Times New Roman" panose="02020603050405020304" pitchFamily="18" charset="0"/>
                        </a:rPr>
                        <a:t>τάμπλετ</a:t>
                      </a:r>
                      <a:r>
                        <a:rPr lang="el-GR" sz="1200" baseline="0" dirty="0">
                          <a:effectLst/>
                          <a:latin typeface="Arial" panose="020B0604020202020204" pitchFamily="34" charset="0"/>
                          <a:ea typeface="Arial" panose="020B0604020202020204" pitchFamily="34" charset="0"/>
                          <a:cs typeface="Times New Roman" panose="02020603050405020304" pitchFamily="18" charset="0"/>
                        </a:rPr>
                        <a:t> πάνω σε ένα τραπέζι</a:t>
                      </a:r>
                      <a:r>
                        <a:rPr lang="en-US" sz="1200" dirty="0">
                          <a:effectLst/>
                          <a:latin typeface="Arial" panose="020B0604020202020204" pitchFamily="34" charset="0"/>
                          <a:ea typeface="Arial" panose="020B0604020202020204" pitchFamily="34" charset="0"/>
                          <a:cs typeface="Times New Roman" panose="02020603050405020304" pitchFamily="18" charset="0"/>
                        </a:rPr>
                        <a:t>.</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852996157"/>
                  </a:ext>
                </a:extLst>
              </a:tr>
              <a:tr h="927051">
                <a:tc vMerge="1">
                  <a:txBody>
                    <a:bodyPr/>
                    <a:lstStyle/>
                    <a:p>
                      <a:endParaRPr lang="el-GR"/>
                    </a:p>
                  </a:txBody>
                  <a:tcPr/>
                </a:tc>
                <a:tc>
                  <a:txBody>
                    <a:bodyPr/>
                    <a:lstStyle/>
                    <a:p>
                      <a:pPr>
                        <a:lnSpc>
                          <a:spcPct val="100000"/>
                        </a:lnSpc>
                        <a:spcAft>
                          <a:spcPts val="80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5. </a:t>
                      </a:r>
                      <a:r>
                        <a:rPr lang="el-GR" sz="1200" dirty="0" err="1">
                          <a:effectLst/>
                          <a:latin typeface="Arial" panose="020B0604020202020204" pitchFamily="34" charset="0"/>
                          <a:ea typeface="Arial" panose="020B0604020202020204" pitchFamily="34" charset="0"/>
                          <a:cs typeface="Times New Roman" panose="02020603050405020304" pitchFamily="18" charset="0"/>
                        </a:rPr>
                        <a:t>Διαδραστική</a:t>
                      </a:r>
                      <a:r>
                        <a:rPr lang="el-GR" sz="1200" baseline="0" dirty="0">
                          <a:effectLst/>
                          <a:latin typeface="Arial" panose="020B0604020202020204" pitchFamily="34" charset="0"/>
                          <a:ea typeface="Arial" panose="020B0604020202020204" pitchFamily="34" charset="0"/>
                          <a:cs typeface="Times New Roman" panose="02020603050405020304" pitchFamily="18" charset="0"/>
                        </a:rPr>
                        <a:t>  γκαλερί φωτογραφιών ζώων.</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00000"/>
                        </a:lnSpc>
                        <a:spcAft>
                          <a:spcPts val="800"/>
                        </a:spcAft>
                      </a:pPr>
                      <a:r>
                        <a:rPr lang="el-GR" sz="1200" dirty="0">
                          <a:effectLst/>
                          <a:latin typeface="Arial" panose="020B0604020202020204" pitchFamily="34" charset="0"/>
                          <a:ea typeface="Arial" panose="020B0604020202020204" pitchFamily="34" charset="0"/>
                          <a:cs typeface="Times New Roman" panose="02020603050405020304" pitchFamily="18" charset="0"/>
                        </a:rPr>
                        <a:t>Μία</a:t>
                      </a:r>
                      <a:r>
                        <a:rPr lang="el-GR" sz="1200" baseline="0" dirty="0">
                          <a:effectLst/>
                          <a:latin typeface="Arial" panose="020B0604020202020204" pitchFamily="34" charset="0"/>
                          <a:ea typeface="Arial" panose="020B0604020202020204" pitchFamily="34" charset="0"/>
                          <a:cs typeface="Times New Roman" panose="02020603050405020304" pitchFamily="18" charset="0"/>
                        </a:rPr>
                        <a:t> κατασκευή</a:t>
                      </a:r>
                      <a:r>
                        <a:rPr lang="en-US" sz="1200" dirty="0">
                          <a:effectLst/>
                          <a:latin typeface="Arial" panose="020B0604020202020204" pitchFamily="34" charset="0"/>
                          <a:ea typeface="Arial" panose="020B0604020202020204" pitchFamily="34" charset="0"/>
                          <a:cs typeface="Times New Roman" panose="02020603050405020304" pitchFamily="18" charset="0"/>
                        </a:rPr>
                        <a:t> </a:t>
                      </a:r>
                      <a:r>
                        <a:rPr lang="el-GR" sz="1200" dirty="0">
                          <a:effectLst/>
                          <a:latin typeface="Arial" panose="020B0604020202020204" pitchFamily="34" charset="0"/>
                          <a:ea typeface="Arial" panose="020B0604020202020204" pitchFamily="34" charset="0"/>
                          <a:cs typeface="Times New Roman" panose="02020603050405020304" pitchFamily="18" charset="0"/>
                        </a:rPr>
                        <a:t>πάνω</a:t>
                      </a:r>
                      <a:r>
                        <a:rPr lang="el-GR" sz="1200" baseline="0" dirty="0">
                          <a:effectLst/>
                          <a:latin typeface="Arial" panose="020B0604020202020204" pitchFamily="34" charset="0"/>
                          <a:ea typeface="Arial" panose="020B0604020202020204" pitchFamily="34" charset="0"/>
                          <a:cs typeface="Times New Roman" panose="02020603050405020304" pitchFamily="18" charset="0"/>
                        </a:rPr>
                        <a:t> σε ένα τοίχο φτιαγμένη  από σχοινιά</a:t>
                      </a:r>
                      <a:r>
                        <a:rPr lang="en-US" sz="1200" dirty="0">
                          <a:effectLst/>
                          <a:latin typeface="Arial" panose="020B0604020202020204" pitchFamily="34" charset="0"/>
                          <a:ea typeface="Arial" panose="020B0604020202020204" pitchFamily="34" charset="0"/>
                          <a:cs typeface="Times New Roman" panose="02020603050405020304" pitchFamily="18" charset="0"/>
                        </a:rPr>
                        <a:t> </a:t>
                      </a:r>
                      <a:r>
                        <a:rPr lang="el-GR" sz="1200" dirty="0">
                          <a:effectLst/>
                          <a:latin typeface="Arial" panose="020B0604020202020204" pitchFamily="34" charset="0"/>
                          <a:ea typeface="Arial" panose="020B0604020202020204" pitchFamily="34" charset="0"/>
                          <a:cs typeface="Times New Roman" panose="02020603050405020304" pitchFamily="18" charset="0"/>
                        </a:rPr>
                        <a:t>/σπάγκους πάνω</a:t>
                      </a:r>
                      <a:r>
                        <a:rPr lang="el-GR" sz="1200" baseline="0" dirty="0">
                          <a:effectLst/>
                          <a:latin typeface="Arial" panose="020B0604020202020204" pitchFamily="34" charset="0"/>
                          <a:ea typeface="Arial" panose="020B0604020202020204" pitchFamily="34" charset="0"/>
                          <a:cs typeface="Times New Roman" panose="02020603050405020304" pitchFamily="18" charset="0"/>
                        </a:rPr>
                        <a:t> στα οποία </a:t>
                      </a:r>
                      <a:r>
                        <a:rPr lang="en-US" sz="1200" dirty="0">
                          <a:effectLst/>
                          <a:latin typeface="Arial" panose="020B0604020202020204" pitchFamily="34" charset="0"/>
                          <a:ea typeface="Arial" panose="020B0604020202020204" pitchFamily="34" charset="0"/>
                          <a:cs typeface="Times New Roman" panose="02020603050405020304" pitchFamily="18" charset="0"/>
                        </a:rPr>
                        <a:t> </a:t>
                      </a:r>
                      <a:r>
                        <a:rPr lang="el-GR" sz="1200" dirty="0">
                          <a:effectLst/>
                          <a:latin typeface="Arial" panose="020B0604020202020204" pitchFamily="34" charset="0"/>
                          <a:ea typeface="Arial" panose="020B0604020202020204" pitchFamily="34" charset="0"/>
                          <a:cs typeface="Times New Roman" panose="02020603050405020304" pitchFamily="18" charset="0"/>
                        </a:rPr>
                        <a:t>υπάρχουν</a:t>
                      </a:r>
                      <a:r>
                        <a:rPr lang="el-GR" sz="1200" baseline="0" dirty="0">
                          <a:effectLst/>
                          <a:latin typeface="Arial" panose="020B0604020202020204" pitchFamily="34" charset="0"/>
                          <a:ea typeface="Arial" panose="020B0604020202020204" pitchFamily="34" charset="0"/>
                          <a:cs typeface="Times New Roman" panose="02020603050405020304" pitchFamily="18" charset="0"/>
                        </a:rPr>
                        <a:t> τα ονόματα ζώων καθώς και επεξηγηματικοί</a:t>
                      </a:r>
                      <a:r>
                        <a:rPr lang="en-US" sz="1200" dirty="0">
                          <a:effectLst/>
                          <a:latin typeface="Arial" panose="020B0604020202020204" pitchFamily="34" charset="0"/>
                          <a:ea typeface="Arial" panose="020B0604020202020204" pitchFamily="34" charset="0"/>
                          <a:cs typeface="Times New Roman" panose="02020603050405020304" pitchFamily="18" charset="0"/>
                        </a:rPr>
                        <a:t> </a:t>
                      </a:r>
                      <a:r>
                        <a:rPr lang="el-GR" sz="1200" dirty="0">
                          <a:effectLst/>
                          <a:latin typeface="Arial" panose="020B0604020202020204" pitchFamily="34" charset="0"/>
                          <a:ea typeface="Arial" panose="020B0604020202020204" pitchFamily="34" charset="0"/>
                          <a:cs typeface="Times New Roman" panose="02020603050405020304" pitchFamily="18" charset="0"/>
                        </a:rPr>
                        <a:t>υπότιτλοι</a:t>
                      </a:r>
                      <a:r>
                        <a:rPr lang="el-GR" sz="1200" baseline="0" dirty="0">
                          <a:effectLst/>
                          <a:latin typeface="Arial" panose="020B0604020202020204" pitchFamily="34" charset="0"/>
                          <a:ea typeface="Arial" panose="020B0604020202020204" pitchFamily="34" charset="0"/>
                          <a:cs typeface="Times New Roman" panose="02020603050405020304" pitchFamily="18" charset="0"/>
                        </a:rPr>
                        <a:t> όπου θα ζητάμε από τους μαθητές</a:t>
                      </a:r>
                      <a:r>
                        <a:rPr lang="en-US" sz="1200" dirty="0">
                          <a:effectLst/>
                          <a:latin typeface="Arial" panose="020B0604020202020204" pitchFamily="34" charset="0"/>
                          <a:ea typeface="Arial" panose="020B0604020202020204" pitchFamily="34" charset="0"/>
                          <a:cs typeface="Times New Roman" panose="02020603050405020304" pitchFamily="18" charset="0"/>
                        </a:rPr>
                        <a:t> </a:t>
                      </a:r>
                      <a:r>
                        <a:rPr lang="el-GR" sz="1200" baseline="0" dirty="0">
                          <a:effectLst/>
                          <a:latin typeface="Arial" panose="020B0604020202020204" pitchFamily="34" charset="0"/>
                          <a:ea typeface="Arial" panose="020B0604020202020204" pitchFamily="34" charset="0"/>
                          <a:cs typeface="Times New Roman" panose="02020603050405020304" pitchFamily="18" charset="0"/>
                        </a:rPr>
                        <a:t> να τοποθετήσουν τη σωστή φωτογραφία με το ζώο ,</a:t>
                      </a:r>
                      <a:r>
                        <a:rPr lang="en-US" sz="1200" dirty="0">
                          <a:effectLst/>
                          <a:latin typeface="Arial" panose="020B0604020202020204" pitchFamily="34" charset="0"/>
                          <a:ea typeface="Arial" panose="020B0604020202020204" pitchFamily="34" charset="0"/>
                          <a:cs typeface="Times New Roman" panose="02020603050405020304" pitchFamily="18" charset="0"/>
                        </a:rPr>
                        <a:t> </a:t>
                      </a:r>
                      <a:r>
                        <a:rPr lang="el-GR" sz="1200" dirty="0">
                          <a:effectLst/>
                          <a:latin typeface="Arial" panose="020B0604020202020204" pitchFamily="34" charset="0"/>
                          <a:ea typeface="Arial" panose="020B0604020202020204" pitchFamily="34" charset="0"/>
                          <a:cs typeface="Times New Roman" panose="02020603050405020304" pitchFamily="18" charset="0"/>
                        </a:rPr>
                        <a:t>πάνω</a:t>
                      </a:r>
                      <a:r>
                        <a:rPr lang="el-GR" sz="1200" baseline="0" dirty="0">
                          <a:effectLst/>
                          <a:latin typeface="Arial" panose="020B0604020202020204" pitchFamily="34" charset="0"/>
                          <a:ea typeface="Arial" panose="020B0604020202020204" pitchFamily="34" charset="0"/>
                          <a:cs typeface="Times New Roman" panose="02020603050405020304" pitchFamily="18" charset="0"/>
                        </a:rPr>
                        <a:t> από το αντίστοιχο κείμενο.</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030380616"/>
                  </a:ext>
                </a:extLst>
              </a:tr>
              <a:tr h="590226">
                <a:tc rowSpan="3">
                  <a:txBody>
                    <a:bodyPr/>
                    <a:lstStyle/>
                    <a:p>
                      <a:pPr marL="100330">
                        <a:lnSpc>
                          <a:spcPct val="150000"/>
                        </a:lnSpc>
                        <a:spcAft>
                          <a:spcPts val="800"/>
                        </a:spcAft>
                      </a:pPr>
                      <a:r>
                        <a:rPr lang="el-GR" sz="1200" b="1" dirty="0">
                          <a:effectLst/>
                          <a:latin typeface="Arial" panose="020B0604020202020204" pitchFamily="34" charset="0"/>
                          <a:ea typeface="Arial" panose="020B0604020202020204" pitchFamily="34" charset="0"/>
                          <a:cs typeface="Times New Roman" panose="02020603050405020304" pitchFamily="18" charset="0"/>
                        </a:rPr>
                        <a:t> Το</a:t>
                      </a:r>
                      <a:r>
                        <a:rPr lang="el-GR" sz="1200" b="1" baseline="0" dirty="0">
                          <a:effectLst/>
                          <a:latin typeface="Arial" panose="020B0604020202020204" pitchFamily="34" charset="0"/>
                          <a:ea typeface="Arial" panose="020B0604020202020204" pitchFamily="34" charset="0"/>
                          <a:cs typeface="Times New Roman" panose="02020603050405020304" pitchFamily="18" charset="0"/>
                        </a:rPr>
                        <a:t> βουνό </a:t>
                      </a:r>
                    </a:p>
                    <a:p>
                      <a:pPr marL="100330">
                        <a:lnSpc>
                          <a:spcPct val="150000"/>
                        </a:lnSpc>
                        <a:spcAft>
                          <a:spcPts val="800"/>
                        </a:spcAft>
                      </a:pPr>
                      <a:r>
                        <a:rPr lang="el-GR" sz="1200" b="1" baseline="0" dirty="0">
                          <a:effectLst/>
                          <a:latin typeface="Arial" panose="020B0604020202020204" pitchFamily="34" charset="0"/>
                          <a:ea typeface="Calibri" panose="020F0502020204030204" pitchFamily="34" charset="0"/>
                          <a:cs typeface="Times New Roman" panose="02020603050405020304" pitchFamily="18" charset="0"/>
                        </a:rPr>
                        <a:t>των Θεών</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80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6.</a:t>
                      </a:r>
                      <a:r>
                        <a:rPr lang="el-GR" sz="1200" dirty="0">
                          <a:effectLst/>
                          <a:latin typeface="Arial" panose="020B0604020202020204" pitchFamily="34" charset="0"/>
                          <a:ea typeface="Arial" panose="020B0604020202020204" pitchFamily="34" charset="0"/>
                          <a:cs typeface="Times New Roman" panose="02020603050405020304" pitchFamily="18" charset="0"/>
                        </a:rPr>
                        <a:t>Ηλεκτρονικό</a:t>
                      </a:r>
                      <a:r>
                        <a:rPr lang="el-GR" sz="1200" baseline="0" dirty="0">
                          <a:effectLst/>
                          <a:latin typeface="Arial" panose="020B0604020202020204" pitchFamily="34" charset="0"/>
                          <a:ea typeface="Arial" panose="020B0604020202020204" pitchFamily="34" charset="0"/>
                          <a:cs typeface="Times New Roman" panose="02020603050405020304" pitchFamily="18" charset="0"/>
                        </a:rPr>
                        <a:t> βιβλίο</a:t>
                      </a:r>
                      <a:r>
                        <a:rPr lang="en-US" sz="1200" dirty="0">
                          <a:effectLst/>
                          <a:latin typeface="Arial" panose="020B0604020202020204" pitchFamily="34" charset="0"/>
                          <a:ea typeface="Arial" panose="020B0604020202020204" pitchFamily="34" charset="0"/>
                          <a:cs typeface="Times New Roman" panose="02020603050405020304" pitchFamily="18" charset="0"/>
                        </a:rPr>
                        <a:t> </a:t>
                      </a:r>
                      <a:r>
                        <a:rPr lang="el-GR" sz="1200" baseline="0" dirty="0">
                          <a:effectLst/>
                          <a:latin typeface="Arial" panose="020B0604020202020204" pitchFamily="34" charset="0"/>
                          <a:ea typeface="Arial" panose="020B0604020202020204" pitchFamily="34" charset="0"/>
                          <a:cs typeface="Times New Roman" panose="02020603050405020304" pitchFamily="18" charset="0"/>
                        </a:rPr>
                        <a:t> με αποσπάσματα από την Ελληνική Μυθολογία και </a:t>
                      </a:r>
                      <a:r>
                        <a:rPr lang="en-US" sz="1200" dirty="0">
                          <a:effectLst/>
                          <a:latin typeface="Arial" panose="020B0604020202020204" pitchFamily="34" charset="0"/>
                          <a:ea typeface="Arial" panose="020B0604020202020204" pitchFamily="34" charset="0"/>
                          <a:cs typeface="Times New Roman" panose="02020603050405020304" pitchFamily="18" charset="0"/>
                        </a:rPr>
                        <a:t> </a:t>
                      </a:r>
                      <a:r>
                        <a:rPr lang="el-GR" sz="1200" dirty="0">
                          <a:effectLst/>
                          <a:latin typeface="Arial" panose="020B0604020202020204" pitchFamily="34" charset="0"/>
                          <a:ea typeface="Arial" panose="020B0604020202020204" pitchFamily="34" charset="0"/>
                          <a:cs typeface="Times New Roman" panose="02020603050405020304" pitchFamily="18" charset="0"/>
                        </a:rPr>
                        <a:t>Ιστορία</a:t>
                      </a:r>
                      <a:r>
                        <a:rPr lang="el-GR" sz="1200" baseline="0"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 </a:t>
                      </a:r>
                      <a:r>
                        <a:rPr lang="el-GR" sz="1200" dirty="0">
                          <a:effectLst/>
                          <a:latin typeface="Arial" panose="020B0604020202020204" pitchFamily="34" charset="0"/>
                          <a:ea typeface="Arial" panose="020B0604020202020204" pitchFamily="34" charset="0"/>
                          <a:cs typeface="Times New Roman" panose="02020603050405020304" pitchFamily="18" charset="0"/>
                        </a:rPr>
                        <a:t>του</a:t>
                      </a:r>
                      <a:r>
                        <a:rPr lang="el-GR" sz="1200" baseline="0" dirty="0">
                          <a:effectLst/>
                          <a:latin typeface="Arial" panose="020B0604020202020204" pitchFamily="34" charset="0"/>
                          <a:ea typeface="Arial" panose="020B0604020202020204" pitchFamily="34" charset="0"/>
                          <a:cs typeface="Times New Roman" panose="02020603050405020304" pitchFamily="18" charset="0"/>
                        </a:rPr>
                        <a:t> βουνού</a:t>
                      </a:r>
                      <a:r>
                        <a:rPr lang="en-US" sz="1200" dirty="0">
                          <a:effectLst/>
                          <a:latin typeface="Arial" panose="020B0604020202020204" pitchFamily="34" charset="0"/>
                          <a:ea typeface="Arial" panose="020B0604020202020204" pitchFamily="34" charset="0"/>
                          <a:cs typeface="Times New Roman" panose="02020603050405020304" pitchFamily="18" charset="0"/>
                        </a:rPr>
                        <a:t> (</a:t>
                      </a:r>
                      <a:r>
                        <a:rPr lang="el-GR" sz="1200" dirty="0" err="1">
                          <a:effectLst/>
                          <a:latin typeface="Arial" panose="020B0604020202020204" pitchFamily="34" charset="0"/>
                          <a:ea typeface="Arial" panose="020B0604020202020204" pitchFamily="34" charset="0"/>
                          <a:cs typeface="Times New Roman" panose="02020603050405020304" pitchFamily="18" charset="0"/>
                        </a:rPr>
                        <a:t>διαδραστικά</a:t>
                      </a:r>
                      <a:r>
                        <a:rPr lang="en-US" sz="1200" dirty="0">
                          <a:effectLst/>
                          <a:latin typeface="Arial" panose="020B0604020202020204" pitchFamily="34" charset="0"/>
                          <a:ea typeface="Arial" panose="020B0604020202020204" pitchFamily="34" charset="0"/>
                          <a:cs typeface="Times New Roman" panose="02020603050405020304" pitchFamily="18" charset="0"/>
                        </a:rPr>
                        <a:t>)</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00000"/>
                        </a:lnSpc>
                        <a:spcAft>
                          <a:spcPts val="800"/>
                        </a:spcAft>
                      </a:pPr>
                      <a:r>
                        <a:rPr lang="el-GR" sz="1200" dirty="0">
                          <a:effectLst/>
                          <a:latin typeface="Arial" panose="020B0604020202020204" pitchFamily="34" charset="0"/>
                          <a:ea typeface="Arial" panose="020B0604020202020204" pitchFamily="34" charset="0"/>
                          <a:cs typeface="Times New Roman" panose="02020603050405020304" pitchFamily="18" charset="0"/>
                        </a:rPr>
                        <a:t>Ένα</a:t>
                      </a:r>
                      <a:r>
                        <a:rPr lang="el-GR" sz="1200" baseline="0" dirty="0">
                          <a:effectLst/>
                          <a:latin typeface="Arial" panose="020B0604020202020204" pitchFamily="34" charset="0"/>
                          <a:ea typeface="Arial" panose="020B0604020202020204" pitchFamily="34" charset="0"/>
                          <a:cs typeface="Times New Roman" panose="02020603050405020304" pitchFamily="18" charset="0"/>
                        </a:rPr>
                        <a:t> ηλεκτρονικό βιβλίο  που θα παρουσιάζεται σε ένα </a:t>
                      </a:r>
                      <a:r>
                        <a:rPr lang="el-GR" sz="1200" baseline="0" dirty="0" err="1">
                          <a:effectLst/>
                          <a:latin typeface="Arial" panose="020B0604020202020204" pitchFamily="34" charset="0"/>
                          <a:ea typeface="Arial" panose="020B0604020202020204" pitchFamily="34" charset="0"/>
                          <a:cs typeface="Times New Roman" panose="02020603050405020304" pitchFamily="18" charset="0"/>
                        </a:rPr>
                        <a:t>τάμπλετ</a:t>
                      </a:r>
                      <a:r>
                        <a:rPr lang="el-GR" sz="1200" baseline="0" dirty="0">
                          <a:effectLst/>
                          <a:latin typeface="Arial" panose="020B0604020202020204" pitchFamily="34" charset="0"/>
                          <a:ea typeface="Arial" panose="020B0604020202020204" pitchFamily="34" charset="0"/>
                          <a:cs typeface="Times New Roman" panose="02020603050405020304" pitchFamily="18" charset="0"/>
                        </a:rPr>
                        <a:t>  τοποθετημένο πάνω  σε ένα τραπέζι</a:t>
                      </a:r>
                      <a:r>
                        <a:rPr lang="en-US" sz="1200" dirty="0">
                          <a:effectLst/>
                          <a:latin typeface="Arial" panose="020B0604020202020204" pitchFamily="34" charset="0"/>
                          <a:ea typeface="Arial" panose="020B0604020202020204" pitchFamily="34" charset="0"/>
                          <a:cs typeface="Times New Roman" panose="02020603050405020304" pitchFamily="18" charset="0"/>
                        </a:rPr>
                        <a:t>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552966288"/>
                  </a:ext>
                </a:extLst>
              </a:tr>
              <a:tr h="393484">
                <a:tc vMerge="1">
                  <a:txBody>
                    <a:bodyPr/>
                    <a:lstStyle/>
                    <a:p>
                      <a:endParaRPr lang="el-GR"/>
                    </a:p>
                  </a:txBody>
                  <a:tcPr/>
                </a:tc>
                <a:tc>
                  <a:txBody>
                    <a:bodyPr/>
                    <a:lstStyle/>
                    <a:p>
                      <a:pPr>
                        <a:lnSpc>
                          <a:spcPct val="100000"/>
                        </a:lnSpc>
                        <a:spcAft>
                          <a:spcPts val="800"/>
                        </a:spcAft>
                      </a:pPr>
                      <a:r>
                        <a:rPr lang="el-GR" sz="1200" dirty="0">
                          <a:effectLst/>
                          <a:latin typeface="Arial" panose="020B0604020202020204" pitchFamily="34" charset="0"/>
                          <a:ea typeface="Arial" panose="020B0604020202020204" pitchFamily="34" charset="0"/>
                          <a:cs typeface="Times New Roman" panose="02020603050405020304" pitchFamily="18" charset="0"/>
                        </a:rPr>
                        <a:t>7.Γκαλερι</a:t>
                      </a:r>
                      <a:r>
                        <a:rPr lang="el-GR" sz="1200" baseline="0" dirty="0">
                          <a:effectLst/>
                          <a:latin typeface="Arial" panose="020B0604020202020204" pitchFamily="34" charset="0"/>
                          <a:ea typeface="Arial" panose="020B0604020202020204" pitchFamily="34" charset="0"/>
                          <a:cs typeface="Times New Roman" panose="02020603050405020304" pitchFamily="18" charset="0"/>
                        </a:rPr>
                        <a:t> από παλιές φωτογραφίες</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00000"/>
                        </a:lnSpc>
                        <a:spcAft>
                          <a:spcPts val="800"/>
                        </a:spcAft>
                      </a:pPr>
                      <a:r>
                        <a:rPr lang="el-GR" sz="1200" dirty="0">
                          <a:effectLst/>
                          <a:latin typeface="Arial" panose="020B0604020202020204" pitchFamily="34" charset="0"/>
                          <a:ea typeface="Arial" panose="020B0604020202020204" pitchFamily="34" charset="0"/>
                          <a:cs typeface="Times New Roman" panose="02020603050405020304" pitchFamily="18" charset="0"/>
                        </a:rPr>
                        <a:t>Ασπρόμαυρες</a:t>
                      </a:r>
                      <a:r>
                        <a:rPr lang="el-GR" sz="1200" baseline="0" dirty="0">
                          <a:effectLst/>
                          <a:latin typeface="Arial" panose="020B0604020202020204" pitchFamily="34" charset="0"/>
                          <a:ea typeface="Arial" panose="020B0604020202020204" pitchFamily="34" charset="0"/>
                          <a:cs typeface="Times New Roman" panose="02020603050405020304" pitchFamily="18" charset="0"/>
                        </a:rPr>
                        <a:t> φωτογραφίες σε διάφορα μεγέθη </a:t>
                      </a:r>
                      <a:r>
                        <a:rPr lang="en-US" sz="1200" dirty="0">
                          <a:effectLst/>
                          <a:latin typeface="Arial" panose="020B0604020202020204" pitchFamily="34" charset="0"/>
                          <a:ea typeface="Arial" panose="020B0604020202020204" pitchFamily="34" charset="0"/>
                          <a:cs typeface="Times New Roman" panose="02020603050405020304" pitchFamily="18" charset="0"/>
                        </a:rPr>
                        <a:t> </a:t>
                      </a:r>
                      <a:r>
                        <a:rPr lang="el-GR" sz="1200" dirty="0">
                          <a:effectLst/>
                          <a:latin typeface="Arial" panose="020B0604020202020204" pitchFamily="34" charset="0"/>
                          <a:ea typeface="Arial" panose="020B0604020202020204" pitchFamily="34" charset="0"/>
                          <a:cs typeface="Times New Roman" panose="02020603050405020304" pitchFamily="18" charset="0"/>
                        </a:rPr>
                        <a:t>που</a:t>
                      </a:r>
                      <a:r>
                        <a:rPr lang="el-GR" sz="1200" baseline="0" dirty="0">
                          <a:effectLst/>
                          <a:latin typeface="Arial" panose="020B0604020202020204" pitchFamily="34" charset="0"/>
                          <a:ea typeface="Arial" panose="020B0604020202020204" pitchFamily="34" charset="0"/>
                          <a:cs typeface="Times New Roman" panose="02020603050405020304" pitchFamily="18" charset="0"/>
                        </a:rPr>
                        <a:t> θα κρέμονται  με  σχοινιά</a:t>
                      </a:r>
                      <a:r>
                        <a:rPr lang="en-US" sz="1200" dirty="0">
                          <a:effectLst/>
                          <a:latin typeface="Arial" panose="020B0604020202020204" pitchFamily="34" charset="0"/>
                          <a:ea typeface="Arial" panose="020B0604020202020204" pitchFamily="34" charset="0"/>
                          <a:cs typeface="Times New Roman" panose="02020603050405020304" pitchFamily="18" charset="0"/>
                        </a:rPr>
                        <a:t> </a:t>
                      </a:r>
                      <a:r>
                        <a:rPr lang="el-GR" sz="1200" dirty="0">
                          <a:effectLst/>
                          <a:latin typeface="Arial" panose="020B0604020202020204" pitchFamily="34" charset="0"/>
                          <a:ea typeface="Arial" panose="020B0604020202020204" pitchFamily="34" charset="0"/>
                          <a:cs typeface="Times New Roman" panose="02020603050405020304" pitchFamily="18" charset="0"/>
                        </a:rPr>
                        <a:t>από</a:t>
                      </a:r>
                      <a:r>
                        <a:rPr lang="el-GR" sz="1200" baseline="0" dirty="0">
                          <a:effectLst/>
                          <a:latin typeface="Arial" panose="020B0604020202020204" pitchFamily="34" charset="0"/>
                          <a:ea typeface="Arial" panose="020B0604020202020204" pitchFamily="34" charset="0"/>
                          <a:cs typeface="Times New Roman" panose="02020603050405020304" pitchFamily="18" charset="0"/>
                        </a:rPr>
                        <a:t> ένα κλαδί</a:t>
                      </a:r>
                      <a:r>
                        <a:rPr lang="en-US" sz="1200" dirty="0">
                          <a:effectLst/>
                          <a:latin typeface="Arial" panose="020B0604020202020204" pitchFamily="34" charset="0"/>
                          <a:ea typeface="Arial" panose="020B0604020202020204" pitchFamily="34" charset="0"/>
                          <a:cs typeface="Times New Roman" panose="02020603050405020304" pitchFamily="18" charset="0"/>
                        </a:rPr>
                        <a:t>.</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060941045"/>
                  </a:ext>
                </a:extLst>
              </a:tr>
              <a:tr h="502785">
                <a:tc vMerge="1">
                  <a:txBody>
                    <a:bodyPr/>
                    <a:lstStyle/>
                    <a:p>
                      <a:endParaRPr lang="el-GR"/>
                    </a:p>
                  </a:txBody>
                  <a:tcPr/>
                </a:tc>
                <a:tc>
                  <a:txBody>
                    <a:bodyPr/>
                    <a:lstStyle/>
                    <a:p>
                      <a:pPr>
                        <a:lnSpc>
                          <a:spcPct val="100000"/>
                        </a:lnSpc>
                        <a:spcAft>
                          <a:spcPts val="80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8. </a:t>
                      </a:r>
                      <a:r>
                        <a:rPr lang="el-GR" sz="1200" dirty="0">
                          <a:effectLst/>
                          <a:latin typeface="Arial" panose="020B0604020202020204" pitchFamily="34" charset="0"/>
                          <a:ea typeface="Arial" panose="020B0604020202020204" pitchFamily="34" charset="0"/>
                          <a:cs typeface="Times New Roman" panose="02020603050405020304" pitchFamily="18" charset="0"/>
                        </a:rPr>
                        <a:t>Παρουσίαση</a:t>
                      </a:r>
                      <a:r>
                        <a:rPr lang="el-GR" sz="1200" baseline="0" dirty="0">
                          <a:effectLst/>
                          <a:latin typeface="Arial" panose="020B0604020202020204" pitchFamily="34" charset="0"/>
                          <a:ea typeface="Arial" panose="020B0604020202020204" pitchFamily="34" charset="0"/>
                          <a:cs typeface="Times New Roman" panose="02020603050405020304" pitchFamily="18" charset="0"/>
                        </a:rPr>
                        <a:t> μιας αρχαίας  εκκλησίας σε </a:t>
                      </a:r>
                      <a:r>
                        <a:rPr lang="en-US" sz="1200" baseline="0" dirty="0">
                          <a:effectLst/>
                          <a:latin typeface="Arial" panose="020B0604020202020204" pitchFamily="34" charset="0"/>
                          <a:ea typeface="Arial" panose="020B0604020202020204" pitchFamily="34" charset="0"/>
                          <a:cs typeface="Times New Roman" panose="02020603050405020304" pitchFamily="18" charset="0"/>
                        </a:rPr>
                        <a:t>video</a:t>
                      </a:r>
                      <a:r>
                        <a:rPr lang="en-US" sz="1200" dirty="0">
                          <a:effectLst/>
                          <a:latin typeface="Arial" panose="020B0604020202020204" pitchFamily="34" charset="0"/>
                          <a:ea typeface="Arial" panose="020B0604020202020204" pitchFamily="34" charset="0"/>
                          <a:cs typeface="Times New Roman" panose="02020603050405020304" pitchFamily="18" charset="0"/>
                        </a:rPr>
                        <a:t>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800"/>
                        </a:spcAft>
                        <a:buClrTx/>
                        <a:buSzTx/>
                        <a:buFontTx/>
                        <a:buNone/>
                        <a:tabLst/>
                        <a:defRPr/>
                      </a:pPr>
                      <a:r>
                        <a:rPr lang="el-GR" sz="1200" dirty="0">
                          <a:effectLst/>
                          <a:latin typeface="Arial" panose="020B0604020202020204" pitchFamily="34" charset="0"/>
                          <a:ea typeface="Arial" panose="020B0604020202020204" pitchFamily="34" charset="0"/>
                          <a:cs typeface="Times New Roman" panose="02020603050405020304" pitchFamily="18" charset="0"/>
                        </a:rPr>
                        <a:t> Συνεχής</a:t>
                      </a:r>
                      <a:r>
                        <a:rPr lang="el-GR" sz="1200" baseline="0" dirty="0">
                          <a:effectLst/>
                          <a:latin typeface="Arial" panose="020B0604020202020204" pitchFamily="34" charset="0"/>
                          <a:ea typeface="Arial" panose="020B0604020202020204" pitchFamily="34" charset="0"/>
                          <a:cs typeface="Times New Roman" panose="02020603050405020304" pitchFamily="18" charset="0"/>
                        </a:rPr>
                        <a:t> προβολή σε οθόνη </a:t>
                      </a:r>
                      <a:r>
                        <a:rPr lang="en-US" sz="1200" dirty="0">
                          <a:effectLst/>
                          <a:latin typeface="Arial" panose="020B0604020202020204" pitchFamily="34" charset="0"/>
                          <a:ea typeface="Arial" panose="020B0604020202020204" pitchFamily="34" charset="0"/>
                          <a:cs typeface="Times New Roman" panose="02020603050405020304" pitchFamily="18" charset="0"/>
                        </a:rPr>
                        <a:t>(</a:t>
                      </a:r>
                      <a:r>
                        <a:rPr lang="el-GR" sz="1200" dirty="0">
                          <a:effectLst/>
                          <a:latin typeface="Arial" panose="020B0604020202020204" pitchFamily="34" charset="0"/>
                          <a:ea typeface="Arial" panose="020B0604020202020204" pitchFamily="34" charset="0"/>
                          <a:cs typeface="Times New Roman" panose="02020603050405020304" pitchFamily="18" charset="0"/>
                        </a:rPr>
                        <a:t>επαναλαμβανόμενα</a:t>
                      </a:r>
                      <a:r>
                        <a:rPr lang="en-US" sz="1200" dirty="0">
                          <a:effectLst/>
                          <a:latin typeface="Arial" panose="020B0604020202020204" pitchFamily="34" charset="0"/>
                          <a:ea typeface="Arial" panose="020B0604020202020204" pitchFamily="34" charset="0"/>
                          <a:cs typeface="Times New Roman" panose="02020603050405020304" pitchFamily="18" charset="0"/>
                        </a:rPr>
                        <a:t>)</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800"/>
                        </a:spcAft>
                      </a:pP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239193294"/>
                  </a:ext>
                </a:extLst>
              </a:tr>
              <a:tr h="523539">
                <a:tc rowSpan="3">
                  <a:txBody>
                    <a:bodyPr/>
                    <a:lstStyle/>
                    <a:p>
                      <a:pPr marL="100330">
                        <a:lnSpc>
                          <a:spcPct val="150000"/>
                        </a:lnSpc>
                        <a:spcAft>
                          <a:spcPts val="800"/>
                        </a:spcAft>
                      </a:pPr>
                      <a:r>
                        <a:rPr lang="el-GR" sz="1200" b="1" dirty="0">
                          <a:effectLst/>
                          <a:latin typeface="Arial" panose="020B0604020202020204" pitchFamily="34" charset="0"/>
                          <a:ea typeface="Arial" panose="020B0604020202020204" pitchFamily="34" charset="0"/>
                          <a:cs typeface="Times New Roman" panose="02020603050405020304" pitchFamily="18" charset="0"/>
                        </a:rPr>
                        <a:t>Σεβασμός</a:t>
                      </a:r>
                      <a:r>
                        <a:rPr lang="el-GR" sz="1200" b="1" baseline="0" dirty="0">
                          <a:effectLst/>
                          <a:latin typeface="Arial" panose="020B0604020202020204" pitchFamily="34" charset="0"/>
                          <a:ea typeface="Arial" panose="020B0604020202020204" pitchFamily="34" charset="0"/>
                          <a:cs typeface="Times New Roman" panose="02020603050405020304" pitchFamily="18" charset="0"/>
                        </a:rPr>
                        <a:t> στη Φύση</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80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9. </a:t>
                      </a:r>
                      <a:r>
                        <a:rPr lang="el-GR" sz="1200" dirty="0">
                          <a:effectLst/>
                          <a:latin typeface="Arial" panose="020B0604020202020204" pitchFamily="34" charset="0"/>
                          <a:ea typeface="Arial" panose="020B0604020202020204" pitchFamily="34" charset="0"/>
                          <a:cs typeface="Times New Roman" panose="02020603050405020304" pitchFamily="18" charset="0"/>
                        </a:rPr>
                        <a:t>Χάρτης</a:t>
                      </a:r>
                      <a:r>
                        <a:rPr lang="el-GR" sz="1200" baseline="0" dirty="0">
                          <a:effectLst/>
                          <a:latin typeface="Arial" panose="020B0604020202020204" pitchFamily="34" charset="0"/>
                          <a:ea typeface="Arial" panose="020B0604020202020204" pitchFamily="34" charset="0"/>
                          <a:cs typeface="Times New Roman" panose="02020603050405020304" pitchFamily="18" charset="0"/>
                        </a:rPr>
                        <a:t> του Ολύμπου με τα μονοπάτια </a:t>
                      </a:r>
                      <a:r>
                        <a:rPr lang="en-US" sz="1200" dirty="0">
                          <a:effectLst/>
                          <a:latin typeface="Arial" panose="020B0604020202020204" pitchFamily="34" charset="0"/>
                          <a:ea typeface="Arial" panose="020B0604020202020204" pitchFamily="34" charset="0"/>
                          <a:cs typeface="Times New Roman" panose="02020603050405020304" pitchFamily="18" charset="0"/>
                        </a:rPr>
                        <a:t> </a:t>
                      </a:r>
                      <a:r>
                        <a:rPr lang="el-GR" sz="1200" dirty="0">
                          <a:effectLst/>
                          <a:latin typeface="Arial" panose="020B0604020202020204" pitchFamily="34" charset="0"/>
                          <a:ea typeface="Arial" panose="020B0604020202020204" pitchFamily="34" charset="0"/>
                          <a:cs typeface="Times New Roman" panose="02020603050405020304" pitchFamily="18" charset="0"/>
                        </a:rPr>
                        <a:t>και</a:t>
                      </a:r>
                      <a:r>
                        <a:rPr lang="el-GR" sz="1200" baseline="0" dirty="0">
                          <a:effectLst/>
                          <a:latin typeface="Arial" panose="020B0604020202020204" pitchFamily="34" charset="0"/>
                          <a:ea typeface="Arial" panose="020B0604020202020204" pitchFamily="34" charset="0"/>
                          <a:cs typeface="Times New Roman" panose="02020603050405020304" pitchFamily="18" charset="0"/>
                        </a:rPr>
                        <a:t> πινακίδες σηματοδότησης.</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00000"/>
                        </a:lnSpc>
                        <a:spcAft>
                          <a:spcPts val="800"/>
                        </a:spcAft>
                      </a:pPr>
                      <a:r>
                        <a:rPr lang="el-GR" sz="1200" dirty="0">
                          <a:effectLst/>
                          <a:latin typeface="Arial" panose="020B0604020202020204" pitchFamily="34" charset="0"/>
                          <a:ea typeface="Arial" panose="020B0604020202020204" pitchFamily="34" charset="0"/>
                          <a:cs typeface="Times New Roman" panose="02020603050405020304" pitchFamily="18" charset="0"/>
                        </a:rPr>
                        <a:t>Χάρτης</a:t>
                      </a:r>
                      <a:r>
                        <a:rPr lang="el-GR" sz="1200" baseline="0" dirty="0">
                          <a:effectLst/>
                          <a:latin typeface="Arial" panose="020B0604020202020204" pitchFamily="34" charset="0"/>
                          <a:ea typeface="Arial" panose="020B0604020202020204" pitchFamily="34" charset="0"/>
                          <a:cs typeface="Times New Roman" panose="02020603050405020304" pitchFamily="18" charset="0"/>
                        </a:rPr>
                        <a:t> και πινακίδες </a:t>
                      </a:r>
                      <a:r>
                        <a:rPr lang="en-US" sz="1200" dirty="0">
                          <a:effectLst/>
                          <a:latin typeface="Arial" panose="020B0604020202020204" pitchFamily="34" charset="0"/>
                          <a:ea typeface="Arial" panose="020B0604020202020204" pitchFamily="34" charset="0"/>
                          <a:cs typeface="Times New Roman" panose="02020603050405020304" pitchFamily="18" charset="0"/>
                        </a:rPr>
                        <a:t> </a:t>
                      </a:r>
                      <a:r>
                        <a:rPr lang="el-GR" sz="1200" dirty="0">
                          <a:effectLst/>
                          <a:latin typeface="Arial" panose="020B0604020202020204" pitchFamily="34" charset="0"/>
                          <a:ea typeface="Arial" panose="020B0604020202020204" pitchFamily="34" charset="0"/>
                          <a:cs typeface="Times New Roman" panose="02020603050405020304" pitchFamily="18" charset="0"/>
                        </a:rPr>
                        <a:t>κολλημένα</a:t>
                      </a:r>
                      <a:r>
                        <a:rPr lang="el-GR" sz="1200" baseline="0" dirty="0">
                          <a:effectLst/>
                          <a:latin typeface="Arial" panose="020B0604020202020204" pitchFamily="34" charset="0"/>
                          <a:ea typeface="Arial" panose="020B0604020202020204" pitchFamily="34" charset="0"/>
                          <a:cs typeface="Times New Roman" panose="02020603050405020304" pitchFamily="18" charset="0"/>
                        </a:rPr>
                        <a:t>  πάνω σε ένα  </a:t>
                      </a:r>
                      <a:r>
                        <a:rPr lang="el-GR" sz="1200" baseline="0" dirty="0" err="1">
                          <a:effectLst/>
                          <a:latin typeface="Arial" panose="020B0604020202020204" pitchFamily="34" charset="0"/>
                          <a:ea typeface="Arial" panose="020B0604020202020204" pitchFamily="34" charset="0"/>
                          <a:cs typeface="Times New Roman" panose="02020603050405020304" pitchFamily="18" charset="0"/>
                        </a:rPr>
                        <a:t>επιδαπέδιο</a:t>
                      </a:r>
                      <a:r>
                        <a:rPr lang="el-GR" sz="1200" baseline="0" dirty="0">
                          <a:effectLst/>
                          <a:latin typeface="Arial" panose="020B0604020202020204" pitchFamily="34" charset="0"/>
                          <a:ea typeface="Arial" panose="020B0604020202020204" pitchFamily="34" charset="0"/>
                          <a:cs typeface="Times New Roman" panose="02020603050405020304" pitchFamily="18" charset="0"/>
                        </a:rPr>
                        <a:t> ξύλινο πίνακα </a:t>
                      </a:r>
                      <a:r>
                        <a:rPr lang="en-US" sz="1200" dirty="0">
                          <a:effectLst/>
                          <a:latin typeface="Arial" panose="020B0604020202020204" pitchFamily="34" charset="0"/>
                          <a:ea typeface="Arial" panose="020B0604020202020204" pitchFamily="34" charset="0"/>
                          <a:cs typeface="Times New Roman" panose="02020603050405020304" pitchFamily="18" charset="0"/>
                        </a:rPr>
                        <a:t>1.80x60 (</a:t>
                      </a:r>
                      <a:r>
                        <a:rPr lang="el-GR" sz="1200" dirty="0">
                          <a:effectLst/>
                          <a:latin typeface="Arial" panose="020B0604020202020204" pitchFamily="34" charset="0"/>
                          <a:ea typeface="Arial" panose="020B0604020202020204" pitchFamily="34" charset="0"/>
                          <a:cs typeface="Times New Roman" panose="02020603050405020304" pitchFamily="18" charset="0"/>
                        </a:rPr>
                        <a:t>καθέτως)</a:t>
                      </a:r>
                      <a:r>
                        <a:rPr lang="en-US" sz="1200" dirty="0">
                          <a:effectLst/>
                          <a:latin typeface="Arial" panose="020B0604020202020204" pitchFamily="34" charset="0"/>
                          <a:ea typeface="Arial" panose="020B0604020202020204" pitchFamily="34" charset="0"/>
                          <a:cs typeface="Times New Roman" panose="02020603050405020304" pitchFamily="18" charset="0"/>
                        </a:rPr>
                        <a:t> </a:t>
                      </a:r>
                      <a:r>
                        <a:rPr lang="el-GR" sz="1200" baseline="0" dirty="0">
                          <a:effectLst/>
                          <a:latin typeface="Arial" panose="020B0604020202020204" pitchFamily="34" charset="0"/>
                          <a:ea typeface="Arial" panose="020B0604020202020204" pitchFamily="34" charset="0"/>
                          <a:cs typeface="Times New Roman" panose="02020603050405020304" pitchFamily="18" charset="0"/>
                        </a:rPr>
                        <a:t> ή σε ένα σχολικό πίνακα </a:t>
                      </a:r>
                      <a:r>
                        <a:rPr lang="en-US" sz="1200" dirty="0">
                          <a:effectLst/>
                          <a:latin typeface="Arial" panose="020B0604020202020204" pitchFamily="34" charset="0"/>
                          <a:ea typeface="Arial" panose="020B0604020202020204" pitchFamily="34" charset="0"/>
                          <a:cs typeface="Times New Roman" panose="02020603050405020304" pitchFamily="18" charset="0"/>
                        </a:rPr>
                        <a:t> </a:t>
                      </a:r>
                      <a:r>
                        <a:rPr lang="el-GR" sz="1200" dirty="0">
                          <a:effectLst/>
                          <a:latin typeface="Arial" panose="020B0604020202020204" pitchFamily="34" charset="0"/>
                          <a:ea typeface="Arial" panose="020B0604020202020204" pitchFamily="34" charset="0"/>
                          <a:cs typeface="Times New Roman" panose="02020603050405020304" pitchFamily="18" charset="0"/>
                        </a:rPr>
                        <a:t>ανακοινώσεων</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826086054"/>
                  </a:ext>
                </a:extLst>
              </a:tr>
              <a:tr h="411285">
                <a:tc vMerge="1">
                  <a:txBody>
                    <a:bodyPr/>
                    <a:lstStyle/>
                    <a:p>
                      <a:endParaRPr lang="el-GR"/>
                    </a:p>
                  </a:txBody>
                  <a:tcPr/>
                </a:tc>
                <a:tc>
                  <a:txBody>
                    <a:bodyPr/>
                    <a:lstStyle/>
                    <a:p>
                      <a:pPr>
                        <a:lnSpc>
                          <a:spcPct val="100000"/>
                        </a:lnSpc>
                        <a:spcAft>
                          <a:spcPts val="80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10. Video </a:t>
                      </a:r>
                      <a:r>
                        <a:rPr lang="el-GR" sz="1200" dirty="0">
                          <a:effectLst/>
                          <a:latin typeface="Arial" panose="020B0604020202020204" pitchFamily="34" charset="0"/>
                          <a:ea typeface="Arial" panose="020B0604020202020204" pitchFamily="34" charset="0"/>
                          <a:cs typeface="Times New Roman" panose="02020603050405020304" pitchFamily="18" charset="0"/>
                        </a:rPr>
                        <a:t>και</a:t>
                      </a:r>
                      <a:r>
                        <a:rPr lang="el-GR" sz="1200" baseline="0" dirty="0">
                          <a:effectLst/>
                          <a:latin typeface="Arial" panose="020B0604020202020204" pitchFamily="34" charset="0"/>
                          <a:ea typeface="Arial" panose="020B0604020202020204" pitchFamily="34" charset="0"/>
                          <a:cs typeface="Times New Roman" panose="02020603050405020304" pitchFamily="18" charset="0"/>
                        </a:rPr>
                        <a:t> δραστηριότητα με παιχνίδι ρόλων</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00000"/>
                        </a:lnSpc>
                        <a:spcAft>
                          <a:spcPts val="800"/>
                        </a:spcAft>
                      </a:pPr>
                      <a:r>
                        <a:rPr lang="el-GR" sz="1200" dirty="0">
                          <a:effectLst/>
                          <a:latin typeface="Arial" panose="020B0604020202020204" pitchFamily="34" charset="0"/>
                          <a:ea typeface="Arial" panose="020B0604020202020204" pitchFamily="34" charset="0"/>
                          <a:cs typeface="Times New Roman" panose="02020603050405020304" pitchFamily="18" charset="0"/>
                        </a:rPr>
                        <a:t>Σε</a:t>
                      </a:r>
                      <a:r>
                        <a:rPr lang="el-GR" sz="1200" baseline="0" dirty="0">
                          <a:effectLst/>
                          <a:latin typeface="Arial" panose="020B0604020202020204" pitchFamily="34" charset="0"/>
                          <a:ea typeface="Arial" panose="020B0604020202020204" pitchFamily="34" charset="0"/>
                          <a:cs typeface="Times New Roman" panose="02020603050405020304" pitchFamily="18" charset="0"/>
                        </a:rPr>
                        <a:t> μια μικρή σκηνή </a:t>
                      </a:r>
                      <a:r>
                        <a:rPr lang="en-US" sz="1200" dirty="0">
                          <a:effectLst/>
                          <a:latin typeface="Arial" panose="020B0604020202020204" pitchFamily="34" charset="0"/>
                          <a:ea typeface="Arial" panose="020B0604020202020204" pitchFamily="34" charset="0"/>
                          <a:cs typeface="Times New Roman" panose="02020603050405020304" pitchFamily="18" charset="0"/>
                        </a:rPr>
                        <a:t> 2x3 </a:t>
                      </a:r>
                      <a:r>
                        <a:rPr lang="el-GR" sz="1200" baseline="0" dirty="0">
                          <a:effectLst/>
                          <a:latin typeface="Arial" panose="020B0604020202020204" pitchFamily="34" charset="0"/>
                          <a:ea typeface="Arial" panose="020B0604020202020204" pitchFamily="34" charset="0"/>
                          <a:cs typeface="Times New Roman" panose="02020603050405020304" pitchFamily="18" charset="0"/>
                        </a:rPr>
                        <a:t> μέτρα </a:t>
                      </a:r>
                      <a:r>
                        <a:rPr lang="en-US" sz="1200" baseline="0" dirty="0">
                          <a:effectLst/>
                          <a:latin typeface="Arial" panose="020B0604020202020204" pitchFamily="34" charset="0"/>
                          <a:ea typeface="Arial" panose="020B0604020202020204" pitchFamily="34" charset="0"/>
                          <a:cs typeface="Times New Roman" panose="02020603050405020304" pitchFamily="18" charset="0"/>
                        </a:rPr>
                        <a:t>;</a:t>
                      </a:r>
                      <a:r>
                        <a:rPr lang="en-US" sz="1200" dirty="0">
                          <a:effectLst/>
                          <a:latin typeface="Arial" panose="020B0604020202020204" pitchFamily="34" charset="0"/>
                          <a:ea typeface="Arial" panose="020B0604020202020204" pitchFamily="34" charset="0"/>
                          <a:cs typeface="Times New Roman" panose="02020603050405020304" pitchFamily="18" charset="0"/>
                        </a:rPr>
                        <a:t>2 </a:t>
                      </a:r>
                      <a:r>
                        <a:rPr lang="el-GR" sz="1200" dirty="0">
                          <a:effectLst/>
                          <a:latin typeface="Arial" panose="020B0604020202020204" pitchFamily="34" charset="0"/>
                          <a:ea typeface="Arial" panose="020B0604020202020204" pitchFamily="34" charset="0"/>
                          <a:cs typeface="Times New Roman" panose="02020603050405020304" pitchFamily="18" charset="0"/>
                        </a:rPr>
                        <a:t>ηθοποιοί</a:t>
                      </a:r>
                      <a:r>
                        <a:rPr lang="el-GR" sz="1200" baseline="0" dirty="0">
                          <a:effectLst/>
                          <a:latin typeface="Arial" panose="020B0604020202020204" pitchFamily="34" charset="0"/>
                          <a:ea typeface="Arial" panose="020B0604020202020204" pitchFamily="34" charset="0"/>
                          <a:cs typeface="Times New Roman" panose="02020603050405020304" pitchFamily="18" charset="0"/>
                        </a:rPr>
                        <a:t>  με σκηνικό υπόβαθρο</a:t>
                      </a:r>
                      <a:r>
                        <a:rPr lang="en-US" sz="1200" dirty="0">
                          <a:effectLst/>
                          <a:latin typeface="Arial" panose="020B0604020202020204" pitchFamily="34" charset="0"/>
                          <a:ea typeface="Arial" panose="020B0604020202020204" pitchFamily="34" charset="0"/>
                          <a:cs typeface="Times New Roman" panose="02020603050405020304" pitchFamily="18" charset="0"/>
                        </a:rPr>
                        <a:t> : </a:t>
                      </a:r>
                      <a:r>
                        <a:rPr lang="el-GR" sz="1200" dirty="0">
                          <a:effectLst/>
                          <a:latin typeface="Arial" panose="020B0604020202020204" pitchFamily="34" charset="0"/>
                          <a:ea typeface="Arial" panose="020B0604020202020204" pitchFamily="34" charset="0"/>
                          <a:cs typeface="Times New Roman" panose="02020603050405020304" pitchFamily="18" charset="0"/>
                        </a:rPr>
                        <a:t>παρουσίαση</a:t>
                      </a:r>
                      <a:r>
                        <a:rPr lang="el-GR" sz="1200" baseline="0" dirty="0">
                          <a:effectLst/>
                          <a:latin typeface="Arial" panose="020B0604020202020204" pitchFamily="34" charset="0"/>
                          <a:ea typeface="Arial" panose="020B0604020202020204" pitchFamily="34" charset="0"/>
                          <a:cs typeface="Times New Roman" panose="02020603050405020304" pitchFamily="18" charset="0"/>
                        </a:rPr>
                        <a:t>  </a:t>
                      </a:r>
                      <a:r>
                        <a:rPr lang="en-US" sz="1200" baseline="0" dirty="0">
                          <a:effectLst/>
                          <a:latin typeface="Arial" panose="020B0604020202020204" pitchFamily="34" charset="0"/>
                          <a:ea typeface="Arial" panose="020B0604020202020204" pitchFamily="34" charset="0"/>
                          <a:cs typeface="Times New Roman" panose="02020603050405020304" pitchFamily="18" charset="0"/>
                        </a:rPr>
                        <a:t>video  </a:t>
                      </a:r>
                      <a:r>
                        <a:rPr lang="el-GR" sz="1200" baseline="0" dirty="0">
                          <a:effectLst/>
                          <a:latin typeface="Arial" panose="020B0604020202020204" pitchFamily="34" charset="0"/>
                          <a:ea typeface="Arial" panose="020B0604020202020204" pitchFamily="34" charset="0"/>
                          <a:cs typeface="Times New Roman" panose="02020603050405020304" pitchFamily="18" charset="0"/>
                        </a:rPr>
                        <a:t>σε τοίχο</a:t>
                      </a:r>
                      <a:r>
                        <a:rPr lang="en-US" sz="1200" dirty="0">
                          <a:effectLst/>
                          <a:latin typeface="Arial" panose="020B0604020202020204" pitchFamily="34" charset="0"/>
                          <a:ea typeface="Arial" panose="020B0604020202020204" pitchFamily="34" charset="0"/>
                          <a:cs typeface="Times New Roman" panose="02020603050405020304" pitchFamily="18" charset="0"/>
                        </a:rPr>
                        <a:t>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095860251"/>
                  </a:ext>
                </a:extLst>
              </a:tr>
              <a:tr h="658044">
                <a:tc vMerge="1">
                  <a:txBody>
                    <a:bodyPr/>
                    <a:lstStyle/>
                    <a:p>
                      <a:endParaRPr lang="el-GR"/>
                    </a:p>
                  </a:txBody>
                  <a:tcPr/>
                </a:tc>
                <a:tc>
                  <a:txBody>
                    <a:bodyPr/>
                    <a:lstStyle/>
                    <a:p>
                      <a:pPr>
                        <a:lnSpc>
                          <a:spcPct val="100000"/>
                        </a:lnSpc>
                        <a:spcAft>
                          <a:spcPts val="800"/>
                        </a:spcAft>
                      </a:pPr>
                      <a:r>
                        <a:rPr lang="el-GR" sz="1200" dirty="0">
                          <a:effectLst/>
                          <a:latin typeface="Arial" panose="020B0604020202020204" pitchFamily="34" charset="0"/>
                          <a:ea typeface="Arial" panose="020B0604020202020204" pitchFamily="34" charset="0"/>
                          <a:cs typeface="Times New Roman" panose="02020603050405020304" pitchFamily="18" charset="0"/>
                        </a:rPr>
                        <a:t>11</a:t>
                      </a:r>
                      <a:r>
                        <a:rPr lang="el-GR" sz="1200" baseline="0" dirty="0">
                          <a:effectLst/>
                          <a:latin typeface="Arial" panose="020B0604020202020204" pitchFamily="34" charset="0"/>
                          <a:ea typeface="Arial" panose="020B0604020202020204" pitchFamily="34" charset="0"/>
                          <a:cs typeface="Times New Roman" panose="02020603050405020304" pitchFamily="18" charset="0"/>
                        </a:rPr>
                        <a:t> Ενδυμασία και εξοπλισμός για βουνό</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00000"/>
                        </a:lnSpc>
                        <a:spcAft>
                          <a:spcPts val="800"/>
                        </a:spcAft>
                      </a:pPr>
                      <a:r>
                        <a:rPr lang="el-GR" sz="1200" dirty="0">
                          <a:effectLst/>
                          <a:latin typeface="Arial" panose="020B0604020202020204" pitchFamily="34" charset="0"/>
                          <a:ea typeface="Arial" panose="020B0604020202020204" pitchFamily="34" charset="0"/>
                          <a:cs typeface="Times New Roman" panose="02020603050405020304" pitchFamily="18" charset="0"/>
                        </a:rPr>
                        <a:t>Απτά</a:t>
                      </a:r>
                      <a:r>
                        <a:rPr lang="el-GR" sz="1200" baseline="0" dirty="0">
                          <a:effectLst/>
                          <a:latin typeface="Arial" panose="020B0604020202020204" pitchFamily="34" charset="0"/>
                          <a:ea typeface="Arial" panose="020B0604020202020204" pitchFamily="34" charset="0"/>
                          <a:cs typeface="Times New Roman" panose="02020603050405020304" pitchFamily="18" charset="0"/>
                        </a:rPr>
                        <a:t> αντικείμενα  ορειβασίας και εξοπλισμού </a:t>
                      </a:r>
                      <a:r>
                        <a:rPr lang="en-US" sz="1200" dirty="0">
                          <a:effectLst/>
                          <a:latin typeface="Arial" panose="020B0604020202020204" pitchFamily="34" charset="0"/>
                          <a:ea typeface="Arial" panose="020B0604020202020204" pitchFamily="34" charset="0"/>
                          <a:cs typeface="Times New Roman" panose="02020603050405020304" pitchFamily="18" charset="0"/>
                        </a:rPr>
                        <a:t>, </a:t>
                      </a:r>
                      <a:r>
                        <a:rPr lang="el-GR" sz="1200" dirty="0">
                          <a:effectLst/>
                          <a:latin typeface="Arial" panose="020B0604020202020204" pitchFamily="34" charset="0"/>
                          <a:ea typeface="Arial" panose="020B0604020202020204" pitchFamily="34" charset="0"/>
                          <a:cs typeface="Times New Roman" panose="02020603050405020304" pitchFamily="18" charset="0"/>
                        </a:rPr>
                        <a:t>κάποια</a:t>
                      </a:r>
                      <a:r>
                        <a:rPr lang="el-GR" sz="1200" baseline="0" dirty="0">
                          <a:effectLst/>
                          <a:latin typeface="Arial" panose="020B0604020202020204" pitchFamily="34" charset="0"/>
                          <a:ea typeface="Arial" panose="020B0604020202020204" pitchFamily="34" charset="0"/>
                          <a:cs typeface="Times New Roman" panose="02020603050405020304" pitchFamily="18" charset="0"/>
                        </a:rPr>
                        <a:t> από τα οποία   δεμένα με σχοινί θα  κρέμονται  από την οροφή  και κάποια θα βρίσκονται σε  έτοιμο σκηνικό </a:t>
                      </a:r>
                      <a:r>
                        <a:rPr lang="en-US" sz="1200" dirty="0">
                          <a:effectLst/>
                          <a:latin typeface="Arial" panose="020B0604020202020204" pitchFamily="34" charset="0"/>
                          <a:ea typeface="Arial" panose="020B0604020202020204" pitchFamily="34" charset="0"/>
                          <a:cs typeface="Times New Roman" panose="02020603050405020304" pitchFamily="18" charset="0"/>
                        </a:rPr>
                        <a:t> </a:t>
                      </a:r>
                      <a:r>
                        <a:rPr lang="el-GR" sz="1200" dirty="0">
                          <a:effectLst/>
                          <a:latin typeface="Arial" panose="020B0604020202020204" pitchFamily="34" charset="0"/>
                          <a:ea typeface="Arial" panose="020B0604020202020204" pitchFamily="34" charset="0"/>
                          <a:cs typeface="Times New Roman" panose="02020603050405020304" pitchFamily="18" charset="0"/>
                        </a:rPr>
                        <a:t>για</a:t>
                      </a:r>
                      <a:r>
                        <a:rPr lang="el-GR" sz="1200" baseline="0" dirty="0">
                          <a:effectLst/>
                          <a:latin typeface="Arial" panose="020B0604020202020204" pitchFamily="34" charset="0"/>
                          <a:ea typeface="Arial" panose="020B0604020202020204" pitchFamily="34" charset="0"/>
                          <a:cs typeface="Times New Roman" panose="02020603050405020304" pitchFamily="18" charset="0"/>
                        </a:rPr>
                        <a:t> παράδειγμα,  μία σκηνή</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418781132"/>
                  </a:ext>
                </a:extLst>
              </a:tr>
            </a:tbl>
          </a:graphicData>
        </a:graphic>
      </p:graphicFrame>
    </p:spTree>
    <p:extLst>
      <p:ext uri="{BB962C8B-B14F-4D97-AF65-F5344CB8AC3E}">
        <p14:creationId xmlns:p14="http://schemas.microsoft.com/office/powerpoint/2010/main" val="2974148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6ED77CAD-D0A3-4C36-8DF1-B617387D44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3461" y="981163"/>
            <a:ext cx="1663245" cy="1663245"/>
          </a:xfrm>
          <a:prstGeom prst="rect">
            <a:avLst/>
          </a:prstGeom>
        </p:spPr>
      </p:pic>
      <p:sp>
        <p:nvSpPr>
          <p:cNvPr id="7" name="Título 6">
            <a:extLst>
              <a:ext uri="{FF2B5EF4-FFF2-40B4-BE49-F238E27FC236}">
                <a16:creationId xmlns:a16="http://schemas.microsoft.com/office/drawing/2014/main" id="{6C022985-9E67-4862-A8FE-848087FC84B7}"/>
              </a:ext>
            </a:extLst>
          </p:cNvPr>
          <p:cNvSpPr>
            <a:spLocks noGrp="1"/>
          </p:cNvSpPr>
          <p:nvPr>
            <p:ph type="ctrTitle"/>
          </p:nvPr>
        </p:nvSpPr>
        <p:spPr>
          <a:xfrm>
            <a:off x="443947" y="2815016"/>
            <a:ext cx="11304105" cy="1663246"/>
          </a:xfrm>
        </p:spPr>
        <p:txBody>
          <a:bodyPr>
            <a:normAutofit/>
          </a:bodyPr>
          <a:lstStyle/>
          <a:p>
            <a:r>
              <a:rPr lang="en-US" sz="4800" b="1" dirty="0"/>
              <a:t>M</a:t>
            </a:r>
            <a:r>
              <a:rPr lang="el-GR" sz="4800" b="1" dirty="0" err="1"/>
              <a:t>εθοδολογία</a:t>
            </a:r>
            <a:r>
              <a:rPr lang="el-GR" sz="4800" b="1" dirty="0"/>
              <a:t> του </a:t>
            </a:r>
            <a:r>
              <a:rPr lang="en-US" sz="4800" b="1" dirty="0"/>
              <a:t>POEME</a:t>
            </a:r>
            <a:br>
              <a:rPr lang="en-US" sz="4800" b="1" dirty="0"/>
            </a:br>
            <a:r>
              <a:rPr lang="el-GR" sz="4800" b="1" dirty="0"/>
              <a:t>για τη δημιουργία μεικτών εκθέσεων</a:t>
            </a:r>
            <a:endParaRPr lang="en-GB" sz="4800" b="1" dirty="0"/>
          </a:p>
        </p:txBody>
      </p:sp>
      <p:pic>
        <p:nvPicPr>
          <p:cNvPr id="2" name="Imagem 6">
            <a:extLst>
              <a:ext uri="{FF2B5EF4-FFF2-40B4-BE49-F238E27FC236}">
                <a16:creationId xmlns:a16="http://schemas.microsoft.com/office/drawing/2014/main" id="{546D6910-74CB-750F-3D3B-FEF9ED0975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9594" y="2109945"/>
            <a:ext cx="2451403" cy="534463"/>
          </a:xfrm>
          <a:prstGeom prst="rect">
            <a:avLst/>
          </a:prstGeom>
        </p:spPr>
      </p:pic>
    </p:spTree>
    <p:extLst>
      <p:ext uri="{BB962C8B-B14F-4D97-AF65-F5344CB8AC3E}">
        <p14:creationId xmlns:p14="http://schemas.microsoft.com/office/powerpoint/2010/main" val="2909432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C816ABD5-D3A1-473D-84DB-FC7026794CB2}"/>
              </a:ext>
            </a:extLst>
          </p:cNvPr>
          <p:cNvSpPr/>
          <p:nvPr/>
        </p:nvSpPr>
        <p:spPr>
          <a:xfrm>
            <a:off x="2415819" y="276944"/>
            <a:ext cx="8632264"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3200" b="1" dirty="0">
                <a:solidFill>
                  <a:srgbClr val="002060"/>
                </a:solidFill>
                <a:latin typeface="Arial" panose="020B0604020202020204" pitchFamily="34" charset="0"/>
                <a:cs typeface="Arial" panose="020B0604020202020204" pitchFamily="34" charset="0"/>
              </a:rPr>
              <a:t>ΒΗΜΑ</a:t>
            </a:r>
            <a:r>
              <a:rPr kumimoji="0" 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5: </a:t>
            </a:r>
            <a:r>
              <a:rPr lang="el-GR" sz="3200" b="1" dirty="0">
                <a:solidFill>
                  <a:srgbClr val="002060"/>
                </a:solidFill>
                <a:latin typeface="Arial" panose="020B0604020202020204" pitchFamily="34" charset="0"/>
                <a:cs typeface="Arial" panose="020B0604020202020204" pitchFamily="34" charset="0"/>
              </a:rPr>
              <a:t>Αναπτύσσοντας τα κείμενα</a:t>
            </a:r>
            <a:endParaRPr kumimoji="0" lang="en-GB"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Retângulo: Cantos Arredondados 3">
            <a:extLst>
              <a:ext uri="{FF2B5EF4-FFF2-40B4-BE49-F238E27FC236}">
                <a16:creationId xmlns:a16="http://schemas.microsoft.com/office/drawing/2014/main" id="{3F77392C-9B50-F231-302A-C92E022FFE75}"/>
              </a:ext>
            </a:extLst>
          </p:cNvPr>
          <p:cNvSpPr/>
          <p:nvPr/>
        </p:nvSpPr>
        <p:spPr>
          <a:xfrm>
            <a:off x="498736" y="1477109"/>
            <a:ext cx="11194528" cy="4581322"/>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761CD4D6-4071-C90F-E94F-F05257A75721}"/>
              </a:ext>
            </a:extLst>
          </p:cNvPr>
          <p:cNvSpPr txBox="1"/>
          <p:nvPr/>
        </p:nvSpPr>
        <p:spPr>
          <a:xfrm>
            <a:off x="2984252" y="1584159"/>
            <a:ext cx="8382443" cy="4063164"/>
          </a:xfrm>
          <a:prstGeom prst="rect">
            <a:avLst/>
          </a:prstGeom>
          <a:noFill/>
        </p:spPr>
        <p:txBody>
          <a:bodyPr wrap="square">
            <a:spAutoFit/>
          </a:bodyPr>
          <a:lstStyle/>
          <a:p>
            <a:pPr>
              <a:lnSpc>
                <a:spcPct val="125000"/>
              </a:lnSpc>
              <a:spcAft>
                <a:spcPts val="80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l-GR" sz="1600" dirty="0">
                <a:latin typeface="Arial" panose="020B0604020202020204" pitchFamily="34" charset="0"/>
                <a:ea typeface="Calibri" panose="020F0502020204030204" pitchFamily="34" charset="0"/>
                <a:cs typeface="Times New Roman" panose="02020603050405020304" pitchFamily="18" charset="0"/>
              </a:rPr>
              <a:t>Θα  χρειαστεί να γράψετε</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p>
          <a:p>
            <a:pPr marL="285750" indent="-285750">
              <a:lnSpc>
                <a:spcPct val="125000"/>
              </a:lnSpc>
              <a:spcAft>
                <a:spcPts val="800"/>
              </a:spcAft>
              <a:buFont typeface="Arial" panose="020B0604020202020204" pitchFamily="34" charset="0"/>
              <a:buChar char="•"/>
            </a:pPr>
            <a:r>
              <a:rPr lang="el-GR" sz="1600" b="1" dirty="0">
                <a:latin typeface="Arial" panose="020B0604020202020204" pitchFamily="34" charset="0"/>
                <a:ea typeface="Calibri" panose="020F0502020204030204" pitchFamily="34" charset="0"/>
                <a:cs typeface="Times New Roman" panose="02020603050405020304" pitchFamily="18" charset="0"/>
              </a:rPr>
              <a:t>Ένα</a:t>
            </a:r>
            <a:r>
              <a:rPr lang="el-GR" sz="1600" dirty="0">
                <a:latin typeface="Arial" panose="020B0604020202020204" pitchFamily="34" charset="0"/>
                <a:ea typeface="Calibri" panose="020F0502020204030204" pitchFamily="34" charset="0"/>
                <a:cs typeface="Times New Roman" panose="02020603050405020304" pitchFamily="18" charset="0"/>
              </a:rPr>
              <a:t> </a:t>
            </a:r>
            <a:r>
              <a:rPr lang="el-GR" sz="1600" b="1" dirty="0">
                <a:latin typeface="Arial" panose="020B0604020202020204" pitchFamily="34" charset="0"/>
                <a:ea typeface="Calibri" panose="020F0502020204030204" pitchFamily="34" charset="0"/>
                <a:cs typeface="Times New Roman" panose="02020603050405020304" pitchFamily="18" charset="0"/>
              </a:rPr>
              <a:t>εισαγωγικό</a:t>
            </a:r>
            <a:r>
              <a:rPr lang="el-GR" sz="1600" dirty="0">
                <a:latin typeface="Arial" panose="020B0604020202020204" pitchFamily="34" charset="0"/>
                <a:ea typeface="Calibri" panose="020F0502020204030204" pitchFamily="34" charset="0"/>
                <a:cs typeface="Times New Roman" panose="02020603050405020304" pitchFamily="18" charset="0"/>
              </a:rPr>
              <a:t> </a:t>
            </a:r>
            <a:r>
              <a:rPr lang="el-GR" sz="1600" b="1" dirty="0">
                <a:latin typeface="Arial" panose="020B0604020202020204" pitchFamily="34" charset="0"/>
                <a:ea typeface="Calibri" panose="020F0502020204030204" pitchFamily="34" charset="0"/>
                <a:cs typeface="Times New Roman" panose="02020603050405020304" pitchFamily="18" charset="0"/>
              </a:rPr>
              <a:t>κείμενο</a:t>
            </a:r>
            <a:r>
              <a:rPr lang="el-GR" sz="1600" dirty="0">
                <a:latin typeface="Arial" panose="020B0604020202020204" pitchFamily="34" charset="0"/>
                <a:ea typeface="Calibri" panose="020F0502020204030204" pitchFamily="34" charset="0"/>
                <a:cs typeface="Times New Roman" panose="02020603050405020304" pitchFamily="18" charset="0"/>
              </a:rPr>
              <a:t> σε μορφή </a:t>
            </a:r>
            <a:r>
              <a:rPr lang="el-GR" sz="1600" b="1" dirty="0">
                <a:latin typeface="Arial" panose="020B0604020202020204" pitchFamily="34" charset="0"/>
                <a:ea typeface="Calibri" panose="020F0502020204030204" pitchFamily="34" charset="0"/>
                <a:cs typeface="Times New Roman" panose="02020603050405020304" pitchFamily="18" charset="0"/>
              </a:rPr>
              <a:t>αφίσας</a:t>
            </a:r>
            <a:r>
              <a:rPr lang="el-GR" sz="1600" dirty="0">
                <a:latin typeface="Arial" panose="020B0604020202020204" pitchFamily="34" charset="0"/>
                <a:ea typeface="Calibri" panose="020F0502020204030204" pitchFamily="34" charset="0"/>
                <a:cs typeface="Times New Roman" panose="02020603050405020304" pitchFamily="18" charset="0"/>
              </a:rPr>
              <a:t> ή </a:t>
            </a:r>
            <a:r>
              <a:rPr lang="el-GR" sz="1600" b="1" dirty="0">
                <a:latin typeface="Arial" panose="020B0604020202020204" pitchFamily="34" charset="0"/>
                <a:ea typeface="Calibri" panose="020F0502020204030204" pitchFamily="34" charset="0"/>
                <a:cs typeface="Times New Roman" panose="02020603050405020304" pitchFamily="18" charset="0"/>
              </a:rPr>
              <a:t>πίνακα</a:t>
            </a:r>
            <a:r>
              <a:rPr lang="el-GR" sz="1600" dirty="0">
                <a:latin typeface="Arial" panose="020B0604020202020204" pitchFamily="34" charset="0"/>
                <a:ea typeface="Calibri" panose="020F0502020204030204" pitchFamily="34" charset="0"/>
                <a:cs typeface="Times New Roman" panose="02020603050405020304" pitchFamily="18" charset="0"/>
              </a:rPr>
              <a:t> για να παρουσιάσετε και να εξηγήσετε το θέμα της έκθεσης</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p>
          <a:p>
            <a:pPr marL="285750" indent="-285750">
              <a:lnSpc>
                <a:spcPct val="125000"/>
              </a:lnSpc>
              <a:spcAft>
                <a:spcPts val="800"/>
              </a:spcAft>
              <a:buFont typeface="Arial" panose="020B0604020202020204" pitchFamily="34" charset="0"/>
              <a:buChar char="•"/>
            </a:pPr>
            <a:r>
              <a:rPr lang="el-GR" sz="1600" b="1" dirty="0">
                <a:latin typeface="Arial" panose="020B0604020202020204" pitchFamily="34" charset="0"/>
                <a:ea typeface="Calibri" panose="020F0502020204030204" pitchFamily="34" charset="0"/>
                <a:cs typeface="Times New Roman" panose="02020603050405020304" pitchFamily="18" charset="0"/>
              </a:rPr>
              <a:t>Ένα εισαγωγικό κείμενο για κάθε επιμέρους τμήμα </a:t>
            </a:r>
            <a:r>
              <a:rPr lang="el-GR" sz="1600" dirty="0">
                <a:latin typeface="Arial" panose="020B0604020202020204" pitchFamily="34" charset="0"/>
                <a:ea typeface="Calibri" panose="020F0502020204030204" pitchFamily="34" charset="0"/>
                <a:cs typeface="Times New Roman" panose="02020603050405020304" pitchFamily="18" charset="0"/>
              </a:rPr>
              <a:t>της</a:t>
            </a:r>
            <a:r>
              <a:rPr lang="el-GR" sz="1600" b="1" dirty="0">
                <a:latin typeface="Arial" panose="020B0604020202020204" pitchFamily="34" charset="0"/>
                <a:ea typeface="Calibri" panose="020F0502020204030204" pitchFamily="34" charset="0"/>
                <a:cs typeface="Times New Roman" panose="02020603050405020304" pitchFamily="18" charset="0"/>
              </a:rPr>
              <a:t> </a:t>
            </a:r>
            <a:r>
              <a:rPr lang="el-GR" sz="1600" dirty="0">
                <a:latin typeface="Arial" panose="020B0604020202020204" pitchFamily="34" charset="0"/>
                <a:ea typeface="Calibri" panose="020F0502020204030204" pitchFamily="34" charset="0"/>
                <a:cs typeface="Times New Roman" panose="02020603050405020304" pitchFamily="18" charset="0"/>
              </a:rPr>
              <a:t>έκθεσης</a:t>
            </a:r>
            <a:r>
              <a:rPr lang="en-US" sz="1600" b="1" dirty="0">
                <a:effectLst/>
                <a:latin typeface="Arial" panose="020B0604020202020204" pitchFamily="34" charset="0"/>
                <a:ea typeface="Calibri" panose="020F0502020204030204" pitchFamily="34" charset="0"/>
                <a:cs typeface="Times New Roman" panose="02020603050405020304" pitchFamily="18" charset="0"/>
              </a:rPr>
              <a:t> </a:t>
            </a:r>
            <a:r>
              <a:rPr lang="el-GR" sz="1600" dirty="0">
                <a:effectLst/>
                <a:latin typeface="Arial" panose="020B0604020202020204" pitchFamily="34" charset="0"/>
                <a:ea typeface="Calibri" panose="020F0502020204030204" pitchFamily="34" charset="0"/>
                <a:cs typeface="Times New Roman" panose="02020603050405020304" pitchFamily="18" charset="0"/>
              </a:rPr>
              <a:t>για να</a:t>
            </a:r>
            <a:r>
              <a:rPr lang="el-GR" sz="1600" b="1" dirty="0">
                <a:effectLst/>
                <a:latin typeface="Arial" panose="020B0604020202020204" pitchFamily="34" charset="0"/>
                <a:ea typeface="Calibri" panose="020F0502020204030204" pitchFamily="34" charset="0"/>
                <a:cs typeface="Times New Roman" panose="02020603050405020304" pitchFamily="18" charset="0"/>
              </a:rPr>
              <a:t> </a:t>
            </a:r>
            <a:r>
              <a:rPr lang="el-GR" sz="1600" dirty="0">
                <a:effectLst/>
                <a:latin typeface="Arial" panose="020B0604020202020204" pitchFamily="34" charset="0"/>
                <a:ea typeface="Calibri" panose="020F0502020204030204" pitchFamily="34" charset="0"/>
                <a:cs typeface="Times New Roman" panose="02020603050405020304" pitchFamily="18" charset="0"/>
              </a:rPr>
              <a:t>επεξηγήσετε</a:t>
            </a:r>
            <a:r>
              <a:rPr lang="el-GR" sz="1600" b="1"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l-GR" sz="1600" dirty="0">
                <a:effectLst/>
                <a:latin typeface="Arial" panose="020B0604020202020204" pitchFamily="34" charset="0"/>
                <a:ea typeface="Calibri" panose="020F0502020204030204" pitchFamily="34" charset="0"/>
                <a:cs typeface="Times New Roman" panose="02020603050405020304" pitchFamily="18" charset="0"/>
              </a:rPr>
              <a:t>το θέμα κάθε τμήματος</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l-GR" sz="1600" dirty="0">
                <a:latin typeface="Arial" panose="020B0604020202020204" pitchFamily="34" charset="0"/>
                <a:ea typeface="Calibri" panose="020F0502020204030204" pitchFamily="34" charset="0"/>
                <a:cs typeface="Times New Roman" panose="02020603050405020304" pitchFamily="18" charset="0"/>
              </a:rPr>
              <a:t>Σε διαδικτυακή έκθεση</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l-GR" sz="1600" dirty="0">
                <a:effectLst/>
                <a:latin typeface="Arial" panose="020B0604020202020204" pitchFamily="34" charset="0"/>
                <a:ea typeface="Calibri" panose="020F0502020204030204" pitchFamily="34" charset="0"/>
                <a:cs typeface="Times New Roman" panose="02020603050405020304" pitchFamily="18" charset="0"/>
              </a:rPr>
              <a:t>χρησιμοποιήστε </a:t>
            </a:r>
            <a:r>
              <a:rPr lang="en-US" sz="1600" b="1" dirty="0">
                <a:effectLst/>
                <a:latin typeface="Arial" panose="020B0604020202020204" pitchFamily="34" charset="0"/>
                <a:ea typeface="Calibri" panose="020F0502020204030204" pitchFamily="34" charset="0"/>
                <a:cs typeface="Times New Roman" panose="02020603050405020304" pitchFamily="18" charset="0"/>
              </a:rPr>
              <a:t>jpg</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l-GR" sz="1600" dirty="0">
                <a:effectLst/>
                <a:latin typeface="Arial" panose="020B0604020202020204" pitchFamily="34" charset="0"/>
                <a:ea typeface="Calibri" panose="020F0502020204030204" pitchFamily="34" charset="0"/>
                <a:cs typeface="Times New Roman" panose="02020603050405020304" pitchFamily="18" charset="0"/>
              </a:rPr>
              <a:t>ή </a:t>
            </a:r>
            <a:r>
              <a:rPr lang="en-US" sz="1600" b="1" dirty="0" err="1">
                <a:effectLst/>
                <a:latin typeface="Arial" panose="020B0604020202020204" pitchFamily="34" charset="0"/>
                <a:ea typeface="Calibri" panose="020F0502020204030204" pitchFamily="34" charset="0"/>
                <a:cs typeface="Times New Roman" panose="02020603050405020304" pitchFamily="18" charset="0"/>
              </a:rPr>
              <a:t>png</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l-GR" sz="1600" dirty="0">
                <a:effectLst/>
                <a:latin typeface="Arial" panose="020B0604020202020204" pitchFamily="34" charset="0"/>
                <a:ea typeface="Calibri" panose="020F0502020204030204" pitchFamily="34" charset="0"/>
                <a:cs typeface="Times New Roman" panose="02020603050405020304" pitchFamily="18" charset="0"/>
              </a:rPr>
              <a:t>( μορφές </a:t>
            </a:r>
            <a:r>
              <a:rPr lang="el-GR" sz="1600" dirty="0">
                <a:latin typeface="Arial" panose="020B0604020202020204" pitchFamily="34" charset="0"/>
                <a:ea typeface="Calibri" panose="020F0502020204030204" pitchFamily="34" charset="0"/>
                <a:cs typeface="Times New Roman" panose="02020603050405020304" pitchFamily="18" charset="0"/>
              </a:rPr>
              <a:t>ε</a:t>
            </a:r>
            <a:r>
              <a:rPr lang="el-GR" sz="1600" dirty="0">
                <a:effectLst/>
                <a:latin typeface="Arial" panose="020B0604020202020204" pitchFamily="34" charset="0"/>
                <a:ea typeface="Calibri" panose="020F0502020204030204" pitchFamily="34" charset="0"/>
                <a:cs typeface="Times New Roman" panose="02020603050405020304" pitchFamily="18" charset="0"/>
              </a:rPr>
              <a:t>ικόνας)</a:t>
            </a:r>
            <a:r>
              <a:rPr lang="en-US" sz="1600" dirty="0">
                <a:effectLst/>
                <a:latin typeface="Arial" panose="020B0604020202020204" pitchFamily="34" charset="0"/>
                <a:ea typeface="Calibri" panose="020F0502020204030204" pitchFamily="34" charset="0"/>
                <a:cs typeface="Times New Roman" panose="02020603050405020304" pitchFamily="18" charset="0"/>
              </a:rPr>
              <a:t>.</a:t>
            </a:r>
          </a:p>
          <a:p>
            <a:pPr marL="285750" indent="-285750">
              <a:lnSpc>
                <a:spcPct val="125000"/>
              </a:lnSpc>
              <a:spcAft>
                <a:spcPts val="800"/>
              </a:spcAft>
              <a:buFont typeface="Arial" panose="020B0604020202020204" pitchFamily="34" charset="0"/>
              <a:buChar char="•"/>
            </a:pPr>
            <a:r>
              <a:rPr lang="en-US" sz="1600" b="1" dirty="0">
                <a:effectLst/>
                <a:ea typeface="Calibri" panose="020F0502020204030204" pitchFamily="34" charset="0"/>
                <a:cs typeface="Times New Roman" panose="02020603050405020304" pitchFamily="18" charset="0"/>
              </a:rPr>
              <a:t>E</a:t>
            </a:r>
            <a:r>
              <a:rPr lang="el-GR" sz="1600" b="1" dirty="0" err="1">
                <a:effectLst/>
                <a:ea typeface="Calibri" panose="020F0502020204030204" pitchFamily="34" charset="0"/>
                <a:cs typeface="Times New Roman" panose="02020603050405020304" pitchFamily="18" charset="0"/>
              </a:rPr>
              <a:t>κθεσιακές</a:t>
            </a:r>
            <a:r>
              <a:rPr lang="el-GR" sz="1600" b="1" dirty="0">
                <a:effectLst/>
                <a:ea typeface="Calibri" panose="020F0502020204030204" pitchFamily="34" charset="0"/>
                <a:cs typeface="Times New Roman" panose="02020603050405020304" pitchFamily="18" charset="0"/>
              </a:rPr>
              <a:t> πινακίδες </a:t>
            </a:r>
            <a:r>
              <a:rPr lang="el-GR" sz="1600" dirty="0">
                <a:ea typeface="Calibri" panose="020F0502020204030204" pitchFamily="34" charset="0"/>
                <a:cs typeface="Times New Roman" panose="02020603050405020304" pitchFamily="18" charset="0"/>
              </a:rPr>
              <a:t>που θα δίνουν πληροφορίες για όλα τα εκθέματα που παρουσιάζονται</a:t>
            </a:r>
            <a:r>
              <a:rPr lang="en-US" sz="1600" dirty="0">
                <a:effectLst/>
                <a:ea typeface="Calibri" panose="020F0502020204030204" pitchFamily="34" charset="0"/>
                <a:cs typeface="Times New Roman" panose="02020603050405020304" pitchFamily="18" charset="0"/>
              </a:rPr>
              <a:t>.</a:t>
            </a:r>
            <a:r>
              <a:rPr lang="el-GR" sz="1600" dirty="0">
                <a:effectLst/>
                <a:ea typeface="Calibri" panose="020F0502020204030204" pitchFamily="34" charset="0"/>
                <a:cs typeface="Times New Roman" panose="02020603050405020304" pitchFamily="18" charset="0"/>
              </a:rPr>
              <a:t> Μπορείτε να χρησιμοποιήσετε και κωδικούς ταχείας ανταπόκρισης</a:t>
            </a:r>
            <a:r>
              <a:rPr lang="en-US" sz="1600" dirty="0">
                <a:effectLst/>
                <a:ea typeface="Calibri" panose="020F0502020204030204" pitchFamily="34" charset="0"/>
                <a:cs typeface="Times New Roman" panose="02020603050405020304" pitchFamily="18" charset="0"/>
              </a:rPr>
              <a:t> QR </a:t>
            </a:r>
            <a:r>
              <a:rPr lang="el-GR" sz="1600" dirty="0">
                <a:ea typeface="Calibri" panose="020F0502020204030204" pitchFamily="34" charset="0"/>
                <a:cs typeface="Times New Roman" panose="02020603050405020304" pitchFamily="18" charset="0"/>
              </a:rPr>
              <a:t>(</a:t>
            </a:r>
            <a:r>
              <a:rPr lang="en-US" sz="1600" dirty="0">
                <a:ea typeface="Calibri" panose="020F0502020204030204" pitchFamily="34" charset="0"/>
                <a:cs typeface="Times New Roman" panose="02020603050405020304" pitchFamily="18" charset="0"/>
              </a:rPr>
              <a:t>Quick Response) </a:t>
            </a:r>
            <a:r>
              <a:rPr lang="el-GR" sz="1600" dirty="0">
                <a:ea typeface="Calibri" panose="020F0502020204030204" pitchFamily="34" charset="0"/>
                <a:cs typeface="Times New Roman" panose="02020603050405020304" pitchFamily="18" charset="0"/>
              </a:rPr>
              <a:t>εάν θέλετε να μοιραστείτε περισσότερες πληροφορίες</a:t>
            </a:r>
            <a:r>
              <a:rPr lang="en-US" sz="1600" dirty="0">
                <a:ea typeface="Calibri" panose="020F0502020204030204" pitchFamily="34" charset="0"/>
                <a:cs typeface="Times New Roman" panose="02020603050405020304" pitchFamily="18" charset="0"/>
              </a:rPr>
              <a:t>. </a:t>
            </a:r>
            <a:r>
              <a:rPr lang="el-GR" sz="1600" dirty="0">
                <a:ea typeface="Calibri" panose="020F0502020204030204" pitchFamily="34" charset="0"/>
                <a:cs typeface="Times New Roman" panose="02020603050405020304" pitchFamily="18" charset="0"/>
              </a:rPr>
              <a:t>Σε μία διαδικτυακή έκθεση, οι επεξηγηματικές ταμπέλες μπορούν να βρίσκονται</a:t>
            </a:r>
            <a:r>
              <a:rPr lang="en-US" sz="1600" dirty="0">
                <a:effectLst/>
                <a:ea typeface="Calibri" panose="020F0502020204030204" pitchFamily="34" charset="0"/>
                <a:cs typeface="Times New Roman" panose="02020603050405020304" pitchFamily="18" charset="0"/>
              </a:rPr>
              <a:t> </a:t>
            </a:r>
            <a:r>
              <a:rPr lang="el-GR" sz="1600" dirty="0">
                <a:effectLst/>
                <a:ea typeface="Calibri" panose="020F0502020204030204" pitchFamily="34" charset="0"/>
                <a:cs typeface="Times New Roman" panose="02020603050405020304" pitchFamily="18" charset="0"/>
              </a:rPr>
              <a:t>ακριβώς δίπλα ή κάτω από την εικόνα του εκθέματος</a:t>
            </a:r>
            <a:r>
              <a:rPr lang="en-US" sz="1600" dirty="0">
                <a:effectLst/>
                <a:ea typeface="Calibri" panose="020F0502020204030204" pitchFamily="34" charset="0"/>
                <a:cs typeface="Times New Roman" panose="02020603050405020304" pitchFamily="18" charset="0"/>
              </a:rPr>
              <a:t>,</a:t>
            </a:r>
            <a:r>
              <a:rPr lang="el-GR" sz="1600" dirty="0">
                <a:effectLst/>
                <a:ea typeface="Calibri" panose="020F0502020204030204" pitchFamily="34" charset="0"/>
                <a:cs typeface="Times New Roman" panose="02020603050405020304" pitchFamily="18" charset="0"/>
              </a:rPr>
              <a:t> μαζί με ένα σχετικό σύνδεσμο</a:t>
            </a:r>
            <a:r>
              <a:rPr lang="en-US" sz="1600" dirty="0">
                <a:effectLst/>
                <a:ea typeface="Calibri" panose="020F0502020204030204" pitchFamily="34" charset="0"/>
                <a:cs typeface="Times New Roman" panose="02020603050405020304" pitchFamily="18" charset="0"/>
              </a:rPr>
              <a:t> </a:t>
            </a:r>
            <a:r>
              <a:rPr lang="el-GR" sz="1600" dirty="0">
                <a:effectLst/>
                <a:ea typeface="Calibri" panose="020F0502020204030204" pitchFamily="34" charset="0"/>
                <a:cs typeface="Times New Roman" panose="02020603050405020304" pitchFamily="18" charset="0"/>
              </a:rPr>
              <a:t>σε περίπτωση που θέλετε να δώσετε περαιτέρω υλικό/πληροφορίες</a:t>
            </a:r>
            <a:r>
              <a:rPr lang="en-US" sz="1600" dirty="0">
                <a:effectLst/>
                <a:ea typeface="Calibri" panose="020F0502020204030204" pitchFamily="34" charset="0"/>
                <a:cs typeface="Times New Roman" panose="02020603050405020304" pitchFamily="18" charset="0"/>
              </a:rPr>
              <a:t>. </a:t>
            </a:r>
            <a:endParaRPr lang="el-GR" sz="1600" dirty="0">
              <a:effectLst/>
              <a:ea typeface="Calibri" panose="020F0502020204030204" pitchFamily="34" charset="0"/>
              <a:cs typeface="Times New Roman" panose="02020603050405020304" pitchFamily="18" charset="0"/>
            </a:endParaRPr>
          </a:p>
        </p:txBody>
      </p:sp>
      <p:pic>
        <p:nvPicPr>
          <p:cNvPr id="5" name="Εικόνα 4">
            <a:extLst>
              <a:ext uri="{FF2B5EF4-FFF2-40B4-BE49-F238E27FC236}">
                <a16:creationId xmlns:a16="http://schemas.microsoft.com/office/drawing/2014/main" id="{F9A7688F-E769-5AF6-E642-66897519E8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4314" y="2339031"/>
            <a:ext cx="2179938" cy="2179938"/>
          </a:xfrm>
          <a:prstGeom prst="rect">
            <a:avLst/>
          </a:prstGeom>
        </p:spPr>
      </p:pic>
    </p:spTree>
    <p:extLst>
      <p:ext uri="{BB962C8B-B14F-4D97-AF65-F5344CB8AC3E}">
        <p14:creationId xmlns:p14="http://schemas.microsoft.com/office/powerpoint/2010/main" val="1468030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C816ABD5-D3A1-473D-84DB-FC7026794CB2}"/>
              </a:ext>
            </a:extLst>
          </p:cNvPr>
          <p:cNvSpPr/>
          <p:nvPr/>
        </p:nvSpPr>
        <p:spPr>
          <a:xfrm>
            <a:off x="2199860" y="174813"/>
            <a:ext cx="8632264"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3200" b="1" noProof="0" dirty="0">
                <a:solidFill>
                  <a:srgbClr val="002060"/>
                </a:solidFill>
                <a:latin typeface="Arial" panose="020B0604020202020204" pitchFamily="34" charset="0"/>
                <a:cs typeface="Arial" panose="020B0604020202020204" pitchFamily="34" charset="0"/>
              </a:rPr>
              <a:t>ΘΕΜΑ</a:t>
            </a:r>
            <a:r>
              <a:rPr kumimoji="0" 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5: </a:t>
            </a:r>
            <a:r>
              <a:rPr lang="el-GR" sz="3200" b="1" dirty="0">
                <a:solidFill>
                  <a:srgbClr val="002060"/>
                </a:solidFill>
                <a:latin typeface="Arial" panose="020B0604020202020204" pitchFamily="34" charset="0"/>
                <a:cs typeface="Arial" panose="020B0604020202020204" pitchFamily="34" charset="0"/>
              </a:rPr>
              <a:t>Αναπτύσσοντας τα κείμενα</a:t>
            </a:r>
            <a:r>
              <a:rPr kumimoji="0" 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endParaRPr kumimoji="0" lang="en-GB"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4" name="Retângulo: Cantos Arredondados 3">
            <a:extLst>
              <a:ext uri="{FF2B5EF4-FFF2-40B4-BE49-F238E27FC236}">
                <a16:creationId xmlns:a16="http://schemas.microsoft.com/office/drawing/2014/main" id="{F98A85A6-91BE-830E-EB30-1531367F348E}"/>
              </a:ext>
            </a:extLst>
          </p:cNvPr>
          <p:cNvSpPr/>
          <p:nvPr/>
        </p:nvSpPr>
        <p:spPr>
          <a:xfrm>
            <a:off x="429063" y="1518813"/>
            <a:ext cx="11680207" cy="4935802"/>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8E2A0424-4896-2636-7C48-B4C7BBA67D5E}"/>
              </a:ext>
            </a:extLst>
          </p:cNvPr>
          <p:cNvSpPr txBox="1"/>
          <p:nvPr/>
        </p:nvSpPr>
        <p:spPr>
          <a:xfrm>
            <a:off x="3914059" y="1015313"/>
            <a:ext cx="4363881" cy="463075"/>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lang="el-GR" b="1" dirty="0">
                <a:solidFill>
                  <a:srgbClr val="002060"/>
                </a:solidFill>
                <a:latin typeface="Arial" panose="020B0604020202020204" pitchFamily="34" charset="0"/>
                <a:ea typeface="Calibri" panose="020F0502020204030204" pitchFamily="34" charset="0"/>
                <a:cs typeface="Times New Roman" panose="02020603050405020304" pitchFamily="18" charset="0"/>
              </a:rPr>
              <a:t>Παραδείγματα των πινακίδων</a:t>
            </a:r>
            <a:endParaRPr kumimoji="0" lang="el-GR" sz="1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19" name="Ομάδα 18">
            <a:extLst>
              <a:ext uri="{FF2B5EF4-FFF2-40B4-BE49-F238E27FC236}">
                <a16:creationId xmlns:a16="http://schemas.microsoft.com/office/drawing/2014/main" id="{61FDE144-6E9A-440A-9A87-574B036D11C7}"/>
              </a:ext>
            </a:extLst>
          </p:cNvPr>
          <p:cNvGrpSpPr/>
          <p:nvPr/>
        </p:nvGrpSpPr>
        <p:grpSpPr>
          <a:xfrm>
            <a:off x="737750" y="1813987"/>
            <a:ext cx="2571750" cy="3990975"/>
            <a:chOff x="3328987" y="-735012"/>
            <a:chExt cx="2571750" cy="3990975"/>
          </a:xfrm>
        </p:grpSpPr>
        <p:sp>
          <p:nvSpPr>
            <p:cNvPr id="10" name="Ορθογώνιο 9">
              <a:extLst>
                <a:ext uri="{FF2B5EF4-FFF2-40B4-BE49-F238E27FC236}">
                  <a16:creationId xmlns:a16="http://schemas.microsoft.com/office/drawing/2014/main" id="{337484C6-0D98-1DC7-18F4-8B5C8B5B59CB}"/>
                </a:ext>
              </a:extLst>
            </p:cNvPr>
            <p:cNvSpPr/>
            <p:nvPr/>
          </p:nvSpPr>
          <p:spPr>
            <a:xfrm>
              <a:off x="3328987" y="-735012"/>
              <a:ext cx="2571750" cy="3990975"/>
            </a:xfrm>
            <a:prstGeom prst="rect">
              <a:avLst/>
            </a:prstGeom>
            <a:blipFill rotWithShape="1">
              <a:blip r:embed="rId6">
                <a:alphaModFix amt="26000"/>
              </a:blip>
              <a:tile tx="0" ty="0" sx="100000" sy="100000" flip="none" algn="tl"/>
            </a:blip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107000"/>
                </a:lnSpc>
                <a:spcAft>
                  <a:spcPts val="800"/>
                </a:spcAft>
              </a:pPr>
              <a:r>
                <a:rPr lang="el-GR"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2" name="Ορθογώνιο 11">
              <a:extLst>
                <a:ext uri="{FF2B5EF4-FFF2-40B4-BE49-F238E27FC236}">
                  <a16:creationId xmlns:a16="http://schemas.microsoft.com/office/drawing/2014/main" id="{240A592D-6A15-CE4D-7AE4-9F9A8CD6E9C5}"/>
                </a:ext>
              </a:extLst>
            </p:cNvPr>
            <p:cNvSpPr/>
            <p:nvPr/>
          </p:nvSpPr>
          <p:spPr>
            <a:xfrm>
              <a:off x="3567112" y="-487362"/>
              <a:ext cx="2057400" cy="3476625"/>
            </a:xfrm>
            <a:prstGeom prst="rect">
              <a:avLst/>
            </a:prstGeom>
            <a:solidFill>
              <a:srgbClr val="FFFFFF"/>
            </a:solidFill>
            <a:ln>
              <a:noFill/>
            </a:ln>
          </p:spPr>
          <p:txBody>
            <a:bodyPr spcFirstLastPara="1" wrap="square" lIns="91425" tIns="45700" rIns="91425" bIns="45700" anchor="t" anchorCtr="0">
              <a:noAutofit/>
            </a:bodyPr>
            <a:lstStyle/>
            <a:p>
              <a:pPr algn="ctr">
                <a:lnSpc>
                  <a:spcPct val="107000"/>
                </a:lnSpc>
                <a:spcAft>
                  <a:spcPts val="800"/>
                </a:spcAft>
              </a:pPr>
              <a:r>
                <a:rPr lang="el-GR" sz="1600" b="1" dirty="0">
                  <a:solidFill>
                    <a:srgbClr val="767171"/>
                  </a:solidFill>
                  <a:latin typeface="Calibri" panose="020F0502020204030204" pitchFamily="34" charset="0"/>
                  <a:ea typeface="Calibri" panose="020F0502020204030204" pitchFamily="34" charset="0"/>
                  <a:cs typeface="Times New Roman" panose="02020603050405020304" pitchFamily="18" charset="0"/>
                </a:rPr>
                <a:t>Το Βουνό  Όλυμπος</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pPr marR="5080" algn="ctr">
                <a:lnSpc>
                  <a:spcPct val="107000"/>
                </a:lnSpc>
                <a:spcAft>
                  <a:spcPts val="800"/>
                </a:spcAft>
              </a:pPr>
              <a:r>
                <a:rPr lang="el-GR" sz="1100" dirty="0">
                  <a:solidFill>
                    <a:srgbClr val="767171"/>
                  </a:solidFill>
                  <a:latin typeface="Calibri" panose="020F0502020204030204" pitchFamily="34" charset="0"/>
                  <a:ea typeface="Calibri" panose="020F0502020204030204" pitchFamily="34" charset="0"/>
                  <a:cs typeface="Calibri" panose="020F0502020204030204" pitchFamily="34" charset="0"/>
                </a:rPr>
                <a:t>Ο Όλυμπος είναι το ψηλότερο</a:t>
              </a:r>
              <a:r>
                <a:rPr lang="en-US" sz="1100" dirty="0">
                  <a:solidFill>
                    <a:srgbClr val="767171"/>
                  </a:solidFill>
                  <a:effectLst/>
                  <a:latin typeface="Calibri" panose="020F0502020204030204" pitchFamily="34" charset="0"/>
                  <a:ea typeface="Calibri" panose="020F0502020204030204" pitchFamily="34" charset="0"/>
                  <a:cs typeface="Calibri" panose="020F0502020204030204" pitchFamily="34" charset="0"/>
                </a:rPr>
                <a:t> </a:t>
              </a:r>
              <a:r>
                <a:rPr lang="el-GR" sz="1100" dirty="0">
                  <a:solidFill>
                    <a:srgbClr val="767171"/>
                  </a:solidFill>
                  <a:latin typeface="Calibri" panose="020F0502020204030204" pitchFamily="34" charset="0"/>
                  <a:ea typeface="Calibri" panose="020F0502020204030204" pitchFamily="34" charset="0"/>
                  <a:cs typeface="Calibri" panose="020F0502020204030204" pitchFamily="34" charset="0"/>
                </a:rPr>
                <a:t>βουνό της Ελλάδος</a:t>
              </a:r>
              <a:r>
                <a:rPr lang="en-US" sz="1100" dirty="0">
                  <a:solidFill>
                    <a:srgbClr val="767171"/>
                  </a:solidFill>
                  <a:effectLst/>
                  <a:latin typeface="Calibri" panose="020F0502020204030204" pitchFamily="34" charset="0"/>
                  <a:ea typeface="Calibri" panose="020F0502020204030204" pitchFamily="34" charset="0"/>
                  <a:cs typeface="Calibri" panose="020F0502020204030204" pitchFamily="34" charset="0"/>
                </a:rPr>
                <a:t>. </a:t>
              </a:r>
              <a:r>
                <a:rPr lang="el-GR" sz="1100" dirty="0">
                  <a:solidFill>
                    <a:srgbClr val="767171"/>
                  </a:solidFill>
                  <a:latin typeface="Calibri" panose="020F0502020204030204" pitchFamily="34" charset="0"/>
                  <a:ea typeface="Calibri" panose="020F0502020204030204" pitchFamily="34" charset="0"/>
                  <a:cs typeface="Calibri" panose="020F0502020204030204" pitchFamily="34" charset="0"/>
                </a:rPr>
                <a:t>Σύμφωνα με την Ελληνική Μυθολογία</a:t>
              </a:r>
              <a:r>
                <a:rPr lang="en-US" sz="1100" dirty="0">
                  <a:solidFill>
                    <a:srgbClr val="767171"/>
                  </a:solidFill>
                  <a:effectLst/>
                  <a:latin typeface="Calibri" panose="020F0502020204030204" pitchFamily="34" charset="0"/>
                  <a:ea typeface="Calibri" panose="020F0502020204030204" pitchFamily="34" charset="0"/>
                  <a:cs typeface="Calibri" panose="020F0502020204030204" pitchFamily="34" charset="0"/>
                </a:rPr>
                <a:t> </a:t>
              </a:r>
              <a:r>
                <a:rPr lang="el-GR" sz="1100" dirty="0">
                  <a:solidFill>
                    <a:srgbClr val="767171"/>
                  </a:solidFill>
                  <a:effectLst/>
                  <a:latin typeface="Calibri" panose="020F0502020204030204" pitchFamily="34" charset="0"/>
                  <a:ea typeface="Calibri" panose="020F0502020204030204" pitchFamily="34" charset="0"/>
                  <a:cs typeface="Calibri" panose="020F0502020204030204" pitchFamily="34" charset="0"/>
                </a:rPr>
                <a:t>ήταν ο οίκος </a:t>
              </a:r>
              <a:r>
                <a:rPr lang="en-US" sz="1100" dirty="0">
                  <a:solidFill>
                    <a:srgbClr val="767171"/>
                  </a:solidFill>
                  <a:effectLst/>
                  <a:latin typeface="Calibri" panose="020F0502020204030204" pitchFamily="34" charset="0"/>
                  <a:ea typeface="Calibri" panose="020F0502020204030204" pitchFamily="34" charset="0"/>
                  <a:cs typeface="Calibri" panose="020F0502020204030204" pitchFamily="34" charset="0"/>
                </a:rPr>
                <a:t> </a:t>
              </a:r>
              <a:r>
                <a:rPr lang="el-GR" sz="1100" dirty="0">
                  <a:solidFill>
                    <a:srgbClr val="767171"/>
                  </a:solidFill>
                  <a:latin typeface="Calibri" panose="020F0502020204030204" pitchFamily="34" charset="0"/>
                  <a:ea typeface="Calibri" panose="020F0502020204030204" pitchFamily="34" charset="0"/>
                  <a:cs typeface="Calibri" panose="020F0502020204030204" pitchFamily="34" charset="0"/>
                </a:rPr>
                <a:t>των 12</a:t>
              </a:r>
              <a:r>
                <a:rPr lang="en-US" sz="1100" dirty="0">
                  <a:solidFill>
                    <a:srgbClr val="767171"/>
                  </a:solidFill>
                  <a:effectLst/>
                  <a:latin typeface="Calibri" panose="020F0502020204030204" pitchFamily="34" charset="0"/>
                  <a:ea typeface="Calibri" panose="020F0502020204030204" pitchFamily="34" charset="0"/>
                  <a:cs typeface="Calibri" panose="020F0502020204030204" pitchFamily="34" charset="0"/>
                </a:rPr>
                <a:t> </a:t>
              </a:r>
              <a:r>
                <a:rPr lang="el-GR" sz="1100" dirty="0">
                  <a:solidFill>
                    <a:srgbClr val="767171"/>
                  </a:solidFill>
                  <a:effectLst/>
                  <a:latin typeface="Calibri" panose="020F0502020204030204" pitchFamily="34" charset="0"/>
                  <a:ea typeface="Calibri" panose="020F0502020204030204" pitchFamily="34" charset="0"/>
                  <a:cs typeface="Calibri" panose="020F0502020204030204" pitchFamily="34" charset="0"/>
                </a:rPr>
                <a:t>αρχαίων Θεών</a:t>
              </a:r>
              <a:r>
                <a:rPr lang="en-US" sz="1100" dirty="0">
                  <a:solidFill>
                    <a:srgbClr val="767171"/>
                  </a:solidFill>
                  <a:effectLst/>
                  <a:latin typeface="Calibri" panose="020F0502020204030204" pitchFamily="34" charset="0"/>
                  <a:ea typeface="Calibri" panose="020F0502020204030204" pitchFamily="34" charset="0"/>
                  <a:cs typeface="Calibri" panose="020F0502020204030204" pitchFamily="34" charset="0"/>
                </a:rPr>
                <a:t>.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pPr marR="5080" algn="ctr">
                <a:lnSpc>
                  <a:spcPct val="107000"/>
                </a:lnSpc>
                <a:spcAft>
                  <a:spcPts val="800"/>
                </a:spcAft>
              </a:pPr>
              <a:r>
                <a:rPr lang="el-GR" sz="1100" dirty="0">
                  <a:solidFill>
                    <a:srgbClr val="767171"/>
                  </a:solidFill>
                  <a:latin typeface="Calibri" panose="020F0502020204030204" pitchFamily="34" charset="0"/>
                  <a:ea typeface="Calibri" panose="020F0502020204030204" pitchFamily="34" charset="0"/>
                  <a:cs typeface="Calibri" panose="020F0502020204030204" pitchFamily="34" charset="0"/>
                </a:rPr>
                <a:t>Το </a:t>
              </a:r>
              <a:r>
                <a:rPr lang="en-US" sz="1100" dirty="0">
                  <a:solidFill>
                    <a:srgbClr val="767171"/>
                  </a:solidFill>
                  <a:effectLst/>
                  <a:latin typeface="Calibri" panose="020F0502020204030204" pitchFamily="34" charset="0"/>
                  <a:ea typeface="Calibri" panose="020F0502020204030204" pitchFamily="34" charset="0"/>
                  <a:cs typeface="Calibri" panose="020F0502020204030204" pitchFamily="34" charset="0"/>
                </a:rPr>
                <a:t> 1938 </a:t>
              </a:r>
              <a:r>
                <a:rPr lang="el-GR" sz="1100" dirty="0">
                  <a:solidFill>
                    <a:srgbClr val="767171"/>
                  </a:solidFill>
                  <a:latin typeface="Calibri" panose="020F0502020204030204" pitchFamily="34" charset="0"/>
                  <a:ea typeface="Calibri" panose="020F0502020204030204" pitchFamily="34" charset="0"/>
                  <a:cs typeface="Calibri" panose="020F0502020204030204" pitchFamily="34" charset="0"/>
                </a:rPr>
                <a:t> ο Όλυμπος καθιερώθηκε ως  ο πρώτος Εθνικός Δρυμός, χάρη στη φυσική και πολιτιστική του αξία</a:t>
              </a:r>
              <a:r>
                <a:rPr lang="en-US" sz="1100" dirty="0">
                  <a:solidFill>
                    <a:srgbClr val="767171"/>
                  </a:solidFill>
                  <a:effectLst/>
                  <a:latin typeface="Calibri" panose="020F0502020204030204" pitchFamily="34" charset="0"/>
                  <a:ea typeface="Calibri" panose="020F0502020204030204" pitchFamily="34" charset="0"/>
                  <a:cs typeface="Calibri" panose="020F0502020204030204" pitchFamily="34" charset="0"/>
                </a:rPr>
                <a:t>.</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pPr marR="5080" algn="ctr">
                <a:lnSpc>
                  <a:spcPct val="107000"/>
                </a:lnSpc>
                <a:spcAft>
                  <a:spcPts val="800"/>
                </a:spcAft>
              </a:pPr>
              <a:r>
                <a:rPr lang="el-GR" sz="1100" dirty="0">
                  <a:solidFill>
                    <a:srgbClr val="767171"/>
                  </a:solidFill>
                  <a:latin typeface="Calibri" panose="020F0502020204030204" pitchFamily="34" charset="0"/>
                  <a:ea typeface="Calibri" panose="020F0502020204030204" pitchFamily="34" charset="0"/>
                  <a:cs typeface="Calibri" panose="020F0502020204030204" pitchFamily="34" charset="0"/>
                </a:rPr>
                <a:t>Στις μέρες μας</a:t>
              </a:r>
              <a:r>
                <a:rPr lang="en-US" sz="1100" dirty="0">
                  <a:solidFill>
                    <a:srgbClr val="767171"/>
                  </a:solidFill>
                  <a:effectLst/>
                  <a:latin typeface="Calibri" panose="020F0502020204030204" pitchFamily="34" charset="0"/>
                  <a:ea typeface="Calibri" panose="020F0502020204030204" pitchFamily="34" charset="0"/>
                  <a:cs typeface="Calibri" panose="020F0502020204030204" pitchFamily="34" charset="0"/>
                </a:rPr>
                <a:t> </a:t>
              </a:r>
              <a:r>
                <a:rPr lang="el-GR" sz="1100" dirty="0">
                  <a:solidFill>
                    <a:srgbClr val="767171"/>
                  </a:solidFill>
                  <a:effectLst/>
                  <a:latin typeface="Calibri" panose="020F0502020204030204" pitchFamily="34" charset="0"/>
                  <a:ea typeface="Calibri" panose="020F0502020204030204" pitchFamily="34" charset="0"/>
                  <a:cs typeface="Calibri" panose="020F0502020204030204" pitchFamily="34" charset="0"/>
                </a:rPr>
                <a:t>,επισκέπτες έρχονται απ’ όλο τον κόσμο</a:t>
              </a:r>
              <a:r>
                <a:rPr lang="en-US" sz="1100" dirty="0">
                  <a:solidFill>
                    <a:srgbClr val="767171"/>
                  </a:solidFill>
                  <a:effectLst/>
                  <a:latin typeface="Calibri" panose="020F0502020204030204" pitchFamily="34" charset="0"/>
                  <a:ea typeface="Calibri" panose="020F0502020204030204" pitchFamily="34" charset="0"/>
                  <a:cs typeface="Calibri" panose="020F0502020204030204" pitchFamily="34" charset="0"/>
                </a:rPr>
                <a:t>.</a:t>
              </a:r>
              <a:r>
                <a:rPr lang="el-GR" sz="1100" dirty="0">
                  <a:solidFill>
                    <a:srgbClr val="767171"/>
                  </a:solidFill>
                  <a:effectLst/>
                  <a:latin typeface="Calibri" panose="020F0502020204030204" pitchFamily="34" charset="0"/>
                  <a:ea typeface="Calibri" panose="020F0502020204030204" pitchFamily="34" charset="0"/>
                  <a:cs typeface="Calibri" panose="020F0502020204030204" pitchFamily="34" charset="0"/>
                </a:rPr>
                <a:t>Θαυμάζουν</a:t>
              </a:r>
              <a:r>
                <a:rPr lang="en-US" sz="1100" dirty="0">
                  <a:solidFill>
                    <a:srgbClr val="767171"/>
                  </a:solidFill>
                  <a:effectLst/>
                  <a:latin typeface="Calibri" panose="020F0502020204030204" pitchFamily="34" charset="0"/>
                  <a:ea typeface="Calibri" panose="020F0502020204030204" pitchFamily="34" charset="0"/>
                  <a:cs typeface="Calibri" panose="020F0502020204030204" pitchFamily="34" charset="0"/>
                </a:rPr>
                <a:t> </a:t>
              </a:r>
              <a:r>
                <a:rPr lang="el-GR" sz="1100" dirty="0">
                  <a:solidFill>
                    <a:srgbClr val="767171"/>
                  </a:solidFill>
                  <a:latin typeface="Calibri" panose="020F0502020204030204" pitchFamily="34" charset="0"/>
                  <a:ea typeface="Calibri" panose="020F0502020204030204" pitchFamily="34" charset="0"/>
                  <a:cs typeface="Calibri" panose="020F0502020204030204" pitchFamily="34" charset="0"/>
                </a:rPr>
                <a:t>την ιστορία του και την σπάνια ομορφιά του.</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8" name="Ομάδα 17">
            <a:extLst>
              <a:ext uri="{FF2B5EF4-FFF2-40B4-BE49-F238E27FC236}">
                <a16:creationId xmlns:a16="http://schemas.microsoft.com/office/drawing/2014/main" id="{8FDCC533-0833-121E-0AB3-406140296948}"/>
              </a:ext>
            </a:extLst>
          </p:cNvPr>
          <p:cNvGrpSpPr/>
          <p:nvPr/>
        </p:nvGrpSpPr>
        <p:grpSpPr>
          <a:xfrm>
            <a:off x="3424237" y="1857973"/>
            <a:ext cx="2571750" cy="3971925"/>
            <a:chOff x="6291262" y="-725487"/>
            <a:chExt cx="2571750" cy="3971925"/>
          </a:xfrm>
        </p:grpSpPr>
        <p:sp>
          <p:nvSpPr>
            <p:cNvPr id="11" name="Ορθογώνιο 10">
              <a:extLst>
                <a:ext uri="{FF2B5EF4-FFF2-40B4-BE49-F238E27FC236}">
                  <a16:creationId xmlns:a16="http://schemas.microsoft.com/office/drawing/2014/main" id="{D24A9289-9838-8A53-DA78-C9A5AB75490E}"/>
                </a:ext>
              </a:extLst>
            </p:cNvPr>
            <p:cNvSpPr/>
            <p:nvPr/>
          </p:nvSpPr>
          <p:spPr>
            <a:xfrm>
              <a:off x="6291262" y="-725487"/>
              <a:ext cx="2571750" cy="3971925"/>
            </a:xfrm>
            <a:prstGeom prst="rect">
              <a:avLst/>
            </a:prstGeom>
            <a:blipFill rotWithShape="1">
              <a:blip r:embed="rId6">
                <a:alphaModFix amt="26000"/>
              </a:blip>
              <a:tile tx="0" ty="0" sx="100000" sy="100000" flip="none" algn="tl"/>
            </a:blip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107000"/>
                </a:lnSpc>
                <a:spcAft>
                  <a:spcPts val="800"/>
                </a:spcAft>
              </a:pPr>
              <a:r>
                <a:rPr lang="el-GR"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3" name="Ορθογώνιο 12">
              <a:extLst>
                <a:ext uri="{FF2B5EF4-FFF2-40B4-BE49-F238E27FC236}">
                  <a16:creationId xmlns:a16="http://schemas.microsoft.com/office/drawing/2014/main" id="{5FB06169-A070-45B2-5DD0-E089C3FB35FA}"/>
                </a:ext>
              </a:extLst>
            </p:cNvPr>
            <p:cNvSpPr/>
            <p:nvPr/>
          </p:nvSpPr>
          <p:spPr>
            <a:xfrm>
              <a:off x="6529387" y="-477838"/>
              <a:ext cx="2076450" cy="3568667"/>
            </a:xfrm>
            <a:prstGeom prst="rect">
              <a:avLst/>
            </a:prstGeom>
            <a:solidFill>
              <a:srgbClr val="FFFFFF"/>
            </a:solidFill>
            <a:ln>
              <a:noFill/>
            </a:ln>
          </p:spPr>
          <p:txBody>
            <a:bodyPr spcFirstLastPara="1" wrap="square" lIns="91425" tIns="45700" rIns="91425" bIns="45700" anchor="t" anchorCtr="0">
              <a:noAutofit/>
            </a:bodyPr>
            <a:lstStyle/>
            <a:p>
              <a:pPr marL="89535" marR="203200" indent="89535" algn="ctr">
                <a:lnSpc>
                  <a:spcPct val="107000"/>
                </a:lnSpc>
                <a:spcAft>
                  <a:spcPts val="800"/>
                </a:spcAft>
              </a:pPr>
              <a:r>
                <a:rPr lang="el-GR" sz="1600" b="1" dirty="0">
                  <a:solidFill>
                    <a:srgbClr val="767171"/>
                  </a:solidFill>
                  <a:latin typeface="Calibri" panose="020F0502020204030204" pitchFamily="34" charset="0"/>
                  <a:ea typeface="Calibri" panose="020F0502020204030204" pitchFamily="34" charset="0"/>
                  <a:cs typeface="Calibri" panose="020F0502020204030204" pitchFamily="34" charset="0"/>
                </a:rPr>
                <a:t>Η μοναδικότητα του Ολύμπου</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pPr marL="89535" marR="203200" indent="89535" algn="ctr">
                <a:lnSpc>
                  <a:spcPct val="107000"/>
                </a:lnSpc>
                <a:spcAft>
                  <a:spcPts val="800"/>
                </a:spcAft>
              </a:pPr>
              <a:r>
                <a:rPr lang="el-GR" sz="1100" dirty="0">
                  <a:solidFill>
                    <a:srgbClr val="7F7F7F"/>
                  </a:solidFill>
                  <a:latin typeface="Calibri" panose="020F0502020204030204" pitchFamily="34" charset="0"/>
                  <a:ea typeface="Calibri" panose="020F0502020204030204" pitchFamily="34" charset="0"/>
                  <a:cs typeface="Calibri" panose="020F0502020204030204" pitchFamily="34" charset="0"/>
                </a:rPr>
                <a:t>Σε μεγάλο υψόμετρο υπάρχουν βοσκοτόπια και βραχώδεις πλαγιές</a:t>
              </a:r>
              <a:r>
                <a:rPr lang="en-US" sz="1100" dirty="0">
                  <a:solidFill>
                    <a:srgbClr val="7F7F7F"/>
                  </a:solidFill>
                  <a:effectLst/>
                  <a:latin typeface="Calibri" panose="020F0502020204030204" pitchFamily="34" charset="0"/>
                  <a:ea typeface="Calibri" panose="020F0502020204030204" pitchFamily="34" charset="0"/>
                  <a:cs typeface="Calibri" panose="020F0502020204030204" pitchFamily="34" charset="0"/>
                </a:rPr>
                <a:t>.</a:t>
              </a:r>
              <a:r>
                <a:rPr lang="el-GR" sz="1100" dirty="0">
                  <a:solidFill>
                    <a:srgbClr val="7F7F7F"/>
                  </a:solidFill>
                  <a:effectLst/>
                  <a:latin typeface="Calibri" panose="020F0502020204030204" pitchFamily="34" charset="0"/>
                  <a:ea typeface="Calibri" panose="020F0502020204030204" pitchFamily="34" charset="0"/>
                  <a:cs typeface="Calibri" panose="020F0502020204030204" pitchFamily="34" charset="0"/>
                </a:rPr>
                <a:t>Σε χαμηλότερο υψόμετρο </a:t>
              </a:r>
              <a:r>
                <a:rPr lang="el-GR" sz="1100" dirty="0">
                  <a:solidFill>
                    <a:srgbClr val="7F7F7F"/>
                  </a:solidFill>
                  <a:latin typeface="Calibri" panose="020F0502020204030204" pitchFamily="34" charset="0"/>
                  <a:ea typeface="Calibri" panose="020F0502020204030204" pitchFamily="34" charset="0"/>
                  <a:cs typeface="Calibri" panose="020F0502020204030204" pitchFamily="34" charset="0"/>
                </a:rPr>
                <a:t>υπάρχουν διάφορα είδη δασών με οξιές</a:t>
              </a:r>
              <a:r>
                <a:rPr lang="en-US" sz="1100" dirty="0">
                  <a:solidFill>
                    <a:srgbClr val="7F7F7F"/>
                  </a:solidFill>
                  <a:effectLst/>
                  <a:latin typeface="Calibri" panose="020F0502020204030204" pitchFamily="34" charset="0"/>
                  <a:ea typeface="Calibri" panose="020F0502020204030204" pitchFamily="34" charset="0"/>
                  <a:cs typeface="Calibri" panose="020F0502020204030204" pitchFamily="34" charset="0"/>
                </a:rPr>
                <a:t> </a:t>
              </a:r>
              <a:r>
                <a:rPr lang="el-GR" sz="1100" dirty="0">
                  <a:solidFill>
                    <a:srgbClr val="7F7F7F"/>
                  </a:solidFill>
                  <a:effectLst/>
                  <a:latin typeface="Calibri" panose="020F0502020204030204" pitchFamily="34" charset="0"/>
                  <a:ea typeface="Calibri" panose="020F0502020204030204" pitchFamily="34" charset="0"/>
                  <a:cs typeface="Calibri" panose="020F0502020204030204" pitchFamily="34" charset="0"/>
                </a:rPr>
                <a:t> και μαύρα πεύκα.</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pPr marL="89535" marR="203200" indent="89535" algn="ctr">
                <a:lnSpc>
                  <a:spcPct val="107000"/>
                </a:lnSpc>
                <a:spcAft>
                  <a:spcPts val="800"/>
                </a:spcAft>
              </a:pPr>
              <a:r>
                <a:rPr lang="el-GR" sz="1100" dirty="0">
                  <a:solidFill>
                    <a:srgbClr val="7F7F7F"/>
                  </a:solidFill>
                  <a:latin typeface="Calibri" panose="020F0502020204030204" pitchFamily="34" charset="0"/>
                  <a:ea typeface="Calibri" panose="020F0502020204030204" pitchFamily="34" charset="0"/>
                  <a:cs typeface="Calibri" panose="020F0502020204030204" pitchFamily="34" charset="0"/>
                </a:rPr>
                <a:t>Πάνω από  </a:t>
              </a:r>
              <a:r>
                <a:rPr lang="en-US" sz="1100" dirty="0">
                  <a:solidFill>
                    <a:srgbClr val="7F7F7F"/>
                  </a:solidFill>
                  <a:effectLst/>
                  <a:latin typeface="Calibri" panose="020F0502020204030204" pitchFamily="34" charset="0"/>
                  <a:ea typeface="Calibri" panose="020F0502020204030204" pitchFamily="34" charset="0"/>
                  <a:cs typeface="Calibri" panose="020F0502020204030204" pitchFamily="34" charset="0"/>
                </a:rPr>
                <a:t>1,100 </a:t>
              </a:r>
              <a:r>
                <a:rPr lang="el-GR" sz="1100" dirty="0">
                  <a:solidFill>
                    <a:srgbClr val="7F7F7F"/>
                  </a:solidFill>
                  <a:latin typeface="Calibri" panose="020F0502020204030204" pitchFamily="34" charset="0"/>
                  <a:ea typeface="Calibri" panose="020F0502020204030204" pitchFamily="34" charset="0"/>
                  <a:cs typeface="Calibri" panose="020F0502020204030204" pitchFamily="34" charset="0"/>
                </a:rPr>
                <a:t> είδη χλωρίδας  έχουν καταγραφεί</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pPr marL="89535" marR="203200" indent="89535" algn="ctr">
                <a:lnSpc>
                  <a:spcPct val="107000"/>
                </a:lnSpc>
                <a:spcAft>
                  <a:spcPts val="800"/>
                </a:spcAft>
              </a:pPr>
              <a:r>
                <a:rPr lang="el-GR" sz="1100" dirty="0">
                  <a:solidFill>
                    <a:srgbClr val="7F7F7F"/>
                  </a:solidFill>
                  <a:latin typeface="Calibri" panose="020F0502020204030204" pitchFamily="34" charset="0"/>
                  <a:ea typeface="Calibri" panose="020F0502020204030204" pitchFamily="34" charset="0"/>
                  <a:cs typeface="Calibri" panose="020F0502020204030204" pitchFamily="34" charset="0"/>
                </a:rPr>
                <a:t>Τα δάση του αποτελούν  το σπίτι για ένα πλήθος ζώων </a:t>
              </a:r>
              <a:r>
                <a:rPr lang="en-US" sz="1100" dirty="0">
                  <a:solidFill>
                    <a:srgbClr val="7F7F7F"/>
                  </a:solidFill>
                  <a:effectLst/>
                  <a:latin typeface="Calibri" panose="020F0502020204030204" pitchFamily="34" charset="0"/>
                  <a:ea typeface="Calibri" panose="020F0502020204030204" pitchFamily="34" charset="0"/>
                  <a:cs typeface="Calibri" panose="020F0502020204030204" pitchFamily="34" charset="0"/>
                </a:rPr>
                <a:t>, </a:t>
              </a:r>
              <a:r>
                <a:rPr lang="el-GR" sz="1100" dirty="0">
                  <a:solidFill>
                    <a:srgbClr val="7F7F7F"/>
                  </a:solidFill>
                  <a:effectLst/>
                  <a:latin typeface="Calibri" panose="020F0502020204030204" pitchFamily="34" charset="0"/>
                  <a:ea typeface="Calibri" panose="020F0502020204030204" pitchFamily="34" charset="0"/>
                  <a:cs typeface="Calibri" panose="020F0502020204030204" pitchFamily="34" charset="0"/>
                </a:rPr>
                <a:t>κάποια από τα οποία</a:t>
              </a:r>
              <a:r>
                <a:rPr lang="en-US" sz="1100" dirty="0">
                  <a:solidFill>
                    <a:srgbClr val="7F7F7F"/>
                  </a:solidFill>
                  <a:effectLst/>
                  <a:latin typeface="Calibri" panose="020F0502020204030204" pitchFamily="34" charset="0"/>
                  <a:ea typeface="Calibri" panose="020F0502020204030204" pitchFamily="34" charset="0"/>
                  <a:cs typeface="Calibri" panose="020F0502020204030204" pitchFamily="34" charset="0"/>
                </a:rPr>
                <a:t> </a:t>
              </a:r>
              <a:r>
                <a:rPr lang="el-GR" sz="1100" dirty="0">
                  <a:solidFill>
                    <a:srgbClr val="7F7F7F"/>
                  </a:solidFill>
                  <a:latin typeface="Calibri" panose="020F0502020204030204" pitchFamily="34" charset="0"/>
                  <a:ea typeface="Calibri" panose="020F0502020204030204" pitchFamily="34" charset="0"/>
                  <a:cs typeface="Calibri" panose="020F0502020204030204" pitchFamily="34" charset="0"/>
                </a:rPr>
                <a:t>είναι σπάνια και υπό εξαφάνιση</a:t>
              </a:r>
              <a:r>
                <a:rPr lang="en-US" sz="1100" dirty="0">
                  <a:solidFill>
                    <a:srgbClr val="7F7F7F"/>
                  </a:solidFill>
                  <a:effectLst/>
                  <a:latin typeface="Calibri" panose="020F0502020204030204" pitchFamily="34" charset="0"/>
                  <a:ea typeface="Calibri" panose="020F0502020204030204" pitchFamily="34" charset="0"/>
                  <a:cs typeface="Calibri" panose="020F0502020204030204" pitchFamily="34" charset="0"/>
                </a:rPr>
                <a:t> </a:t>
              </a:r>
              <a:r>
                <a:rPr lang="el-GR" sz="1100" dirty="0">
                  <a:solidFill>
                    <a:srgbClr val="7F7F7F"/>
                  </a:solidFill>
                  <a:effectLst/>
                  <a:latin typeface="Calibri" panose="020F0502020204030204" pitchFamily="34" charset="0"/>
                  <a:ea typeface="Calibri" panose="020F0502020204030204" pitchFamily="34" charset="0"/>
                  <a:cs typeface="Calibri" panose="020F0502020204030204" pitchFamily="34" charset="0"/>
                </a:rPr>
                <a:t>.</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pPr marL="89535" marR="203200" indent="89535" algn="ct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5" name="Ορθογώνιο 14">
            <a:extLst>
              <a:ext uri="{FF2B5EF4-FFF2-40B4-BE49-F238E27FC236}">
                <a16:creationId xmlns:a16="http://schemas.microsoft.com/office/drawing/2014/main" id="{2AC1E597-2BEB-B4F4-554E-8FBA66C15919}"/>
              </a:ext>
            </a:extLst>
          </p:cNvPr>
          <p:cNvSpPr/>
          <p:nvPr/>
        </p:nvSpPr>
        <p:spPr>
          <a:xfrm>
            <a:off x="8841092" y="1619657"/>
            <a:ext cx="2836555" cy="4438774"/>
          </a:xfrm>
          <a:prstGeom prst="rect">
            <a:avLst/>
          </a:prstGeom>
          <a:blipFill rotWithShape="1">
            <a:blip r:embed="rId6">
              <a:alphaModFix amt="26000"/>
            </a:blip>
            <a:tile tx="0" ty="0" sx="100000" sy="100000" flip="none" algn="tl"/>
          </a:blip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107000"/>
              </a:lnSpc>
              <a:spcAft>
                <a:spcPts val="800"/>
              </a:spcAft>
            </a:pPr>
            <a:r>
              <a:rPr lang="el-GR"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6" name="Ορθογώνιο 15">
            <a:extLst>
              <a:ext uri="{FF2B5EF4-FFF2-40B4-BE49-F238E27FC236}">
                <a16:creationId xmlns:a16="http://schemas.microsoft.com/office/drawing/2014/main" id="{679BCE38-4F79-4965-C232-41281DD41EBF}"/>
              </a:ext>
            </a:extLst>
          </p:cNvPr>
          <p:cNvSpPr/>
          <p:nvPr/>
        </p:nvSpPr>
        <p:spPr>
          <a:xfrm>
            <a:off x="9117318" y="1653086"/>
            <a:ext cx="2237727" cy="4405345"/>
          </a:xfrm>
          <a:prstGeom prst="rect">
            <a:avLst/>
          </a:prstGeom>
          <a:solidFill>
            <a:srgbClr val="FFFFFF"/>
          </a:solidFill>
          <a:ln>
            <a:noFill/>
          </a:ln>
        </p:spPr>
        <p:txBody>
          <a:bodyPr spcFirstLastPara="1" wrap="square" lIns="91425" tIns="45700" rIns="91425" bIns="45700" anchor="t" anchorCtr="0">
            <a:noAutofit/>
          </a:bodyPr>
          <a:lstStyle/>
          <a:p>
            <a:pPr marL="89535" marR="203200" indent="89535" algn="ctr">
              <a:lnSpc>
                <a:spcPct val="107000"/>
              </a:lnSpc>
              <a:spcAft>
                <a:spcPts val="800"/>
              </a:spcAft>
            </a:pPr>
            <a:r>
              <a:rPr lang="el-GR" sz="1600" b="1" dirty="0">
                <a:solidFill>
                  <a:srgbClr val="767171"/>
                </a:solidFill>
                <a:latin typeface="Calibri" panose="020F0502020204030204" pitchFamily="34" charset="0"/>
                <a:ea typeface="Calibri" panose="020F0502020204030204" pitchFamily="34" charset="0"/>
                <a:cs typeface="Calibri" panose="020F0502020204030204" pitchFamily="34" charset="0"/>
              </a:rPr>
              <a:t>Σεβασμός στη Φύση</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pPr marL="89535" marR="203200" indent="89535" algn="ctr">
              <a:lnSpc>
                <a:spcPct val="107000"/>
              </a:lnSpc>
              <a:spcAft>
                <a:spcPts val="800"/>
              </a:spcAft>
            </a:pPr>
            <a:r>
              <a:rPr lang="el-GR" sz="1100" dirty="0">
                <a:solidFill>
                  <a:srgbClr val="7F7F7F"/>
                </a:solidFill>
                <a:latin typeface="Calibri" panose="020F0502020204030204" pitchFamily="34" charset="0"/>
                <a:ea typeface="Calibri" panose="020F0502020204030204" pitchFamily="34" charset="0"/>
                <a:cs typeface="Calibri" panose="020F0502020204030204" pitchFamily="34" charset="0"/>
              </a:rPr>
              <a:t>Ο Όλυμπος είναι ένας Εθνικός Δρυμός και ο </a:t>
            </a:r>
            <a:r>
              <a:rPr lang="el-GR" sz="1100" dirty="0" err="1">
                <a:solidFill>
                  <a:srgbClr val="7F7F7F"/>
                </a:solidFill>
                <a:latin typeface="Calibri" panose="020F0502020204030204" pitchFamily="34" charset="0"/>
                <a:ea typeface="Calibri" panose="020F0502020204030204" pitchFamily="34" charset="0"/>
                <a:cs typeface="Calibri" panose="020F0502020204030204" pitchFamily="34" charset="0"/>
              </a:rPr>
              <a:t>οικοβιότοπος</a:t>
            </a:r>
            <a:r>
              <a:rPr lang="el-GR" sz="1100" dirty="0">
                <a:solidFill>
                  <a:srgbClr val="7F7F7F"/>
                </a:solidFill>
                <a:latin typeface="Calibri" panose="020F0502020204030204" pitchFamily="34" charset="0"/>
                <a:ea typeface="Calibri" panose="020F0502020204030204" pitchFamily="34" charset="0"/>
                <a:cs typeface="Calibri" panose="020F0502020204030204" pitchFamily="34" charset="0"/>
              </a:rPr>
              <a:t> της </a:t>
            </a:r>
            <a:r>
              <a:rPr lang="en-US" sz="1100" dirty="0">
                <a:solidFill>
                  <a:srgbClr val="7F7F7F"/>
                </a:solidFill>
                <a:latin typeface="Calibri" panose="020F0502020204030204" pitchFamily="34" charset="0"/>
                <a:ea typeface="Calibri" panose="020F0502020204030204" pitchFamily="34" charset="0"/>
                <a:cs typeface="Calibri" panose="020F0502020204030204" pitchFamily="34" charset="0"/>
              </a:rPr>
              <a:t>UNESCO </a:t>
            </a:r>
            <a:r>
              <a:rPr lang="el-GR" sz="1100" dirty="0">
                <a:solidFill>
                  <a:srgbClr val="7F7F7F"/>
                </a:solidFill>
                <a:latin typeface="Calibri" panose="020F0502020204030204" pitchFamily="34" charset="0"/>
                <a:ea typeface="Calibri" panose="020F0502020204030204" pitchFamily="34" charset="0"/>
                <a:cs typeface="Calibri" panose="020F0502020204030204" pitchFamily="34" charset="0"/>
              </a:rPr>
              <a:t> τον προστατεύει</a:t>
            </a:r>
            <a:r>
              <a:rPr lang="en-US" sz="1100" dirty="0">
                <a:solidFill>
                  <a:srgbClr val="7F7F7F"/>
                </a:solidFill>
                <a:effectLst/>
                <a:latin typeface="Calibri" panose="020F0502020204030204" pitchFamily="34" charset="0"/>
                <a:ea typeface="Calibri" panose="020F0502020204030204" pitchFamily="34" charset="0"/>
                <a:cs typeface="Calibri" panose="020F0502020204030204" pitchFamily="34" charset="0"/>
              </a:rPr>
              <a:t> , </a:t>
            </a:r>
            <a:r>
              <a:rPr lang="el-GR" sz="1100" dirty="0">
                <a:solidFill>
                  <a:srgbClr val="7F7F7F"/>
                </a:solidFill>
                <a:effectLst/>
                <a:latin typeface="Calibri" panose="020F0502020204030204" pitchFamily="34" charset="0"/>
                <a:ea typeface="Calibri" panose="020F0502020204030204" pitchFamily="34" charset="0"/>
                <a:cs typeface="Calibri" panose="020F0502020204030204" pitchFamily="34" charset="0"/>
              </a:rPr>
              <a:t>σε εθνικ</a:t>
            </a:r>
            <a:r>
              <a:rPr lang="el-GR" sz="1100" dirty="0">
                <a:solidFill>
                  <a:srgbClr val="7F7F7F"/>
                </a:solidFill>
                <a:latin typeface="Calibri" panose="020F0502020204030204" pitchFamily="34" charset="0"/>
                <a:ea typeface="Calibri" panose="020F0502020204030204" pitchFamily="34" charset="0"/>
                <a:cs typeface="Calibri" panose="020F0502020204030204" pitchFamily="34" charset="0"/>
              </a:rPr>
              <a:t>ό, ευρωπαϊκό και παγκόσμιο επίπεδο</a:t>
            </a:r>
            <a:r>
              <a:rPr lang="en-US" sz="1100" dirty="0">
                <a:solidFill>
                  <a:srgbClr val="7F7F7F"/>
                </a:solidFill>
                <a:effectLst/>
                <a:latin typeface="Calibri" panose="020F0502020204030204" pitchFamily="34" charset="0"/>
                <a:ea typeface="Calibri" panose="020F0502020204030204" pitchFamily="34" charset="0"/>
                <a:cs typeface="Calibri" panose="020F0502020204030204" pitchFamily="34" charset="0"/>
              </a:rPr>
              <a:t>.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pPr marL="89535" marR="203200" indent="89535" algn="ctr">
              <a:lnSpc>
                <a:spcPct val="107000"/>
              </a:lnSpc>
              <a:spcAft>
                <a:spcPts val="800"/>
              </a:spcAft>
            </a:pPr>
            <a:r>
              <a:rPr lang="el-GR" sz="1100" dirty="0">
                <a:solidFill>
                  <a:srgbClr val="7F7F7F"/>
                </a:solidFill>
                <a:latin typeface="Calibri" panose="020F0502020204030204" pitchFamily="34" charset="0"/>
                <a:ea typeface="Calibri" panose="020F0502020204030204" pitchFamily="34" charset="0"/>
                <a:cs typeface="Calibri" panose="020F0502020204030204" pitchFamily="34" charset="0"/>
              </a:rPr>
              <a:t>Από τη δεκαετία του ‘60</a:t>
            </a:r>
            <a:r>
              <a:rPr lang="en-US" sz="1100" dirty="0">
                <a:solidFill>
                  <a:srgbClr val="7F7F7F"/>
                </a:solidFill>
                <a:effectLst/>
                <a:latin typeface="Calibri" panose="020F0502020204030204" pitchFamily="34" charset="0"/>
                <a:ea typeface="Calibri" panose="020F0502020204030204" pitchFamily="34" charset="0"/>
                <a:cs typeface="Calibri" panose="020F0502020204030204" pitchFamily="34" charset="0"/>
              </a:rPr>
              <a:t> </a:t>
            </a:r>
            <a:r>
              <a:rPr lang="el-GR" sz="1100" dirty="0">
                <a:solidFill>
                  <a:srgbClr val="7F7F7F"/>
                </a:solidFill>
                <a:effectLst/>
                <a:latin typeface="Calibri" panose="020F0502020204030204" pitchFamily="34" charset="0"/>
                <a:ea typeface="Calibri" panose="020F0502020204030204" pitchFamily="34" charset="0"/>
                <a:cs typeface="Calibri" panose="020F0502020204030204" pitchFamily="34" charset="0"/>
              </a:rPr>
              <a:t>ο ορεινός τουρισμός</a:t>
            </a:r>
            <a:r>
              <a:rPr lang="el-GR" sz="1100" dirty="0">
                <a:solidFill>
                  <a:srgbClr val="7F7F7F"/>
                </a:solidFill>
                <a:latin typeface="Calibri" panose="020F0502020204030204" pitchFamily="34" charset="0"/>
                <a:ea typeface="Calibri" panose="020F0502020204030204" pitchFamily="34" charset="0"/>
                <a:cs typeface="Calibri" panose="020F0502020204030204" pitchFamily="34" charset="0"/>
              </a:rPr>
              <a:t> αναπτύχθηκε σιγά σιγά ξεκινώντας από τα μονοπάτια</a:t>
            </a:r>
            <a:r>
              <a:rPr lang="en-US" sz="1100" dirty="0">
                <a:solidFill>
                  <a:srgbClr val="7F7F7F"/>
                </a:solidFill>
                <a:effectLst/>
                <a:latin typeface="Calibri" panose="020F0502020204030204" pitchFamily="34" charset="0"/>
                <a:ea typeface="Calibri" panose="020F0502020204030204" pitchFamily="34" charset="0"/>
                <a:cs typeface="Calibri" panose="020F0502020204030204" pitchFamily="34" charset="0"/>
              </a:rPr>
              <a:t> </a:t>
            </a:r>
            <a:r>
              <a:rPr lang="el-GR" sz="1100" dirty="0">
                <a:solidFill>
                  <a:srgbClr val="7F7F7F"/>
                </a:solidFill>
                <a:effectLst/>
                <a:latin typeface="Calibri" panose="020F0502020204030204" pitchFamily="34" charset="0"/>
                <a:ea typeface="Calibri" panose="020F0502020204030204" pitchFamily="34" charset="0"/>
                <a:cs typeface="Calibri" panose="020F0502020204030204" pitchFamily="34" charset="0"/>
              </a:rPr>
              <a:t>του</a:t>
            </a:r>
            <a:r>
              <a:rPr lang="en-US" sz="1100" dirty="0">
                <a:solidFill>
                  <a:srgbClr val="7F7F7F"/>
                </a:solidFill>
                <a:effectLst/>
                <a:latin typeface="Calibri" panose="020F0502020204030204" pitchFamily="34" charset="0"/>
                <a:ea typeface="Calibri" panose="020F0502020204030204" pitchFamily="34" charset="0"/>
                <a:cs typeface="Calibri" panose="020F0502020204030204" pitchFamily="34" charset="0"/>
              </a:rPr>
              <a:t>. </a:t>
            </a:r>
            <a:r>
              <a:rPr lang="el-GR" sz="1100" dirty="0">
                <a:solidFill>
                  <a:srgbClr val="7F7F7F"/>
                </a:solidFill>
                <a:latin typeface="Calibri" panose="020F0502020204030204" pitchFamily="34" charset="0"/>
                <a:ea typeface="Calibri" panose="020F0502020204030204" pitchFamily="34" charset="0"/>
                <a:cs typeface="Calibri" panose="020F0502020204030204" pitchFamily="34" charset="0"/>
              </a:rPr>
              <a:t>Η ανάβαση του Ολύμπου απαιτεί φυσική και πνευματική δύναμη, κατάλληλα ρούχα και εξοπλισμό</a:t>
            </a:r>
            <a:r>
              <a:rPr lang="en-US" sz="1100" dirty="0">
                <a:solidFill>
                  <a:srgbClr val="7F7F7F"/>
                </a:solidFill>
                <a:effectLst/>
                <a:latin typeface="Calibri" panose="020F0502020204030204" pitchFamily="34" charset="0"/>
                <a:ea typeface="Calibri" panose="020F0502020204030204" pitchFamily="34" charset="0"/>
                <a:cs typeface="Calibri" panose="020F0502020204030204" pitchFamily="34" charset="0"/>
              </a:rPr>
              <a:t> </a:t>
            </a:r>
            <a:r>
              <a:rPr lang="el-GR" sz="1100" dirty="0">
                <a:solidFill>
                  <a:srgbClr val="7F7F7F"/>
                </a:solidFill>
                <a:latin typeface="Calibri" panose="020F0502020204030204" pitchFamily="34" charset="0"/>
                <a:ea typeface="Calibri" panose="020F0502020204030204" pitchFamily="34" charset="0"/>
                <a:cs typeface="Calibri" panose="020F0502020204030204" pitchFamily="34" charset="0"/>
              </a:rPr>
              <a:t> και πάνω απ’ όλα, σεβασμό για τα χαρακτηριστικά γνωρίσματα αυτού του μοναδικού  βουνού.</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Ορθογώνιο 13">
            <a:extLst>
              <a:ext uri="{FF2B5EF4-FFF2-40B4-BE49-F238E27FC236}">
                <a16:creationId xmlns:a16="http://schemas.microsoft.com/office/drawing/2014/main" id="{DCFA93AF-CD61-424A-59CA-CBA0AB186EE4}"/>
              </a:ext>
            </a:extLst>
          </p:cNvPr>
          <p:cNvSpPr/>
          <p:nvPr/>
        </p:nvSpPr>
        <p:spPr>
          <a:xfrm>
            <a:off x="6110724" y="1602663"/>
            <a:ext cx="2609220" cy="4455768"/>
          </a:xfrm>
          <a:prstGeom prst="rect">
            <a:avLst/>
          </a:prstGeom>
          <a:blipFill rotWithShape="1">
            <a:blip r:embed="rId6">
              <a:alphaModFix amt="26000"/>
            </a:blip>
            <a:tile tx="0" ty="0" sx="100000" sy="100000" flip="none" algn="tl"/>
          </a:blip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107000"/>
              </a:lnSpc>
              <a:spcAft>
                <a:spcPts val="800"/>
              </a:spcAft>
            </a:pPr>
            <a:r>
              <a:rPr lang="el-GR"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7" name="Ορθογώνιο 16">
            <a:extLst>
              <a:ext uri="{FF2B5EF4-FFF2-40B4-BE49-F238E27FC236}">
                <a16:creationId xmlns:a16="http://schemas.microsoft.com/office/drawing/2014/main" id="{89849943-967A-02B8-3DD0-DB420B1C850C}"/>
              </a:ext>
            </a:extLst>
          </p:cNvPr>
          <p:cNvSpPr/>
          <p:nvPr/>
        </p:nvSpPr>
        <p:spPr>
          <a:xfrm>
            <a:off x="6286621" y="1653086"/>
            <a:ext cx="2257425" cy="4381697"/>
          </a:xfrm>
          <a:prstGeom prst="rect">
            <a:avLst/>
          </a:prstGeom>
          <a:solidFill>
            <a:srgbClr val="FFFFFF"/>
          </a:solidFill>
          <a:ln>
            <a:noFill/>
          </a:ln>
        </p:spPr>
        <p:txBody>
          <a:bodyPr spcFirstLastPara="1" wrap="square" lIns="91425" tIns="45700" rIns="91425" bIns="45700" anchor="t" anchorCtr="0">
            <a:noAutofit/>
          </a:bodyPr>
          <a:lstStyle/>
          <a:p>
            <a:pPr marL="89535" marR="203200" indent="89535" algn="ctr">
              <a:lnSpc>
                <a:spcPct val="107000"/>
              </a:lnSpc>
              <a:spcAft>
                <a:spcPts val="800"/>
              </a:spcAft>
            </a:pPr>
            <a:r>
              <a:rPr lang="el-GR" sz="1600" b="1" dirty="0">
                <a:solidFill>
                  <a:srgbClr val="767171"/>
                </a:solidFill>
                <a:latin typeface="Calibri" panose="020F0502020204030204" pitchFamily="34" charset="0"/>
                <a:ea typeface="Calibri" panose="020F0502020204030204" pitchFamily="34" charset="0"/>
                <a:cs typeface="Times New Roman" panose="02020603050405020304" pitchFamily="18" charset="0"/>
              </a:rPr>
              <a:t>Το Βουνό των Θεών</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pPr marL="89535" marR="203200" indent="89535" algn="ctr">
              <a:lnSpc>
                <a:spcPct val="107000"/>
              </a:lnSpc>
              <a:spcAft>
                <a:spcPts val="800"/>
              </a:spcAft>
            </a:pPr>
            <a:r>
              <a:rPr lang="el-GR" sz="1100" dirty="0">
                <a:solidFill>
                  <a:srgbClr val="7F7F7F"/>
                </a:solidFill>
                <a:latin typeface="Calibri" panose="020F0502020204030204" pitchFamily="34" charset="0"/>
                <a:ea typeface="Calibri" panose="020F0502020204030204" pitchFamily="34" charset="0"/>
                <a:cs typeface="Calibri" panose="020F0502020204030204" pitchFamily="34" charset="0"/>
              </a:rPr>
              <a:t>Ο Όλυμπος  και οι ψηλές και απότομες κορυφές του συνήθως   καλύπτονται από ομίχλη  και θυελλώδη σύννεφα και  γοητεύουν τους ανθρώπους από τα προϊστορικά χρόνια</a:t>
            </a:r>
            <a:r>
              <a:rPr lang="en-US" sz="1100" dirty="0">
                <a:solidFill>
                  <a:srgbClr val="7F7F7F"/>
                </a:solidFill>
                <a:effectLst/>
                <a:latin typeface="Calibri" panose="020F0502020204030204" pitchFamily="34" charset="0"/>
                <a:ea typeface="Calibri" panose="020F0502020204030204" pitchFamily="34" charset="0"/>
                <a:cs typeface="Calibri" panose="020F0502020204030204" pitchFamily="34" charset="0"/>
              </a:rPr>
              <a:t>.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pPr marL="89535" marR="203200" indent="89535" algn="ctr">
              <a:lnSpc>
                <a:spcPct val="107000"/>
              </a:lnSpc>
              <a:spcAft>
                <a:spcPts val="800"/>
              </a:spcAft>
            </a:pPr>
            <a:r>
              <a:rPr lang="el-GR" sz="1100" dirty="0">
                <a:solidFill>
                  <a:srgbClr val="7F7F7F"/>
                </a:solidFill>
                <a:latin typeface="Calibri" panose="020F0502020204030204" pitchFamily="34" charset="0"/>
                <a:ea typeface="Calibri" panose="020F0502020204030204" pitchFamily="34" charset="0"/>
                <a:cs typeface="Calibri" panose="020F0502020204030204" pitchFamily="34" charset="0"/>
              </a:rPr>
              <a:t>Αυτό το βουνό πάντα </a:t>
            </a:r>
            <a:r>
              <a:rPr lang="en-US" sz="1100" dirty="0">
                <a:solidFill>
                  <a:srgbClr val="7F7F7F"/>
                </a:solidFill>
                <a:effectLst/>
                <a:latin typeface="Calibri" panose="020F0502020204030204" pitchFamily="34" charset="0"/>
                <a:ea typeface="Calibri" panose="020F0502020204030204" pitchFamily="34" charset="0"/>
                <a:cs typeface="Calibri" panose="020F0502020204030204" pitchFamily="34" charset="0"/>
              </a:rPr>
              <a:t> </a:t>
            </a:r>
            <a:r>
              <a:rPr lang="el-GR" sz="1100" dirty="0">
                <a:solidFill>
                  <a:srgbClr val="7F7F7F"/>
                </a:solidFill>
                <a:latin typeface="Calibri" panose="020F0502020204030204" pitchFamily="34" charset="0"/>
                <a:ea typeface="Calibri" panose="020F0502020204030204" pitchFamily="34" charset="0"/>
                <a:cs typeface="Calibri" panose="020F0502020204030204" pitchFamily="34" charset="0"/>
              </a:rPr>
              <a:t>προκαλεί περιέργεια και θαυμασμό</a:t>
            </a:r>
            <a:r>
              <a:rPr lang="en-US" sz="1100" dirty="0">
                <a:solidFill>
                  <a:srgbClr val="7F7F7F"/>
                </a:solidFill>
                <a:latin typeface="Calibri" panose="020F0502020204030204" pitchFamily="34" charset="0"/>
                <a:ea typeface="Calibri" panose="020F0502020204030204" pitchFamily="34" charset="0"/>
                <a:cs typeface="Calibri" panose="020F0502020204030204" pitchFamily="34" charset="0"/>
              </a:rPr>
              <a:t>.</a:t>
            </a:r>
            <a:r>
              <a:rPr lang="el-GR" sz="1100" dirty="0" err="1">
                <a:solidFill>
                  <a:srgbClr val="7F7F7F"/>
                </a:solidFill>
                <a:latin typeface="Calibri" panose="020F0502020204030204" pitchFamily="34" charset="0"/>
                <a:ea typeface="Calibri" panose="020F0502020204030204" pitchFamily="34" charset="0"/>
                <a:cs typeface="Calibri" panose="020F0502020204030204" pitchFamily="34" charset="0"/>
              </a:rPr>
              <a:t>Γι΄αυτό</a:t>
            </a:r>
            <a:r>
              <a:rPr lang="el-GR" sz="1100" dirty="0">
                <a:solidFill>
                  <a:srgbClr val="7F7F7F"/>
                </a:solidFill>
                <a:latin typeface="Calibri" panose="020F0502020204030204" pitchFamily="34" charset="0"/>
                <a:ea typeface="Calibri" panose="020F0502020204030204" pitchFamily="34" charset="0"/>
                <a:cs typeface="Calibri" panose="020F0502020204030204" pitchFamily="34" charset="0"/>
              </a:rPr>
              <a:t>  το λόγο, οι Αρχαίοι  Έλληνες</a:t>
            </a:r>
            <a:r>
              <a:rPr lang="en-US" sz="1100" dirty="0">
                <a:solidFill>
                  <a:srgbClr val="7F7F7F"/>
                </a:solidFill>
                <a:effectLst/>
                <a:latin typeface="Calibri" panose="020F0502020204030204" pitchFamily="34" charset="0"/>
                <a:ea typeface="Calibri" panose="020F0502020204030204" pitchFamily="34" charset="0"/>
                <a:cs typeface="Calibri" panose="020F0502020204030204" pitchFamily="34" charset="0"/>
              </a:rPr>
              <a:t> </a:t>
            </a:r>
            <a:r>
              <a:rPr lang="el-GR" sz="1100" dirty="0">
                <a:solidFill>
                  <a:srgbClr val="7F7F7F"/>
                </a:solidFill>
                <a:effectLst/>
                <a:latin typeface="Calibri" panose="020F0502020204030204" pitchFamily="34" charset="0"/>
                <a:ea typeface="Calibri" panose="020F0502020204030204" pitchFamily="34" charset="0"/>
                <a:cs typeface="Calibri" panose="020F0502020204030204" pitchFamily="34" charset="0"/>
              </a:rPr>
              <a:t>διάλεξαν αυτό το μέρος για κατοικία των 12 Θεών τους</a:t>
            </a:r>
            <a:r>
              <a:rPr lang="en-US" sz="1100" dirty="0">
                <a:solidFill>
                  <a:srgbClr val="7F7F7F"/>
                </a:solidFill>
                <a:effectLst/>
                <a:latin typeface="Calibri" panose="020F0502020204030204" pitchFamily="34" charset="0"/>
                <a:ea typeface="Calibri" panose="020F0502020204030204" pitchFamily="34" charset="0"/>
                <a:cs typeface="Calibri" panose="020F0502020204030204" pitchFamily="34" charset="0"/>
              </a:rPr>
              <a:t>. </a:t>
            </a:r>
            <a:r>
              <a:rPr lang="el-GR" sz="1100" dirty="0">
                <a:solidFill>
                  <a:srgbClr val="7F7F7F"/>
                </a:solidFill>
                <a:effectLst/>
                <a:latin typeface="Calibri" panose="020F0502020204030204" pitchFamily="34" charset="0"/>
                <a:ea typeface="Calibri" panose="020F0502020204030204" pitchFamily="34" charset="0"/>
                <a:cs typeface="Calibri" panose="020F0502020204030204" pitchFamily="34" charset="0"/>
              </a:rPr>
              <a:t>Ποιητές ,συγγραφείς και ζωγράφοι</a:t>
            </a:r>
            <a:r>
              <a:rPr lang="el-GR" sz="1100" dirty="0">
                <a:solidFill>
                  <a:srgbClr val="7F7F7F"/>
                </a:solidFill>
                <a:latin typeface="Calibri" panose="020F0502020204030204" pitchFamily="34" charset="0"/>
                <a:ea typeface="Calibri" panose="020F0502020204030204" pitchFamily="34" charset="0"/>
                <a:cs typeface="Calibri" panose="020F0502020204030204" pitchFamily="34" charset="0"/>
              </a:rPr>
              <a:t>  αντιμετώπιζαν το μυστήριο του με δέος</a:t>
            </a:r>
            <a:r>
              <a:rPr lang="en-US" sz="1100" dirty="0">
                <a:solidFill>
                  <a:srgbClr val="7F7F7F"/>
                </a:solidFill>
                <a:effectLst/>
                <a:latin typeface="Calibri" panose="020F0502020204030204" pitchFamily="34" charset="0"/>
                <a:ea typeface="Calibri" panose="020F0502020204030204" pitchFamily="34" charset="0"/>
                <a:cs typeface="Calibri" panose="020F0502020204030204" pitchFamily="34" charset="0"/>
              </a:rPr>
              <a:t> .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pPr marL="89535" marR="203200" indent="89535" algn="ctr">
              <a:lnSpc>
                <a:spcPct val="107000"/>
              </a:lnSpc>
              <a:spcAft>
                <a:spcPts val="800"/>
              </a:spcAft>
            </a:pPr>
            <a:r>
              <a:rPr lang="el-GR" sz="1100" dirty="0">
                <a:solidFill>
                  <a:srgbClr val="7F7F7F"/>
                </a:solidFill>
                <a:latin typeface="Calibri" panose="020F0502020204030204" pitchFamily="34" charset="0"/>
                <a:ea typeface="Calibri" panose="020F0502020204030204" pitchFamily="34" charset="0"/>
                <a:cs typeface="Calibri" panose="020F0502020204030204" pitchFamily="34" charset="0"/>
              </a:rPr>
              <a:t>Εξαιτίας της ιερότητας του μέρους αυτού ,οι ανθρώπινες παρεμβάσεις/ αποικήσεις έχουν περιοριστεί μέχρι τους πρόποδες του βουνού</a:t>
            </a:r>
            <a:r>
              <a:rPr lang="en-US" sz="1100" dirty="0">
                <a:solidFill>
                  <a:srgbClr val="7F7F7F"/>
                </a:solidFill>
                <a:effectLst/>
                <a:latin typeface="Calibri" panose="020F0502020204030204" pitchFamily="34" charset="0"/>
                <a:ea typeface="Calibri" panose="020F0502020204030204" pitchFamily="34" charset="0"/>
                <a:cs typeface="Calibri" panose="020F0502020204030204" pitchFamily="34" charset="0"/>
              </a:rPr>
              <a:t> </a:t>
            </a:r>
            <a:r>
              <a:rPr lang="el-GR" sz="1100" dirty="0">
                <a:solidFill>
                  <a:srgbClr val="7F7F7F"/>
                </a:solidFill>
                <a:effectLst/>
                <a:latin typeface="Calibri" panose="020F0502020204030204" pitchFamily="34" charset="0"/>
                <a:ea typeface="Calibri" panose="020F0502020204030204" pitchFamily="34" charset="0"/>
                <a:cs typeface="Calibri" panose="020F0502020204030204" pitchFamily="34" charset="0"/>
              </a:rPr>
              <a:t>.</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54997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C816ABD5-D3A1-473D-84DB-FC7026794CB2}"/>
              </a:ext>
            </a:extLst>
          </p:cNvPr>
          <p:cNvSpPr/>
          <p:nvPr/>
        </p:nvSpPr>
        <p:spPr>
          <a:xfrm>
            <a:off x="2199860" y="174813"/>
            <a:ext cx="8632264"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l-GR" sz="3200" b="1" dirty="0">
                <a:solidFill>
                  <a:srgbClr val="002060"/>
                </a:solidFill>
                <a:latin typeface="Arial" panose="020B0604020202020204" pitchFamily="34" charset="0"/>
                <a:cs typeface="Arial" panose="020B0604020202020204" pitchFamily="34" charset="0"/>
              </a:rPr>
              <a:t>ΘΕΜΑ</a:t>
            </a:r>
            <a:r>
              <a:rPr lang="en-US" sz="3200" b="1" dirty="0">
                <a:solidFill>
                  <a:srgbClr val="002060"/>
                </a:solidFill>
                <a:latin typeface="Arial" panose="020B0604020202020204" pitchFamily="34" charset="0"/>
                <a:cs typeface="Arial" panose="020B0604020202020204" pitchFamily="34" charset="0"/>
              </a:rPr>
              <a:t> 5: </a:t>
            </a:r>
            <a:r>
              <a:rPr lang="el-GR" sz="3200" b="1" dirty="0">
                <a:solidFill>
                  <a:srgbClr val="002060"/>
                </a:solidFill>
                <a:latin typeface="Arial" panose="020B0604020202020204" pitchFamily="34" charset="0"/>
                <a:cs typeface="Arial" panose="020B0604020202020204" pitchFamily="34" charset="0"/>
              </a:rPr>
              <a:t>Αναπτύσσοντας τα κείμενα</a:t>
            </a:r>
            <a:r>
              <a:rPr lang="en-US" sz="3200" b="1" dirty="0">
                <a:solidFill>
                  <a:srgbClr val="002060"/>
                </a:solidFill>
                <a:latin typeface="Arial" panose="020B0604020202020204" pitchFamily="34" charset="0"/>
                <a:cs typeface="Arial" panose="020B0604020202020204" pitchFamily="34" charset="0"/>
              </a:rPr>
              <a:t> </a:t>
            </a:r>
            <a:endParaRPr lang="en-GB" sz="3200" b="1" dirty="0">
              <a:solidFill>
                <a:srgbClr val="002060"/>
              </a:solidFill>
              <a:latin typeface="Arial" panose="020B06040202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4" name="Retângulo: Cantos Arredondados 3">
            <a:extLst>
              <a:ext uri="{FF2B5EF4-FFF2-40B4-BE49-F238E27FC236}">
                <a16:creationId xmlns:a16="http://schemas.microsoft.com/office/drawing/2014/main" id="{F98A85A6-91BE-830E-EB30-1531367F348E}"/>
              </a:ext>
            </a:extLst>
          </p:cNvPr>
          <p:cNvSpPr/>
          <p:nvPr/>
        </p:nvSpPr>
        <p:spPr>
          <a:xfrm>
            <a:off x="429065" y="1477109"/>
            <a:ext cx="11333870" cy="4581322"/>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8E2A0424-4896-2636-7C48-B4C7BBA67D5E}"/>
              </a:ext>
            </a:extLst>
          </p:cNvPr>
          <p:cNvSpPr txBox="1"/>
          <p:nvPr/>
        </p:nvSpPr>
        <p:spPr>
          <a:xfrm>
            <a:off x="3433762" y="1019744"/>
            <a:ext cx="5842694" cy="463075"/>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lang="el-GR" b="1" noProof="0" dirty="0">
                <a:solidFill>
                  <a:srgbClr val="002060"/>
                </a:solidFill>
                <a:latin typeface="Arial" panose="020B0604020202020204" pitchFamily="34" charset="0"/>
                <a:ea typeface="Calibri" panose="020F0502020204030204" pitchFamily="34" charset="0"/>
                <a:cs typeface="Times New Roman" panose="02020603050405020304" pitchFamily="18" charset="0"/>
              </a:rPr>
              <a:t>Παραδείγματα επιγραφών για τα αντικείμενα</a:t>
            </a:r>
            <a:endParaRPr kumimoji="0" lang="el-GR" sz="1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5" name="Πίνακας 24">
            <a:extLst>
              <a:ext uri="{FF2B5EF4-FFF2-40B4-BE49-F238E27FC236}">
                <a16:creationId xmlns:a16="http://schemas.microsoft.com/office/drawing/2014/main" id="{B56ACCFB-5C26-7ED9-3E4C-C78B791167B6}"/>
              </a:ext>
            </a:extLst>
          </p:cNvPr>
          <p:cNvGraphicFramePr>
            <a:graphicFrameLocks noGrp="1"/>
          </p:cNvGraphicFramePr>
          <p:nvPr>
            <p:extLst>
              <p:ext uri="{D42A27DB-BD31-4B8C-83A1-F6EECF244321}">
                <p14:modId xmlns:p14="http://schemas.microsoft.com/office/powerpoint/2010/main" val="1295251499"/>
              </p:ext>
            </p:extLst>
          </p:nvPr>
        </p:nvGraphicFramePr>
        <p:xfrm>
          <a:off x="771525" y="1835423"/>
          <a:ext cx="5324475" cy="1169353"/>
        </p:xfrm>
        <a:graphic>
          <a:graphicData uri="http://schemas.openxmlformats.org/drawingml/2006/table">
            <a:tbl>
              <a:tblPr bandRow="1"/>
              <a:tblGrid>
                <a:gridCol w="5324475">
                  <a:extLst>
                    <a:ext uri="{9D8B030D-6E8A-4147-A177-3AD203B41FA5}">
                      <a16:colId xmlns:a16="http://schemas.microsoft.com/office/drawing/2014/main" val="1818424467"/>
                    </a:ext>
                  </a:extLst>
                </a:gridCol>
              </a:tblGrid>
              <a:tr h="711200">
                <a:tc>
                  <a:txBody>
                    <a:bodyPr/>
                    <a:lstStyle/>
                    <a:p>
                      <a:pPr algn="ctr">
                        <a:lnSpc>
                          <a:spcPct val="150000"/>
                        </a:lnSpc>
                        <a:spcAft>
                          <a:spcPts val="800"/>
                        </a:spcAft>
                        <a:tabLst>
                          <a:tab pos="238125" algn="l"/>
                          <a:tab pos="1343025" algn="l"/>
                        </a:tabLst>
                      </a:pPr>
                      <a:r>
                        <a:rPr lang="el-GR" sz="1200" b="1"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Εμπειρία</a:t>
                      </a:r>
                      <a:r>
                        <a:rPr lang="el-GR" sz="1200" b="1" baseline="0"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 ζωής</a:t>
                      </a:r>
                      <a:endParaRPr lang="el-GR" sz="11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104140" marR="250190" algn="just">
                        <a:lnSpc>
                          <a:spcPct val="150000"/>
                        </a:lnSpc>
                        <a:spcAft>
                          <a:spcPts val="800"/>
                        </a:spcAft>
                        <a:tabLst>
                          <a:tab pos="238125" algn="l"/>
                          <a:tab pos="1343025" algn="l"/>
                        </a:tabLst>
                      </a:pPr>
                      <a:r>
                        <a:rPr lang="el-GR"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Καθώς</a:t>
                      </a:r>
                      <a:r>
                        <a:rPr lang="el-GR" sz="1200" baseline="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προσεγγίζετε τις κορυφές θα νιώθετε σαν ένας μικρός θεός</a:t>
                      </a:r>
                      <a:r>
                        <a:rPr lang="en-US"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a:t>
                      </a:r>
                      <a:r>
                        <a:rPr lang="el-GR"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Η</a:t>
                      </a:r>
                      <a:r>
                        <a:rPr lang="el-GR" sz="1200" baseline="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ανάβαση του Ολύμπου είναι μία μυθική απόδραση</a:t>
                      </a:r>
                      <a:r>
                        <a:rPr lang="en-US"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a:t>
                      </a:r>
                      <a:r>
                        <a:rPr lang="el-GR"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και</a:t>
                      </a:r>
                      <a:r>
                        <a:rPr lang="el-GR" sz="1200" baseline="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παραμένει μια αξέχαστη εμπειρία</a:t>
                      </a:r>
                      <a:r>
                        <a:rPr lang="en-US"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a:t>
                      </a:r>
                      <a:r>
                        <a:rPr lang="el-GR"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Το</a:t>
                      </a:r>
                      <a:r>
                        <a:rPr lang="el-GR" sz="1200" baseline="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βουνό έχει πολλά να σου μάθει !</a:t>
                      </a:r>
                      <a:endParaRPr lang="el-GR" sz="11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8312985"/>
                  </a:ext>
                </a:extLst>
              </a:tr>
            </a:tbl>
          </a:graphicData>
        </a:graphic>
      </p:graphicFrame>
      <p:graphicFrame>
        <p:nvGraphicFramePr>
          <p:cNvPr id="26" name="Πίνακας 25">
            <a:extLst>
              <a:ext uri="{FF2B5EF4-FFF2-40B4-BE49-F238E27FC236}">
                <a16:creationId xmlns:a16="http://schemas.microsoft.com/office/drawing/2014/main" id="{3C5C5258-FC6B-F800-1A98-7FEBECD1F948}"/>
              </a:ext>
            </a:extLst>
          </p:cNvPr>
          <p:cNvGraphicFramePr>
            <a:graphicFrameLocks noGrp="1"/>
          </p:cNvGraphicFramePr>
          <p:nvPr>
            <p:extLst>
              <p:ext uri="{D42A27DB-BD31-4B8C-83A1-F6EECF244321}">
                <p14:modId xmlns:p14="http://schemas.microsoft.com/office/powerpoint/2010/main" val="2072600099"/>
              </p:ext>
            </p:extLst>
          </p:nvPr>
        </p:nvGraphicFramePr>
        <p:xfrm>
          <a:off x="6238201" y="1835423"/>
          <a:ext cx="5324475" cy="3638233"/>
        </p:xfrm>
        <a:graphic>
          <a:graphicData uri="http://schemas.openxmlformats.org/drawingml/2006/table">
            <a:tbl>
              <a:tblPr bandRow="1"/>
              <a:tblGrid>
                <a:gridCol w="5324475">
                  <a:extLst>
                    <a:ext uri="{9D8B030D-6E8A-4147-A177-3AD203B41FA5}">
                      <a16:colId xmlns:a16="http://schemas.microsoft.com/office/drawing/2014/main" val="2807014376"/>
                    </a:ext>
                  </a:extLst>
                </a:gridCol>
              </a:tblGrid>
              <a:tr h="711200">
                <a:tc>
                  <a:txBody>
                    <a:bodyPr/>
                    <a:lstStyle/>
                    <a:p>
                      <a:pPr algn="ctr">
                        <a:lnSpc>
                          <a:spcPct val="150000"/>
                        </a:lnSpc>
                        <a:spcAft>
                          <a:spcPts val="800"/>
                        </a:spcAft>
                        <a:tabLst>
                          <a:tab pos="238125" algn="l"/>
                          <a:tab pos="1343025" algn="l"/>
                        </a:tabLst>
                      </a:pPr>
                      <a:r>
                        <a:rPr lang="el-GR" sz="1200" b="1"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Αναρριχηθείτε</a:t>
                      </a:r>
                      <a:r>
                        <a:rPr lang="el-GR" sz="1200" b="1" baseline="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στις κορυφές</a:t>
                      </a:r>
                      <a:r>
                        <a:rPr lang="en-US" sz="1200" b="1"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a:t>
                      </a:r>
                      <a:endParaRPr lang="el-GR" sz="11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104140" marR="250190" algn="just">
                        <a:lnSpc>
                          <a:spcPct val="150000"/>
                        </a:lnSpc>
                        <a:spcAft>
                          <a:spcPts val="800"/>
                        </a:spcAft>
                        <a:tabLst>
                          <a:tab pos="238125" algn="l"/>
                          <a:tab pos="1343025" algn="l"/>
                        </a:tabLst>
                      </a:pPr>
                      <a:r>
                        <a:rPr lang="el-GR"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Απότομες</a:t>
                      </a:r>
                      <a:r>
                        <a:rPr lang="el-GR" sz="1200" baseline="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και σχεδόν πάντα  συννεφώδεις</a:t>
                      </a:r>
                      <a:r>
                        <a:rPr lang="en-US"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a:t>
                      </a:r>
                      <a:r>
                        <a:rPr lang="el-GR"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οι</a:t>
                      </a:r>
                      <a:r>
                        <a:rPr lang="el-GR" sz="1200" baseline="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κορυφές του Ολύμπου</a:t>
                      </a:r>
                      <a:r>
                        <a:rPr lang="en-US"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a:t>
                      </a:r>
                      <a:r>
                        <a:rPr lang="el-GR"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σου</a:t>
                      </a:r>
                      <a:r>
                        <a:rPr lang="el-GR" sz="1200" baseline="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κόβουν την ανάσα</a:t>
                      </a:r>
                      <a:r>
                        <a:rPr lang="en-US"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a:t>
                      </a:r>
                      <a:r>
                        <a:rPr lang="el-GR"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Η</a:t>
                      </a:r>
                      <a:r>
                        <a:rPr lang="el-GR" sz="1200" baseline="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πιο ψηλή κορυφή είναι ο </a:t>
                      </a:r>
                      <a:r>
                        <a:rPr lang="el-GR" sz="1200" b="1" baseline="0" dirty="0" err="1">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Μύτικας</a:t>
                      </a:r>
                      <a:r>
                        <a:rPr lang="en-US"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(2,918 </a:t>
                      </a:r>
                      <a:r>
                        <a:rPr lang="el-GR"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μ</a:t>
                      </a:r>
                      <a:r>
                        <a:rPr lang="en-US"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a:t>
                      </a:r>
                      <a:r>
                        <a:rPr lang="el-GR"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που</a:t>
                      </a:r>
                      <a:r>
                        <a:rPr lang="el-GR" sz="1200" baseline="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σύμφωνα με τη Μυθολογία</a:t>
                      </a:r>
                      <a:r>
                        <a:rPr lang="en-US"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a:t>
                      </a:r>
                      <a:r>
                        <a:rPr lang="el-GR"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ήταν</a:t>
                      </a:r>
                      <a:r>
                        <a:rPr lang="el-GR" sz="1200" baseline="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το σημείο συνάντησης των Θεών του Ολύμπου</a:t>
                      </a:r>
                      <a:r>
                        <a:rPr lang="en-US"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a:t>
                      </a:r>
                      <a:r>
                        <a:rPr lang="el-GR"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Άλλες</a:t>
                      </a:r>
                      <a:r>
                        <a:rPr lang="el-GR" sz="1200" baseline="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παρόμοιες κορυφές είναι το </a:t>
                      </a:r>
                      <a:r>
                        <a:rPr lang="el-GR" sz="1200" b="1" baseline="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Στεφάνι</a:t>
                      </a:r>
                      <a:r>
                        <a:rPr lang="en-US"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(2,909 </a:t>
                      </a:r>
                      <a:r>
                        <a:rPr lang="el-GR"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μ</a:t>
                      </a:r>
                      <a:r>
                        <a:rPr lang="en-US"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a:t>
                      </a:r>
                      <a:r>
                        <a:rPr lang="el-GR" sz="1200" baseline="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 γνωστό και ως ο θρόνος του Δία </a:t>
                      </a:r>
                      <a:r>
                        <a:rPr lang="en-US"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a:t>
                      </a:r>
                      <a:r>
                        <a:rPr lang="el-GR"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από</a:t>
                      </a:r>
                      <a:r>
                        <a:rPr lang="el-GR" sz="1200" baseline="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τον οποίο πετούσε τους κεραυνούς του, ο </a:t>
                      </a:r>
                      <a:r>
                        <a:rPr lang="el-GR" sz="1200" b="1" baseline="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Άγιος</a:t>
                      </a:r>
                      <a:r>
                        <a:rPr lang="el-GR" sz="1200" baseline="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a:t>
                      </a:r>
                      <a:r>
                        <a:rPr lang="el-GR" sz="1200" b="1" baseline="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Αντώνιος</a:t>
                      </a:r>
                      <a:r>
                        <a:rPr lang="el-GR" sz="1200" baseline="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(2,815 </a:t>
                      </a:r>
                      <a:r>
                        <a:rPr lang="el-GR"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μ</a:t>
                      </a:r>
                      <a:r>
                        <a:rPr lang="en-US"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a:t>
                      </a:r>
                      <a:r>
                        <a:rPr lang="el-GR"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εκεί</a:t>
                      </a:r>
                      <a:r>
                        <a:rPr lang="el-GR" sz="1200" baseline="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όπου οι Αρχαίοι Έλληνες έφτασαν για να έχουν οπτική επαφή με το </a:t>
                      </a:r>
                      <a:r>
                        <a:rPr lang="el-GR" sz="1200" baseline="0" dirty="0" err="1">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Μύτικα</a:t>
                      </a:r>
                      <a:r>
                        <a:rPr lang="el-GR" sz="1200" baseline="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a:t>
                      </a:r>
                      <a:r>
                        <a:rPr lang="el-GR"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και</a:t>
                      </a:r>
                      <a:r>
                        <a:rPr lang="el-GR" sz="1200" baseline="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να αποτίνουν/αποδώσουν φόρο τιμής στους Θεούς</a:t>
                      </a:r>
                      <a:r>
                        <a:rPr lang="en-US"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a:t>
                      </a:r>
                      <a:r>
                        <a:rPr lang="el-GR"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,ο</a:t>
                      </a:r>
                      <a:r>
                        <a:rPr lang="el-GR" sz="1200" baseline="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a:t>
                      </a:r>
                      <a:r>
                        <a:rPr lang="el-GR" sz="1200" b="1" baseline="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Προφήτης</a:t>
                      </a:r>
                      <a:r>
                        <a:rPr lang="el-GR" sz="1200" baseline="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a:t>
                      </a:r>
                      <a:r>
                        <a:rPr lang="el-GR" sz="1200" b="1" baseline="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Ηλίας</a:t>
                      </a:r>
                      <a:r>
                        <a:rPr lang="en-US"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(2,803 </a:t>
                      </a:r>
                      <a:r>
                        <a:rPr lang="el-GR"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μ</a:t>
                      </a:r>
                      <a:r>
                        <a:rPr lang="en-US"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a:t>
                      </a:r>
                      <a:r>
                        <a:rPr lang="el-GR"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με</a:t>
                      </a:r>
                      <a:r>
                        <a:rPr lang="el-GR" sz="1200" baseline="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το ορθόδοξο εκκλησάκι στο σημείο όπου λέγεται  ότι βρισκόταν ο ναός του θεού Απόλλωνα </a:t>
                      </a:r>
                      <a:r>
                        <a:rPr lang="en-US"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a:t>
                      </a:r>
                      <a:r>
                        <a:rPr lang="el-GR"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Ανάμεσα</a:t>
                      </a:r>
                      <a:r>
                        <a:rPr lang="el-GR" sz="1200" baseline="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στις κορυφές </a:t>
                      </a:r>
                      <a:r>
                        <a:rPr lang="en-US"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a:t>
                      </a:r>
                      <a:r>
                        <a:rPr lang="el-GR"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σε</a:t>
                      </a:r>
                      <a:r>
                        <a:rPr lang="el-GR" sz="1200" baseline="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υψόμετρο </a:t>
                      </a:r>
                      <a:r>
                        <a:rPr lang="en-US"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2,550 </a:t>
                      </a:r>
                      <a:r>
                        <a:rPr lang="el-GR"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μ</a:t>
                      </a:r>
                      <a:r>
                        <a:rPr lang="en-US"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a:t>
                      </a:r>
                      <a:r>
                        <a:rPr lang="el-GR"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υπάρχει</a:t>
                      </a:r>
                      <a:r>
                        <a:rPr lang="el-GR" sz="1200" baseline="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ένα όμορφο  λιβάδι./</a:t>
                      </a:r>
                      <a:r>
                        <a:rPr lang="el-GR" sz="1200" baseline="0" dirty="0" err="1">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βοσκοτόπιο</a:t>
                      </a:r>
                      <a:r>
                        <a:rPr lang="el-GR" sz="1200" baseline="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a:t>
                      </a:r>
                      <a:r>
                        <a:rPr lang="el-GR"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όπου</a:t>
                      </a:r>
                      <a:r>
                        <a:rPr lang="el-GR" sz="1200" baseline="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ζούσαν οι Μούσες.</a:t>
                      </a:r>
                      <a:endParaRPr lang="el-GR" sz="11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7079026"/>
                  </a:ext>
                </a:extLst>
              </a:tr>
            </a:tbl>
          </a:graphicData>
        </a:graphic>
      </p:graphicFrame>
      <p:graphicFrame>
        <p:nvGraphicFramePr>
          <p:cNvPr id="27" name="Πίνακας 26">
            <a:extLst>
              <a:ext uri="{FF2B5EF4-FFF2-40B4-BE49-F238E27FC236}">
                <a16:creationId xmlns:a16="http://schemas.microsoft.com/office/drawing/2014/main" id="{4CACB8B1-9F18-C845-339D-8D8464AE248D}"/>
              </a:ext>
            </a:extLst>
          </p:cNvPr>
          <p:cNvGraphicFramePr>
            <a:graphicFrameLocks noGrp="1"/>
          </p:cNvGraphicFramePr>
          <p:nvPr>
            <p:extLst>
              <p:ext uri="{D42A27DB-BD31-4B8C-83A1-F6EECF244321}">
                <p14:modId xmlns:p14="http://schemas.microsoft.com/office/powerpoint/2010/main" val="277735911"/>
              </p:ext>
            </p:extLst>
          </p:nvPr>
        </p:nvGraphicFramePr>
        <p:xfrm>
          <a:off x="771525" y="3166106"/>
          <a:ext cx="5324475" cy="2815273"/>
        </p:xfrm>
        <a:graphic>
          <a:graphicData uri="http://schemas.openxmlformats.org/drawingml/2006/table">
            <a:tbl>
              <a:tblPr bandRow="1"/>
              <a:tblGrid>
                <a:gridCol w="5324475">
                  <a:extLst>
                    <a:ext uri="{9D8B030D-6E8A-4147-A177-3AD203B41FA5}">
                      <a16:colId xmlns:a16="http://schemas.microsoft.com/office/drawing/2014/main" val="3743609460"/>
                    </a:ext>
                  </a:extLst>
                </a:gridCol>
              </a:tblGrid>
              <a:tr h="711200">
                <a:tc>
                  <a:txBody>
                    <a:bodyPr/>
                    <a:lstStyle/>
                    <a:p>
                      <a:pPr algn="ctr">
                        <a:lnSpc>
                          <a:spcPct val="150000"/>
                        </a:lnSpc>
                        <a:spcAft>
                          <a:spcPts val="800"/>
                        </a:spcAft>
                        <a:tabLst>
                          <a:tab pos="238125" algn="l"/>
                          <a:tab pos="1343025" algn="l"/>
                        </a:tabLst>
                      </a:pPr>
                      <a:r>
                        <a:rPr lang="el-GR" sz="1200" b="1"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Πράσινα</a:t>
                      </a:r>
                      <a:r>
                        <a:rPr lang="el-GR" sz="1200" b="1" baseline="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δάση παντού </a:t>
                      </a:r>
                      <a:r>
                        <a:rPr lang="en-US" sz="1200" b="1"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a:t>
                      </a:r>
                      <a:endParaRPr lang="el-GR" sz="11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104140" marR="250190" algn="just">
                        <a:lnSpc>
                          <a:spcPct val="150000"/>
                        </a:lnSpc>
                        <a:spcAft>
                          <a:spcPts val="800"/>
                        </a:spcAft>
                        <a:tabLst>
                          <a:tab pos="238125" algn="l"/>
                          <a:tab pos="1343025" algn="l"/>
                        </a:tabLst>
                      </a:pPr>
                      <a:r>
                        <a:rPr lang="el-GR"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Η</a:t>
                      </a:r>
                      <a:r>
                        <a:rPr lang="el-GR" sz="1200" baseline="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ποικιλία του μικροκλίματος </a:t>
                      </a:r>
                      <a:r>
                        <a:rPr lang="en-US"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a:t>
                      </a:r>
                      <a:r>
                        <a:rPr lang="el-GR"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ευθύνεται</a:t>
                      </a:r>
                      <a:r>
                        <a:rPr lang="el-GR" sz="1200" baseline="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για την ανατροπή </a:t>
                      </a:r>
                      <a:r>
                        <a:rPr lang="en-US"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a:t>
                      </a:r>
                      <a:r>
                        <a:rPr lang="el-GR"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στις</a:t>
                      </a:r>
                      <a:r>
                        <a:rPr lang="el-GR" sz="1200" baseline="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ζώνες βλάστησης </a:t>
                      </a:r>
                      <a:r>
                        <a:rPr lang="en-US"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a:t>
                      </a:r>
                      <a:r>
                        <a:rPr lang="el-GR"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και</a:t>
                      </a:r>
                      <a:r>
                        <a:rPr lang="el-GR" sz="1200" baseline="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την αναρχία στην κατανομή αυτής της βλάστησης</a:t>
                      </a:r>
                      <a:r>
                        <a:rPr lang="en-US"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 T</a:t>
                      </a:r>
                      <a:r>
                        <a:rPr lang="el-GR"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ο</a:t>
                      </a:r>
                      <a:r>
                        <a:rPr lang="el-GR" sz="1200" baseline="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μεγαλύτερο υψόμετρο   δέντρων </a:t>
                      </a:r>
                      <a:r>
                        <a:rPr lang="en-US"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a:t>
                      </a:r>
                      <a:r>
                        <a:rPr lang="el-GR"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ξυλείας</a:t>
                      </a:r>
                      <a:r>
                        <a:rPr lang="en-US"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a:t>
                      </a:r>
                      <a:r>
                        <a:rPr lang="el-GR"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στην</a:t>
                      </a:r>
                      <a:r>
                        <a:rPr lang="el-GR" sz="1200" baseline="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Ευρώπη βρίσκεται </a:t>
                      </a:r>
                      <a:r>
                        <a:rPr lang="en-US"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a:t>
                      </a:r>
                      <a:r>
                        <a:rPr lang="el-GR"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σε</a:t>
                      </a:r>
                      <a:r>
                        <a:rPr lang="el-GR" sz="1200" baseline="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αυτό το βουνό.</a:t>
                      </a:r>
                      <a:r>
                        <a:rPr lang="en-US"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a:t>
                      </a:r>
                      <a:r>
                        <a:rPr lang="el-GR" sz="1200" dirty="0" err="1">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Ρόμπολο</a:t>
                      </a:r>
                      <a:r>
                        <a:rPr lang="el-GR"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οικογένεια</a:t>
                      </a:r>
                      <a:r>
                        <a:rPr lang="el-GR" sz="1200" baseline="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a:t>
                      </a:r>
                      <a:r>
                        <a:rPr lang="el-GR" sz="1200" baseline="0" dirty="0" err="1">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πευκοειδών</a:t>
                      </a:r>
                      <a:r>
                        <a:rPr lang="en-US"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a:t>
                      </a:r>
                      <a:r>
                        <a:rPr lang="el-GR"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στα</a:t>
                      </a:r>
                      <a:r>
                        <a:rPr lang="el-GR" sz="1200" baseline="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2500 </a:t>
                      </a:r>
                      <a:r>
                        <a:rPr lang="el-GR" sz="1200" baseline="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μέτρα</a:t>
                      </a:r>
                      <a:r>
                        <a:rPr lang="en-US"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a:t>
                      </a:r>
                      <a:r>
                        <a:rPr lang="el-GR"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Υπάρχουν</a:t>
                      </a:r>
                      <a:r>
                        <a:rPr lang="el-GR" sz="1200" baseline="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γενικά  τέσσερεις επιτυχημένες ζώνες</a:t>
                      </a:r>
                      <a:r>
                        <a:rPr lang="en-US"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a:t>
                      </a:r>
                      <a:r>
                        <a:rPr lang="el-GR"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βλάστησης</a:t>
                      </a:r>
                      <a:r>
                        <a:rPr lang="en-US"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a:t>
                      </a:r>
                      <a:r>
                        <a:rPr lang="el-GR" sz="1200" baseline="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που παρατηρούνται στον Όλυμπο χωρίς ξεκάθαρα /διακριτά όρια ανάμεσα τους </a:t>
                      </a:r>
                      <a:r>
                        <a:rPr lang="en-US"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a:t>
                      </a:r>
                      <a:r>
                        <a:rPr lang="el-GR" sz="1200" baseline="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και αυτές είναι </a:t>
                      </a:r>
                      <a:r>
                        <a:rPr lang="en-US"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a:t>
                      </a:r>
                      <a:r>
                        <a:rPr lang="el-GR"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Μεσογειακή</a:t>
                      </a:r>
                      <a:r>
                        <a:rPr lang="el-GR" sz="1200" baseline="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ζώνη βλάστησης</a:t>
                      </a:r>
                      <a:r>
                        <a:rPr lang="en-US"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a:t>
                      </a:r>
                      <a:r>
                        <a:rPr lang="el-GR"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Ζώνη</a:t>
                      </a:r>
                      <a:r>
                        <a:rPr lang="el-GR" sz="1200" baseline="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πεύκων , ελάτων  και ορεινών κωνοφόρων δασών</a:t>
                      </a:r>
                      <a:r>
                        <a:rPr lang="en-US"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Z</a:t>
                      </a:r>
                      <a:r>
                        <a:rPr lang="el-GR" sz="1200" dirty="0" err="1">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ώνη</a:t>
                      </a:r>
                      <a:r>
                        <a:rPr lang="el-GR" sz="1200" baseline="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κωνοφόρων ψυχρού κλίματος</a:t>
                      </a:r>
                      <a:r>
                        <a:rPr lang="en-US"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a:t>
                      </a:r>
                      <a:r>
                        <a:rPr lang="en-US" sz="1200" baseline="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a:t>
                      </a:r>
                      <a:r>
                        <a:rPr lang="el-GR"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Δάση</a:t>
                      </a:r>
                      <a:r>
                        <a:rPr lang="el-GR" sz="1200" baseline="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της ζώνης εξόδου των ψηλών οροσειρών </a:t>
                      </a:r>
                      <a:r>
                        <a:rPr lang="en-US"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a:t>
                      </a:r>
                      <a:endParaRPr lang="el-GR" sz="11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6309632"/>
                  </a:ext>
                </a:extLst>
              </a:tr>
            </a:tbl>
          </a:graphicData>
        </a:graphic>
      </p:graphicFrame>
    </p:spTree>
    <p:extLst>
      <p:ext uri="{BB962C8B-B14F-4D97-AF65-F5344CB8AC3E}">
        <p14:creationId xmlns:p14="http://schemas.microsoft.com/office/powerpoint/2010/main" val="4306858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C816ABD5-D3A1-473D-84DB-FC7026794CB2}"/>
              </a:ext>
            </a:extLst>
          </p:cNvPr>
          <p:cNvSpPr/>
          <p:nvPr/>
        </p:nvSpPr>
        <p:spPr>
          <a:xfrm>
            <a:off x="2199859" y="174813"/>
            <a:ext cx="8632264"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3200" b="1" dirty="0">
                <a:solidFill>
                  <a:srgbClr val="002060"/>
                </a:solidFill>
                <a:latin typeface="Arial" panose="020B0604020202020204" pitchFamily="34" charset="0"/>
                <a:cs typeface="Arial" panose="020B0604020202020204" pitchFamily="34" charset="0"/>
              </a:rPr>
              <a:t>ΒΗΜΑ 5</a:t>
            </a:r>
            <a:r>
              <a:rPr kumimoji="0" 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l-GR"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Κατασκευάστε</a:t>
            </a:r>
            <a:r>
              <a:rPr kumimoji="0" lang="el-GR" sz="3200" b="1" i="0"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τα εκθέματα σας</a:t>
            </a:r>
            <a:r>
              <a:rPr kumimoji="0" 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endParaRPr kumimoji="0" lang="en-GB"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Retângulo: Cantos Arredondados 3">
            <a:extLst>
              <a:ext uri="{FF2B5EF4-FFF2-40B4-BE49-F238E27FC236}">
                <a16:creationId xmlns:a16="http://schemas.microsoft.com/office/drawing/2014/main" id="{3F77392C-9B50-F231-302A-C92E022FFE75}"/>
              </a:ext>
            </a:extLst>
          </p:cNvPr>
          <p:cNvSpPr/>
          <p:nvPr/>
        </p:nvSpPr>
        <p:spPr>
          <a:xfrm>
            <a:off x="238754" y="1583309"/>
            <a:ext cx="11549971" cy="4581322"/>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761CD4D6-4071-C90F-E94F-F05257A75721}"/>
              </a:ext>
            </a:extLst>
          </p:cNvPr>
          <p:cNvSpPr txBox="1"/>
          <p:nvPr/>
        </p:nvSpPr>
        <p:spPr>
          <a:xfrm>
            <a:off x="689119" y="2113441"/>
            <a:ext cx="10813762" cy="3161250"/>
          </a:xfrm>
          <a:prstGeom prst="rect">
            <a:avLst/>
          </a:prstGeom>
          <a:noFill/>
        </p:spPr>
        <p:txBody>
          <a:bodyPr wrap="square">
            <a:spAutoFit/>
          </a:bodyPr>
          <a:lstStyle/>
          <a:p>
            <a:pPr>
              <a:lnSpc>
                <a:spcPct val="150000"/>
              </a:lnSpc>
              <a:spcAft>
                <a:spcPts val="800"/>
              </a:spcAft>
            </a:pPr>
            <a:r>
              <a:rPr lang="el-GR" dirty="0">
                <a:latin typeface="Arial" panose="020B0604020202020204" pitchFamily="34" charset="0"/>
                <a:ea typeface="Calibri" panose="020F0502020204030204" pitchFamily="34" charset="0"/>
                <a:cs typeface="Times New Roman" panose="02020603050405020304" pitchFamily="18" charset="0"/>
              </a:rPr>
              <a:t>Ακολουθώντας τα προηγούμενα βήματα και σε πλήρη συμφωνία με αυτά</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l-GR" dirty="0">
                <a:latin typeface="Arial" panose="020B0604020202020204" pitchFamily="34" charset="0"/>
                <a:ea typeface="Calibri" panose="020F0502020204030204" pitchFamily="34" charset="0"/>
                <a:cs typeface="Times New Roman" panose="02020603050405020304" pitchFamily="18" charset="0"/>
              </a:rPr>
              <a:t>είναι ώρα να κατασκευάσετε τα εκθέματα σας</a:t>
            </a:r>
            <a:r>
              <a:rPr lang="en-US" sz="1800" dirty="0">
                <a:effectLst/>
                <a:latin typeface="Arial" panose="020B0604020202020204" pitchFamily="34" charset="0"/>
                <a:ea typeface="Calibri" panose="020F0502020204030204" pitchFamily="34" charset="0"/>
                <a:cs typeface="Times New Roman" panose="02020603050405020304" pitchFamily="18" charset="0"/>
              </a:rPr>
              <a:t>.</a:t>
            </a:r>
          </a:p>
          <a:p>
            <a:pPr>
              <a:lnSpc>
                <a:spcPct val="150000"/>
              </a:lnSpc>
              <a:spcAft>
                <a:spcPts val="800"/>
              </a:spcAft>
            </a:pPr>
            <a:r>
              <a:rPr lang="el-GR" dirty="0">
                <a:latin typeface="Arial" panose="020B0604020202020204" pitchFamily="34" charset="0"/>
                <a:ea typeface="Calibri" panose="020F0502020204030204" pitchFamily="34" charset="0"/>
                <a:cs typeface="Times New Roman" panose="02020603050405020304" pitchFamily="18" charset="0"/>
              </a:rPr>
              <a:t>Πριν την κατασκευή τους</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l-GR" sz="1800" dirty="0">
                <a:effectLst/>
                <a:latin typeface="Arial" panose="020B0604020202020204" pitchFamily="34" charset="0"/>
                <a:ea typeface="Calibri" panose="020F0502020204030204" pitchFamily="34" charset="0"/>
                <a:cs typeface="Times New Roman" panose="02020603050405020304" pitchFamily="18" charset="0"/>
              </a:rPr>
              <a:t>θα χρειαστεί να δημιουργήσετε ένα προσχέδιο</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l-GR" dirty="0">
                <a:latin typeface="Arial" panose="020B0604020202020204" pitchFamily="34" charset="0"/>
                <a:ea typeface="Calibri" panose="020F0502020204030204" pitchFamily="34" charset="0"/>
                <a:cs typeface="Times New Roman" panose="02020603050405020304" pitchFamily="18" charset="0"/>
              </a:rPr>
              <a:t>που θα συνοδεύεται από τις κατάλληλες επεξηγηματικές εικόνες ή ακόμη και από καθορισμένα σχέδια</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50000"/>
              </a:lnSpc>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a:t>
            </a:r>
            <a:r>
              <a:rPr lang="el-GR" sz="1800" dirty="0">
                <a:effectLst/>
                <a:latin typeface="Arial" panose="020B0604020202020204" pitchFamily="34" charset="0"/>
                <a:ea typeface="Calibri" panose="020F0502020204030204" pitchFamily="34" charset="0"/>
                <a:cs typeface="Times New Roman" panose="02020603050405020304" pitchFamily="18" charset="0"/>
              </a:rPr>
              <a:t>α προσχέδια (</a:t>
            </a:r>
            <a:r>
              <a:rPr lang="en-US" sz="1800" b="1" dirty="0">
                <a:effectLst/>
                <a:latin typeface="Arial" panose="020B0604020202020204" pitchFamily="34" charset="0"/>
                <a:ea typeface="Calibri" panose="020F0502020204030204" pitchFamily="34" charset="0"/>
                <a:cs typeface="Times New Roman" panose="02020603050405020304" pitchFamily="18" charset="0"/>
              </a:rPr>
              <a:t>blueprints</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l-GR" sz="1800" dirty="0">
                <a:effectLst/>
                <a:latin typeface="Arial" panose="020B0604020202020204" pitchFamily="34" charset="0"/>
                <a:ea typeface="Calibri" panose="020F0502020204030204" pitchFamily="34" charset="0"/>
                <a:cs typeface="Times New Roman" panose="02020603050405020304" pitchFamily="18" charset="0"/>
              </a:rPr>
              <a:t>είναι απαραίτητα για την καλύτερ</a:t>
            </a:r>
            <a:r>
              <a:rPr lang="el-GR" dirty="0">
                <a:latin typeface="Arial" panose="020B0604020202020204" pitchFamily="34" charset="0"/>
                <a:ea typeface="Calibri" panose="020F0502020204030204" pitchFamily="34" charset="0"/>
                <a:cs typeface="Times New Roman" panose="02020603050405020304" pitchFamily="18" charset="0"/>
              </a:rPr>
              <a:t>η οργάνωση </a:t>
            </a:r>
            <a:r>
              <a:rPr lang="el-GR" sz="1800" dirty="0">
                <a:effectLst/>
                <a:latin typeface="Arial" panose="020B0604020202020204" pitchFamily="34" charset="0"/>
                <a:ea typeface="Calibri" panose="020F0502020204030204" pitchFamily="34" charset="0"/>
                <a:cs typeface="Times New Roman" panose="02020603050405020304" pitchFamily="18" charset="0"/>
              </a:rPr>
              <a:t>αλλά επίσης και για το καταμερισμό των καθηκόντων ανάμεσα στους μαθητές</a:t>
            </a:r>
            <a:r>
              <a:rPr lang="en-US" sz="1800" dirty="0">
                <a:effectLst/>
                <a:latin typeface="Arial" panose="020B0604020202020204" pitchFamily="34" charset="0"/>
                <a:ea typeface="Calibri" panose="020F0502020204030204" pitchFamily="34" charset="0"/>
                <a:cs typeface="Times New Roman" panose="02020603050405020304" pitchFamily="18" charset="0"/>
              </a:rPr>
              <a:t>. A</a:t>
            </a:r>
            <a:r>
              <a:rPr lang="el-GR" sz="1800" dirty="0" err="1">
                <a:effectLst/>
                <a:latin typeface="Arial" panose="020B0604020202020204" pitchFamily="34" charset="0"/>
                <a:ea typeface="Calibri" panose="020F0502020204030204" pitchFamily="34" charset="0"/>
                <a:cs typeface="Times New Roman" panose="02020603050405020304" pitchFamily="18" charset="0"/>
              </a:rPr>
              <a:t>ναθέστε</a:t>
            </a:r>
            <a:r>
              <a:rPr lang="el-GR" sz="1800" dirty="0">
                <a:effectLst/>
                <a:latin typeface="Arial" panose="020B0604020202020204" pitchFamily="34" charset="0"/>
                <a:ea typeface="Calibri" panose="020F0502020204030204" pitchFamily="34" charset="0"/>
                <a:cs typeface="Times New Roman" panose="02020603050405020304" pitchFamily="18" charset="0"/>
              </a:rPr>
              <a:t> σε ομάδες</a:t>
            </a:r>
            <a:r>
              <a:rPr lang="en-US" sz="1800" dirty="0">
                <a:effectLst/>
                <a:latin typeface="Arial" panose="020B0604020202020204" pitchFamily="34" charset="0"/>
                <a:ea typeface="Calibri" panose="020F0502020204030204" pitchFamily="34" charset="0"/>
                <a:cs typeface="Times New Roman" panose="02020603050405020304" pitchFamily="18" charset="0"/>
              </a:rPr>
              <a:t> 2</a:t>
            </a:r>
            <a:r>
              <a:rPr lang="el-GR" sz="1800" dirty="0">
                <a:effectLst/>
                <a:latin typeface="Arial" panose="020B0604020202020204" pitchFamily="34" charset="0"/>
                <a:ea typeface="Calibri" panose="020F0502020204030204" pitchFamily="34" charset="0"/>
                <a:cs typeface="Times New Roman" panose="02020603050405020304" pitchFamily="18" charset="0"/>
              </a:rPr>
              <a:t> </a:t>
            </a:r>
            <a:r>
              <a:rPr lang="el-GR" sz="1800" dirty="0" err="1">
                <a:effectLst/>
                <a:latin typeface="Arial" panose="020B0604020202020204" pitchFamily="34" charset="0"/>
                <a:ea typeface="Calibri" panose="020F0502020204030204" pitchFamily="34" charset="0"/>
                <a:cs typeface="Times New Roman" panose="02020603050405020304" pitchFamily="18" charset="0"/>
              </a:rPr>
              <a:t>εώς</a:t>
            </a:r>
            <a:r>
              <a:rPr lang="el-GR"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a:effectLst/>
                <a:latin typeface="Arial" panose="020B0604020202020204" pitchFamily="34" charset="0"/>
                <a:ea typeface="Calibri" panose="020F0502020204030204" pitchFamily="34" charset="0"/>
                <a:cs typeface="Times New Roman" panose="02020603050405020304" pitchFamily="18" charset="0"/>
              </a:rPr>
              <a:t>4 </a:t>
            </a:r>
            <a:r>
              <a:rPr lang="el-GR" dirty="0">
                <a:latin typeface="Arial" panose="020B0604020202020204" pitchFamily="34" charset="0"/>
                <a:ea typeface="Calibri" panose="020F0502020204030204" pitchFamily="34" charset="0"/>
                <a:cs typeface="Times New Roman" panose="02020603050405020304" pitchFamily="18" charset="0"/>
              </a:rPr>
              <a:t>μαθητών/-τριών, τη δημιουργία ενός εκθέματος</a:t>
            </a:r>
            <a:r>
              <a:rPr lang="en-US" sz="1800" dirty="0">
                <a:effectLst/>
                <a:latin typeface="Arial" panose="020B0604020202020204" pitchFamily="34" charset="0"/>
                <a:ea typeface="Calibri" panose="020F0502020204030204" pitchFamily="34" charset="0"/>
                <a:cs typeface="Times New Roman" panose="02020603050405020304" pitchFamily="18" charset="0"/>
              </a:rPr>
              <a:t> .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53013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C816ABD5-D3A1-473D-84DB-FC7026794CB2}"/>
              </a:ext>
            </a:extLst>
          </p:cNvPr>
          <p:cNvSpPr/>
          <p:nvPr/>
        </p:nvSpPr>
        <p:spPr>
          <a:xfrm>
            <a:off x="2199859" y="174813"/>
            <a:ext cx="8632264"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ΒΗΜΑ 5</a:t>
            </a:r>
            <a:r>
              <a:rPr kumimoji="0" 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l-GR"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Κατασκευάστε τα εκθέματα σας</a:t>
            </a:r>
            <a:r>
              <a:rPr kumimoji="0" 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endParaRPr kumimoji="0" lang="en-GB"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12" name="TextBox 11">
            <a:extLst>
              <a:ext uri="{FF2B5EF4-FFF2-40B4-BE49-F238E27FC236}">
                <a16:creationId xmlns:a16="http://schemas.microsoft.com/office/drawing/2014/main" id="{91D5344C-439B-9B33-04ED-21B66B3F6269}"/>
              </a:ext>
            </a:extLst>
          </p:cNvPr>
          <p:cNvSpPr txBox="1"/>
          <p:nvPr/>
        </p:nvSpPr>
        <p:spPr>
          <a:xfrm>
            <a:off x="4881216" y="1120234"/>
            <a:ext cx="1634775" cy="463075"/>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el-GR"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Times New Roman" panose="02020603050405020304" pitchFamily="18" charset="0"/>
              </a:rPr>
              <a:t>Παράδειγμα</a:t>
            </a:r>
            <a:endParaRPr kumimoji="0" lang="el-GR" sz="1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Πίνακας 1">
            <a:extLst>
              <a:ext uri="{FF2B5EF4-FFF2-40B4-BE49-F238E27FC236}">
                <a16:creationId xmlns:a16="http://schemas.microsoft.com/office/drawing/2014/main" id="{5C106B8E-CC4B-568A-6AC8-4F64D45BCC40}"/>
              </a:ext>
            </a:extLst>
          </p:cNvPr>
          <p:cNvGraphicFramePr>
            <a:graphicFrameLocks noGrp="1"/>
          </p:cNvGraphicFramePr>
          <p:nvPr>
            <p:extLst>
              <p:ext uri="{D42A27DB-BD31-4B8C-83A1-F6EECF244321}">
                <p14:modId xmlns:p14="http://schemas.microsoft.com/office/powerpoint/2010/main" val="2220772426"/>
              </p:ext>
            </p:extLst>
          </p:nvPr>
        </p:nvGraphicFramePr>
        <p:xfrm>
          <a:off x="1842867" y="2017947"/>
          <a:ext cx="8989256" cy="3712046"/>
        </p:xfrm>
        <a:graphic>
          <a:graphicData uri="http://schemas.openxmlformats.org/drawingml/2006/table">
            <a:tbl>
              <a:tblPr bandRow="1">
                <a:tableStyleId>{5C22544A-7EE6-4342-B048-85BDC9FD1C3A}</a:tableStyleId>
              </a:tblPr>
              <a:tblGrid>
                <a:gridCol w="2579526">
                  <a:extLst>
                    <a:ext uri="{9D8B030D-6E8A-4147-A177-3AD203B41FA5}">
                      <a16:colId xmlns:a16="http://schemas.microsoft.com/office/drawing/2014/main" val="2718183088"/>
                    </a:ext>
                  </a:extLst>
                </a:gridCol>
                <a:gridCol w="6409730">
                  <a:extLst>
                    <a:ext uri="{9D8B030D-6E8A-4147-A177-3AD203B41FA5}">
                      <a16:colId xmlns:a16="http://schemas.microsoft.com/office/drawing/2014/main" val="2311103872"/>
                    </a:ext>
                  </a:extLst>
                </a:gridCol>
              </a:tblGrid>
              <a:tr h="141105">
                <a:tc>
                  <a:txBody>
                    <a:bodyPr/>
                    <a:lstStyle/>
                    <a:p>
                      <a:pPr>
                        <a:lnSpc>
                          <a:spcPct val="115000"/>
                        </a:lnSpc>
                        <a:spcAft>
                          <a:spcPts val="800"/>
                        </a:spcAft>
                      </a:pPr>
                      <a:r>
                        <a:rPr lang="el-GR" sz="1100">
                          <a:effectLst/>
                        </a:rPr>
                        <a:t>Υπο-ενότητα</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49175" marR="49175" marT="0" marB="0"/>
                </a:tc>
                <a:tc>
                  <a:txBody>
                    <a:bodyPr/>
                    <a:lstStyle/>
                    <a:p>
                      <a:pPr>
                        <a:lnSpc>
                          <a:spcPct val="115000"/>
                        </a:lnSpc>
                        <a:spcAft>
                          <a:spcPts val="800"/>
                        </a:spcAft>
                      </a:pPr>
                      <a:r>
                        <a:rPr lang="el-GR" sz="1100">
                          <a:effectLst/>
                        </a:rPr>
                        <a:t>Η μοναδικότητα του Ολύμπου </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49175" marR="49175" marT="0" marB="0"/>
                </a:tc>
                <a:extLst>
                  <a:ext uri="{0D108BD9-81ED-4DB2-BD59-A6C34878D82A}">
                    <a16:rowId xmlns:a16="http://schemas.microsoft.com/office/drawing/2014/main" val="648015233"/>
                  </a:ext>
                </a:extLst>
              </a:tr>
              <a:tr h="141105">
                <a:tc>
                  <a:txBody>
                    <a:bodyPr/>
                    <a:lstStyle/>
                    <a:p>
                      <a:pPr>
                        <a:lnSpc>
                          <a:spcPct val="115000"/>
                        </a:lnSpc>
                        <a:spcAft>
                          <a:spcPts val="800"/>
                        </a:spcAft>
                      </a:pPr>
                      <a:r>
                        <a:rPr lang="el-GR" sz="1100">
                          <a:effectLst/>
                        </a:rPr>
                        <a:t>Αριθμός εκθέματος:</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49175" marR="49175" marT="0" marB="0"/>
                </a:tc>
                <a:tc>
                  <a:txBody>
                    <a:bodyPr/>
                    <a:lstStyle/>
                    <a:p>
                      <a:pPr>
                        <a:lnSpc>
                          <a:spcPct val="115000"/>
                        </a:lnSpc>
                        <a:spcAft>
                          <a:spcPts val="800"/>
                        </a:spcAft>
                      </a:pPr>
                      <a:r>
                        <a:rPr lang="el-GR" sz="1100">
                          <a:effectLst/>
                        </a:rPr>
                        <a:t>1</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49175" marR="49175" marT="0" marB="0"/>
                </a:tc>
                <a:extLst>
                  <a:ext uri="{0D108BD9-81ED-4DB2-BD59-A6C34878D82A}">
                    <a16:rowId xmlns:a16="http://schemas.microsoft.com/office/drawing/2014/main" val="3573127269"/>
                  </a:ext>
                </a:extLst>
              </a:tr>
              <a:tr h="141105">
                <a:tc>
                  <a:txBody>
                    <a:bodyPr/>
                    <a:lstStyle/>
                    <a:p>
                      <a:pPr>
                        <a:lnSpc>
                          <a:spcPct val="115000"/>
                        </a:lnSpc>
                        <a:spcAft>
                          <a:spcPts val="800"/>
                        </a:spcAft>
                      </a:pPr>
                      <a:r>
                        <a:rPr lang="el-GR" sz="1100">
                          <a:effectLst/>
                        </a:rPr>
                        <a:t>Όνομα εκθέματος:</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49175" marR="49175" marT="0" marB="0"/>
                </a:tc>
                <a:tc>
                  <a:txBody>
                    <a:bodyPr/>
                    <a:lstStyle/>
                    <a:p>
                      <a:pPr>
                        <a:lnSpc>
                          <a:spcPct val="115000"/>
                        </a:lnSpc>
                        <a:spcAft>
                          <a:spcPts val="800"/>
                        </a:spcAft>
                      </a:pPr>
                      <a:r>
                        <a:rPr lang="el-GR" sz="1100">
                          <a:effectLst/>
                        </a:rPr>
                        <a:t>Μια εμπειρία ζωής</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49175" marR="49175" marT="0" marB="0"/>
                </a:tc>
                <a:extLst>
                  <a:ext uri="{0D108BD9-81ED-4DB2-BD59-A6C34878D82A}">
                    <a16:rowId xmlns:a16="http://schemas.microsoft.com/office/drawing/2014/main" val="1556249000"/>
                  </a:ext>
                </a:extLst>
              </a:tr>
              <a:tr h="141105">
                <a:tc>
                  <a:txBody>
                    <a:bodyPr/>
                    <a:lstStyle/>
                    <a:p>
                      <a:pPr>
                        <a:lnSpc>
                          <a:spcPct val="115000"/>
                        </a:lnSpc>
                        <a:spcAft>
                          <a:spcPts val="800"/>
                        </a:spcAft>
                      </a:pPr>
                      <a:r>
                        <a:rPr lang="el-GR" sz="1100">
                          <a:effectLst/>
                        </a:rPr>
                        <a:t>Τύπος εκθέματος:</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49175" marR="49175" marT="0" marB="0"/>
                </a:tc>
                <a:tc>
                  <a:txBody>
                    <a:bodyPr/>
                    <a:lstStyle/>
                    <a:p>
                      <a:pPr>
                        <a:lnSpc>
                          <a:spcPct val="115000"/>
                        </a:lnSpc>
                        <a:spcAft>
                          <a:spcPts val="800"/>
                        </a:spcAft>
                      </a:pPr>
                      <a:r>
                        <a:rPr lang="el-GR" sz="1100">
                          <a:effectLst/>
                        </a:rPr>
                        <a:t>Ψηφιακός</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49175" marR="49175" marT="0" marB="0"/>
                </a:tc>
                <a:extLst>
                  <a:ext uri="{0D108BD9-81ED-4DB2-BD59-A6C34878D82A}">
                    <a16:rowId xmlns:a16="http://schemas.microsoft.com/office/drawing/2014/main" val="3179090912"/>
                  </a:ext>
                </a:extLst>
              </a:tr>
              <a:tr h="141105">
                <a:tc>
                  <a:txBody>
                    <a:bodyPr/>
                    <a:lstStyle/>
                    <a:p>
                      <a:pPr>
                        <a:lnSpc>
                          <a:spcPct val="115000"/>
                        </a:lnSpc>
                        <a:spcAft>
                          <a:spcPts val="800"/>
                        </a:spcAft>
                      </a:pPr>
                      <a:r>
                        <a:rPr lang="el-GR" sz="1100">
                          <a:effectLst/>
                        </a:rPr>
                        <a:t>Χρόνος προετοιμασίας</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49175" marR="49175" marT="0" marB="0"/>
                </a:tc>
                <a:tc>
                  <a:txBody>
                    <a:bodyPr/>
                    <a:lstStyle/>
                    <a:p>
                      <a:pPr>
                        <a:lnSpc>
                          <a:spcPct val="115000"/>
                        </a:lnSpc>
                        <a:spcAft>
                          <a:spcPts val="800"/>
                        </a:spcAft>
                      </a:pPr>
                      <a:r>
                        <a:rPr lang="el-GR" sz="1100">
                          <a:effectLst/>
                        </a:rPr>
                        <a:t>1 ώρα (συνολικά)</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49175" marR="49175" marT="0" marB="0"/>
                </a:tc>
                <a:extLst>
                  <a:ext uri="{0D108BD9-81ED-4DB2-BD59-A6C34878D82A}">
                    <a16:rowId xmlns:a16="http://schemas.microsoft.com/office/drawing/2014/main" val="1271931741"/>
                  </a:ext>
                </a:extLst>
              </a:tr>
              <a:tr h="291908">
                <a:tc>
                  <a:txBody>
                    <a:bodyPr/>
                    <a:lstStyle/>
                    <a:p>
                      <a:pPr>
                        <a:lnSpc>
                          <a:spcPct val="115000"/>
                        </a:lnSpc>
                        <a:spcAft>
                          <a:spcPts val="800"/>
                        </a:spcAft>
                      </a:pPr>
                      <a:r>
                        <a:rPr lang="el-GR" sz="1100">
                          <a:effectLst/>
                        </a:rPr>
                        <a:t>Απαιτούμενος αριθμός μαθητών:</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49175" marR="49175" marT="0" marB="0"/>
                </a:tc>
                <a:tc>
                  <a:txBody>
                    <a:bodyPr/>
                    <a:lstStyle/>
                    <a:p>
                      <a:pPr>
                        <a:lnSpc>
                          <a:spcPct val="115000"/>
                        </a:lnSpc>
                        <a:spcAft>
                          <a:spcPts val="800"/>
                        </a:spcAft>
                      </a:pPr>
                      <a:r>
                        <a:rPr lang="el-GR" sz="1100">
                          <a:effectLst/>
                        </a:rPr>
                        <a:t>2 μαθητές (συνολικά)</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49175" marR="49175" marT="0" marB="0"/>
                </a:tc>
                <a:extLst>
                  <a:ext uri="{0D108BD9-81ED-4DB2-BD59-A6C34878D82A}">
                    <a16:rowId xmlns:a16="http://schemas.microsoft.com/office/drawing/2014/main" val="3880767053"/>
                  </a:ext>
                </a:extLst>
              </a:tr>
              <a:tr h="568926">
                <a:tc>
                  <a:txBody>
                    <a:bodyPr/>
                    <a:lstStyle/>
                    <a:p>
                      <a:pPr>
                        <a:lnSpc>
                          <a:spcPct val="115000"/>
                        </a:lnSpc>
                        <a:spcAft>
                          <a:spcPts val="800"/>
                        </a:spcAft>
                      </a:pPr>
                      <a:r>
                        <a:rPr lang="el-GR" sz="1100">
                          <a:effectLst/>
                        </a:rPr>
                        <a:t>Σύντομη περιγραφή:</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49175" marR="49175" marT="0" marB="0"/>
                </a:tc>
                <a:tc>
                  <a:txBody>
                    <a:bodyPr/>
                    <a:lstStyle/>
                    <a:p>
                      <a:pPr>
                        <a:lnSpc>
                          <a:spcPct val="150000"/>
                        </a:lnSpc>
                        <a:spcAft>
                          <a:spcPts val="800"/>
                        </a:spcAft>
                      </a:pPr>
                      <a:r>
                        <a:rPr lang="el-GR" sz="1100" dirty="0">
                          <a:effectLst/>
                        </a:rPr>
                        <a:t>Ένα σύντομο βίντεο (07:12 λεπτά) που παρουσιάζει το βουνό από τους πρόποδες μέχρι την κορυφή του. Το βίντεο θα προβάλλεται σε οθόνη τηλεόρασης κατ’ επανάληψη κατά τη διάρκεια της έκθεσης. </a:t>
                      </a:r>
                      <a:endParaRPr lang="el-GR" sz="1100" dirty="0">
                        <a:effectLst/>
                        <a:latin typeface="Calibri" panose="020F0502020204030204" pitchFamily="34" charset="0"/>
                        <a:ea typeface="Calibri" panose="020F0502020204030204" pitchFamily="34" charset="0"/>
                        <a:cs typeface="Arial" panose="020B0604020202020204" pitchFamily="34" charset="0"/>
                      </a:endParaRPr>
                    </a:p>
                  </a:txBody>
                  <a:tcPr marL="49175" marR="49175" marT="0" marB="0"/>
                </a:tc>
                <a:extLst>
                  <a:ext uri="{0D108BD9-81ED-4DB2-BD59-A6C34878D82A}">
                    <a16:rowId xmlns:a16="http://schemas.microsoft.com/office/drawing/2014/main" val="3876131569"/>
                  </a:ext>
                </a:extLst>
              </a:tr>
              <a:tr h="806192">
                <a:tc>
                  <a:txBody>
                    <a:bodyPr/>
                    <a:lstStyle/>
                    <a:p>
                      <a:pPr>
                        <a:lnSpc>
                          <a:spcPct val="115000"/>
                        </a:lnSpc>
                        <a:spcAft>
                          <a:spcPts val="800"/>
                        </a:spcAft>
                      </a:pPr>
                      <a:r>
                        <a:rPr lang="el-GR" sz="1100" dirty="0">
                          <a:effectLst/>
                        </a:rPr>
                        <a:t>Απαραίτητα υλικά ή/και εργαλεία:</a:t>
                      </a:r>
                      <a:endParaRPr lang="el-GR" sz="1100" dirty="0">
                        <a:effectLst/>
                        <a:latin typeface="Calibri" panose="020F0502020204030204" pitchFamily="34" charset="0"/>
                        <a:ea typeface="Calibri" panose="020F0502020204030204" pitchFamily="34" charset="0"/>
                        <a:cs typeface="Arial" panose="020B0604020202020204" pitchFamily="34" charset="0"/>
                      </a:endParaRPr>
                    </a:p>
                  </a:txBody>
                  <a:tcPr marL="49175" marR="49175" marT="0" marB="0"/>
                </a:tc>
                <a:tc>
                  <a:txBody>
                    <a:bodyPr/>
                    <a:lstStyle/>
                    <a:p>
                      <a:pPr>
                        <a:lnSpc>
                          <a:spcPct val="100000"/>
                        </a:lnSpc>
                        <a:spcAft>
                          <a:spcPts val="0"/>
                        </a:spcAft>
                      </a:pPr>
                      <a:r>
                        <a:rPr lang="el-GR" sz="1100" dirty="0">
                          <a:effectLst/>
                        </a:rPr>
                        <a:t>Μια έξυπνη τηλεόραση που θα είναι εγκατεστημένη σε τοίχο ή σε ένα σταθερό τραπέζι (εναλλακτικά μπορείτε να χρησιμοποιήσετε έναν </a:t>
                      </a:r>
                      <a:r>
                        <a:rPr lang="el-GR" sz="1100" dirty="0" err="1">
                          <a:effectLst/>
                        </a:rPr>
                        <a:t>βιντεοπροβολέα</a:t>
                      </a:r>
                      <a:r>
                        <a:rPr lang="el-GR" sz="1100" dirty="0">
                          <a:effectLst/>
                        </a:rPr>
                        <a:t> και έναν υπολογιστή).</a:t>
                      </a:r>
                    </a:p>
                    <a:p>
                      <a:pPr>
                        <a:lnSpc>
                          <a:spcPct val="100000"/>
                        </a:lnSpc>
                        <a:spcAft>
                          <a:spcPts val="0"/>
                        </a:spcAft>
                      </a:pPr>
                      <a:r>
                        <a:rPr lang="el-GR" sz="1100" dirty="0">
                          <a:effectLst/>
                        </a:rPr>
                        <a:t>Ένα βίντεο στο </a:t>
                      </a:r>
                      <a:r>
                        <a:rPr lang="el-GR" sz="1100" dirty="0" err="1">
                          <a:effectLst/>
                        </a:rPr>
                        <a:t>You</a:t>
                      </a:r>
                      <a:r>
                        <a:rPr lang="el-GR" sz="1100" dirty="0">
                          <a:effectLst/>
                        </a:rPr>
                        <a:t> </a:t>
                      </a:r>
                      <a:r>
                        <a:rPr lang="el-GR" sz="1100" dirty="0" err="1">
                          <a:effectLst/>
                        </a:rPr>
                        <a:t>Tube</a:t>
                      </a:r>
                      <a:r>
                        <a:rPr lang="el-GR" sz="1100" dirty="0">
                          <a:effectLst/>
                        </a:rPr>
                        <a:t> σχετικά με τον Όλυμπο.</a:t>
                      </a:r>
                    </a:p>
                    <a:p>
                      <a:pPr>
                        <a:lnSpc>
                          <a:spcPct val="100000"/>
                        </a:lnSpc>
                        <a:spcAft>
                          <a:spcPts val="0"/>
                        </a:spcAft>
                      </a:pPr>
                      <a:r>
                        <a:rPr lang="el-GR" sz="1100" dirty="0">
                          <a:effectLst/>
                        </a:rPr>
                        <a:t>Θα πρέπει να συνοδεύεται από μια γενική επεξηγηματική λεζάντα κολλημένη στον τοίχο. </a:t>
                      </a:r>
                      <a:endParaRPr lang="el-GR" sz="1100" dirty="0">
                        <a:effectLst/>
                        <a:latin typeface="Calibri" panose="020F0502020204030204" pitchFamily="34" charset="0"/>
                        <a:ea typeface="Calibri" panose="020F0502020204030204" pitchFamily="34" charset="0"/>
                        <a:cs typeface="Arial" panose="020B0604020202020204" pitchFamily="34" charset="0"/>
                      </a:endParaRPr>
                    </a:p>
                  </a:txBody>
                  <a:tcPr marL="49175" marR="49175" marT="0" marB="0"/>
                </a:tc>
                <a:extLst>
                  <a:ext uri="{0D108BD9-81ED-4DB2-BD59-A6C34878D82A}">
                    <a16:rowId xmlns:a16="http://schemas.microsoft.com/office/drawing/2014/main" val="2847587114"/>
                  </a:ext>
                </a:extLst>
              </a:tr>
              <a:tr h="175527">
                <a:tc>
                  <a:txBody>
                    <a:bodyPr/>
                    <a:lstStyle/>
                    <a:p>
                      <a:pPr>
                        <a:lnSpc>
                          <a:spcPct val="115000"/>
                        </a:lnSpc>
                        <a:spcAft>
                          <a:spcPts val="800"/>
                        </a:spcAft>
                      </a:pPr>
                      <a:r>
                        <a:rPr lang="el-GR" sz="1100">
                          <a:effectLst/>
                        </a:rPr>
                        <a:t>Διαστάσεις εκθέματος: </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49175" marR="49175" marT="0" marB="0"/>
                </a:tc>
                <a:tc>
                  <a:txBody>
                    <a:bodyPr/>
                    <a:lstStyle/>
                    <a:p>
                      <a:pPr>
                        <a:lnSpc>
                          <a:spcPct val="150000"/>
                        </a:lnSpc>
                        <a:spcAft>
                          <a:spcPts val="800"/>
                        </a:spcAft>
                      </a:pPr>
                      <a:r>
                        <a:rPr lang="el-GR" sz="1100">
                          <a:effectLst/>
                        </a:rPr>
                        <a:t>Η οθόνη της τηλεόρασης πρέπει να είναι τουλάχιστον 50 ιντσών</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49175" marR="49175" marT="0" marB="0"/>
                </a:tc>
                <a:extLst>
                  <a:ext uri="{0D108BD9-81ED-4DB2-BD59-A6C34878D82A}">
                    <a16:rowId xmlns:a16="http://schemas.microsoft.com/office/drawing/2014/main" val="1890979685"/>
                  </a:ext>
                </a:extLst>
              </a:tr>
              <a:tr h="918591">
                <a:tc>
                  <a:txBody>
                    <a:bodyPr/>
                    <a:lstStyle/>
                    <a:p>
                      <a:pPr>
                        <a:lnSpc>
                          <a:spcPct val="115000"/>
                        </a:lnSpc>
                        <a:spcAft>
                          <a:spcPts val="800"/>
                        </a:spcAft>
                      </a:pPr>
                      <a:r>
                        <a:rPr lang="el-GR" sz="1100">
                          <a:effectLst/>
                        </a:rPr>
                        <a:t>Οδηγίες στησίματος της έκθεσης βήμα προς βήμα:</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49175" marR="49175" marT="0" marB="0"/>
                </a:tc>
                <a:tc>
                  <a:txBody>
                    <a:bodyPr/>
                    <a:lstStyle/>
                    <a:p>
                      <a:pPr marL="342900" lvl="0" indent="-342900">
                        <a:lnSpc>
                          <a:spcPct val="100000"/>
                        </a:lnSpc>
                        <a:spcAft>
                          <a:spcPts val="0"/>
                        </a:spcAft>
                        <a:buFont typeface="+mj-lt"/>
                        <a:buAutoNum type="arabicPeriod"/>
                      </a:pPr>
                      <a:r>
                        <a:rPr lang="el-GR" sz="1100" u="none" strike="noStrike" dirty="0">
                          <a:effectLst/>
                        </a:rPr>
                        <a:t>Εγκαταστήστε την τηλεόραση στον τοίχο ή σε μια βάση όπως ένα τραπέζι.</a:t>
                      </a:r>
                    </a:p>
                    <a:p>
                      <a:pPr marL="342900" lvl="0" indent="-342900">
                        <a:lnSpc>
                          <a:spcPct val="100000"/>
                        </a:lnSpc>
                        <a:spcAft>
                          <a:spcPts val="0"/>
                        </a:spcAft>
                        <a:buFont typeface="+mj-lt"/>
                        <a:buAutoNum type="arabicPeriod"/>
                      </a:pPr>
                      <a:r>
                        <a:rPr lang="el-GR" sz="1100" u="none" strike="noStrike" dirty="0">
                          <a:effectLst/>
                        </a:rPr>
                        <a:t>Βρείτε το κατάλληλο βίντεο. (Πρόταση: </a:t>
                      </a:r>
                      <a:r>
                        <a:rPr lang="el-GR" sz="1100" u="none" strike="noStrike" dirty="0">
                          <a:effectLst/>
                          <a:hlinkClick r:id="rId6"/>
                        </a:rPr>
                        <a:t>Ανάβαση στον Όλυμπο: Οροπέδιο Μουσών - Προφήτης Ηλίας - Λούκι - </a:t>
                      </a:r>
                      <a:r>
                        <a:rPr lang="el-GR" sz="1100" u="none" strike="noStrike" dirty="0" err="1">
                          <a:effectLst/>
                          <a:hlinkClick r:id="rId6"/>
                        </a:rPr>
                        <a:t>Μύτικας</a:t>
                      </a:r>
                      <a:r>
                        <a:rPr lang="el-GR" sz="1100" u="none" strike="noStrike" dirty="0">
                          <a:effectLst/>
                          <a:hlinkClick r:id="rId6"/>
                        </a:rPr>
                        <a:t> - Ζωνάρια - Πριόνια (2018) - </a:t>
                      </a:r>
                      <a:r>
                        <a:rPr lang="el-GR" sz="1100" u="none" strike="noStrike" dirty="0" err="1">
                          <a:effectLst/>
                          <a:hlinkClick r:id="rId6"/>
                        </a:rPr>
                        <a:t>YouTube</a:t>
                      </a:r>
                      <a:r>
                        <a:rPr lang="el-GR" sz="1100" u="none" strike="noStrike" dirty="0">
                          <a:effectLst/>
                        </a:rPr>
                        <a:t>)</a:t>
                      </a:r>
                    </a:p>
                    <a:p>
                      <a:pPr marL="342900" lvl="0" indent="-342900">
                        <a:lnSpc>
                          <a:spcPct val="100000"/>
                        </a:lnSpc>
                        <a:spcAft>
                          <a:spcPts val="0"/>
                        </a:spcAft>
                        <a:buFont typeface="+mj-lt"/>
                        <a:buAutoNum type="arabicPeriod"/>
                      </a:pPr>
                      <a:r>
                        <a:rPr lang="el-GR" sz="1100" u="none" strike="noStrike" dirty="0">
                          <a:effectLst/>
                        </a:rPr>
                        <a:t>Κατεβάστε το βίντεο και αναπαράγετέ το κατ’ επανάληψη  </a:t>
                      </a:r>
                      <a:endParaRPr lang="el-GR" sz="1100" u="none" strike="noStrike" dirty="0">
                        <a:effectLst/>
                        <a:latin typeface="Calibri" panose="020F0502020204030204" pitchFamily="34" charset="0"/>
                        <a:ea typeface="Calibri" panose="020F0502020204030204" pitchFamily="34" charset="0"/>
                        <a:cs typeface="Arial" panose="020B0604020202020204" pitchFamily="34" charset="0"/>
                      </a:endParaRPr>
                    </a:p>
                  </a:txBody>
                  <a:tcPr marL="49175" marR="49175" marT="0" marB="0"/>
                </a:tc>
                <a:extLst>
                  <a:ext uri="{0D108BD9-81ED-4DB2-BD59-A6C34878D82A}">
                    <a16:rowId xmlns:a16="http://schemas.microsoft.com/office/drawing/2014/main" val="1292310439"/>
                  </a:ext>
                </a:extLst>
              </a:tr>
            </a:tbl>
          </a:graphicData>
        </a:graphic>
      </p:graphicFrame>
    </p:spTree>
    <p:extLst>
      <p:ext uri="{BB962C8B-B14F-4D97-AF65-F5344CB8AC3E}">
        <p14:creationId xmlns:p14="http://schemas.microsoft.com/office/powerpoint/2010/main" val="34797680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C816ABD5-D3A1-473D-84DB-FC7026794CB2}"/>
              </a:ext>
            </a:extLst>
          </p:cNvPr>
          <p:cNvSpPr/>
          <p:nvPr/>
        </p:nvSpPr>
        <p:spPr>
          <a:xfrm>
            <a:off x="2199860" y="174813"/>
            <a:ext cx="8632264"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l-GR" sz="4000" dirty="0">
                <a:solidFill>
                  <a:srgbClr val="002060"/>
                </a:solidFill>
                <a:latin typeface="Arial" panose="020B0604020202020204" pitchFamily="34" charset="0"/>
                <a:cs typeface="Arial" panose="020B0604020202020204" pitchFamily="34" charset="0"/>
              </a:rPr>
              <a:t>ΒΗΜΑ 5</a:t>
            </a:r>
            <a:r>
              <a:rPr lang="en-US" sz="4000" dirty="0">
                <a:solidFill>
                  <a:srgbClr val="002060"/>
                </a:solidFill>
                <a:latin typeface="Arial" panose="020B0604020202020204" pitchFamily="34" charset="0"/>
                <a:cs typeface="Arial" panose="020B0604020202020204" pitchFamily="34" charset="0"/>
              </a:rPr>
              <a:t>: </a:t>
            </a:r>
            <a:r>
              <a:rPr lang="el-GR" sz="4000" dirty="0">
                <a:solidFill>
                  <a:srgbClr val="002060"/>
                </a:solidFill>
                <a:latin typeface="Arial" panose="020B0604020202020204" pitchFamily="34" charset="0"/>
                <a:cs typeface="Arial" panose="020B0604020202020204" pitchFamily="34" charset="0"/>
              </a:rPr>
              <a:t>Κατασκευάστε τα εκθέματα σας</a:t>
            </a:r>
            <a:r>
              <a:rPr lang="en-US" sz="4000" dirty="0">
                <a:solidFill>
                  <a:srgbClr val="002060"/>
                </a:solidFill>
                <a:latin typeface="Arial" panose="020B0604020202020204" pitchFamily="34" charset="0"/>
                <a:cs typeface="Arial" panose="020B0604020202020204" pitchFamily="34" charset="0"/>
              </a:rPr>
              <a:t> </a:t>
            </a:r>
            <a:endParaRPr lang="en-GB" sz="4000" dirty="0">
              <a:solidFill>
                <a:srgbClr val="002060"/>
              </a:solidFill>
              <a:latin typeface="Arial" panose="020B06040202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graphicFrame>
        <p:nvGraphicFramePr>
          <p:cNvPr id="3" name="Πίνακας 2">
            <a:extLst>
              <a:ext uri="{FF2B5EF4-FFF2-40B4-BE49-F238E27FC236}">
                <a16:creationId xmlns:a16="http://schemas.microsoft.com/office/drawing/2014/main" id="{79C0794E-94B1-CDCC-FD4F-44DE079C1650}"/>
              </a:ext>
            </a:extLst>
          </p:cNvPr>
          <p:cNvGraphicFramePr>
            <a:graphicFrameLocks noGrp="1"/>
          </p:cNvGraphicFramePr>
          <p:nvPr>
            <p:extLst>
              <p:ext uri="{D42A27DB-BD31-4B8C-83A1-F6EECF244321}">
                <p14:modId xmlns:p14="http://schemas.microsoft.com/office/powerpoint/2010/main" val="2034050565"/>
              </p:ext>
            </p:extLst>
          </p:nvPr>
        </p:nvGraphicFramePr>
        <p:xfrm>
          <a:off x="974158" y="1698303"/>
          <a:ext cx="10243684" cy="4368075"/>
        </p:xfrm>
        <a:graphic>
          <a:graphicData uri="http://schemas.openxmlformats.org/drawingml/2006/table">
            <a:tbl>
              <a:tblPr bandRow="1">
                <a:tableStyleId>{5C22544A-7EE6-4342-B048-85BDC9FD1C3A}</a:tableStyleId>
              </a:tblPr>
              <a:tblGrid>
                <a:gridCol w="2057800">
                  <a:extLst>
                    <a:ext uri="{9D8B030D-6E8A-4147-A177-3AD203B41FA5}">
                      <a16:colId xmlns:a16="http://schemas.microsoft.com/office/drawing/2014/main" val="3683432221"/>
                    </a:ext>
                  </a:extLst>
                </a:gridCol>
                <a:gridCol w="8185884">
                  <a:extLst>
                    <a:ext uri="{9D8B030D-6E8A-4147-A177-3AD203B41FA5}">
                      <a16:colId xmlns:a16="http://schemas.microsoft.com/office/drawing/2014/main" val="3857939688"/>
                    </a:ext>
                  </a:extLst>
                </a:gridCol>
              </a:tblGrid>
              <a:tr h="159459">
                <a:tc>
                  <a:txBody>
                    <a:bodyPr/>
                    <a:lstStyle/>
                    <a:p>
                      <a:pPr>
                        <a:lnSpc>
                          <a:spcPct val="115000"/>
                        </a:lnSpc>
                        <a:spcAft>
                          <a:spcPts val="800"/>
                        </a:spcAft>
                      </a:pPr>
                      <a:r>
                        <a:rPr lang="el-GR" sz="1100">
                          <a:effectLst/>
                        </a:rPr>
                        <a:t>Υπο-ενότητα</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37139" marR="37139" marT="0" marB="0"/>
                </a:tc>
                <a:tc>
                  <a:txBody>
                    <a:bodyPr/>
                    <a:lstStyle/>
                    <a:p>
                      <a:pPr>
                        <a:lnSpc>
                          <a:spcPct val="115000"/>
                        </a:lnSpc>
                        <a:spcAft>
                          <a:spcPts val="800"/>
                        </a:spcAft>
                      </a:pPr>
                      <a:r>
                        <a:rPr lang="el-GR" sz="1100">
                          <a:effectLst/>
                        </a:rPr>
                        <a:t>Η μοναδικότητα του Ολύμπου </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37139" marR="37139" marT="0" marB="0"/>
                </a:tc>
                <a:extLst>
                  <a:ext uri="{0D108BD9-81ED-4DB2-BD59-A6C34878D82A}">
                    <a16:rowId xmlns:a16="http://schemas.microsoft.com/office/drawing/2014/main" val="2355531448"/>
                  </a:ext>
                </a:extLst>
              </a:tr>
              <a:tr h="159459">
                <a:tc>
                  <a:txBody>
                    <a:bodyPr/>
                    <a:lstStyle/>
                    <a:p>
                      <a:pPr>
                        <a:lnSpc>
                          <a:spcPct val="115000"/>
                        </a:lnSpc>
                        <a:spcAft>
                          <a:spcPts val="800"/>
                        </a:spcAft>
                      </a:pPr>
                      <a:r>
                        <a:rPr lang="el-GR" sz="1100">
                          <a:effectLst/>
                        </a:rPr>
                        <a:t>Αριθμός εκθέματος:</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37139" marR="37139" marT="0" marB="0"/>
                </a:tc>
                <a:tc>
                  <a:txBody>
                    <a:bodyPr/>
                    <a:lstStyle/>
                    <a:p>
                      <a:pPr>
                        <a:lnSpc>
                          <a:spcPct val="115000"/>
                        </a:lnSpc>
                        <a:spcAft>
                          <a:spcPts val="800"/>
                        </a:spcAft>
                      </a:pPr>
                      <a:r>
                        <a:rPr lang="el-GR" sz="1100">
                          <a:effectLst/>
                        </a:rPr>
                        <a:t>2</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37139" marR="37139" marT="0" marB="0"/>
                </a:tc>
                <a:extLst>
                  <a:ext uri="{0D108BD9-81ED-4DB2-BD59-A6C34878D82A}">
                    <a16:rowId xmlns:a16="http://schemas.microsoft.com/office/drawing/2014/main" val="1620057385"/>
                  </a:ext>
                </a:extLst>
              </a:tr>
              <a:tr h="159459">
                <a:tc>
                  <a:txBody>
                    <a:bodyPr/>
                    <a:lstStyle/>
                    <a:p>
                      <a:pPr>
                        <a:lnSpc>
                          <a:spcPct val="115000"/>
                        </a:lnSpc>
                        <a:spcAft>
                          <a:spcPts val="800"/>
                        </a:spcAft>
                      </a:pPr>
                      <a:r>
                        <a:rPr lang="el-GR" sz="1100">
                          <a:effectLst/>
                        </a:rPr>
                        <a:t>Όνομα της έκθεσης:</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37139" marR="37139" marT="0" marB="0"/>
                </a:tc>
                <a:tc>
                  <a:txBody>
                    <a:bodyPr/>
                    <a:lstStyle/>
                    <a:p>
                      <a:pPr>
                        <a:lnSpc>
                          <a:spcPct val="115000"/>
                        </a:lnSpc>
                        <a:spcAft>
                          <a:spcPts val="800"/>
                        </a:spcAft>
                      </a:pPr>
                      <a:r>
                        <a:rPr lang="el-GR" sz="1100">
                          <a:effectLst/>
                        </a:rPr>
                        <a:t>Σκαρφαλώστε στις κορυφές</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37139" marR="37139" marT="0" marB="0"/>
                </a:tc>
                <a:extLst>
                  <a:ext uri="{0D108BD9-81ED-4DB2-BD59-A6C34878D82A}">
                    <a16:rowId xmlns:a16="http://schemas.microsoft.com/office/drawing/2014/main" val="3411714233"/>
                  </a:ext>
                </a:extLst>
              </a:tr>
              <a:tr h="159459">
                <a:tc>
                  <a:txBody>
                    <a:bodyPr/>
                    <a:lstStyle/>
                    <a:p>
                      <a:pPr>
                        <a:lnSpc>
                          <a:spcPct val="115000"/>
                        </a:lnSpc>
                        <a:spcAft>
                          <a:spcPts val="800"/>
                        </a:spcAft>
                      </a:pPr>
                      <a:r>
                        <a:rPr lang="el-GR" sz="1100">
                          <a:effectLst/>
                        </a:rPr>
                        <a:t>Τύπος εκθέματος:</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37139" marR="37139" marT="0" marB="0"/>
                </a:tc>
                <a:tc>
                  <a:txBody>
                    <a:bodyPr/>
                    <a:lstStyle/>
                    <a:p>
                      <a:pPr>
                        <a:lnSpc>
                          <a:spcPct val="115000"/>
                        </a:lnSpc>
                        <a:spcAft>
                          <a:spcPts val="800"/>
                        </a:spcAft>
                      </a:pPr>
                      <a:r>
                        <a:rPr lang="el-GR" sz="1100">
                          <a:effectLst/>
                        </a:rPr>
                        <a:t>Ψηφιακός (διαδραστικός)</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37139" marR="37139" marT="0" marB="0"/>
                </a:tc>
                <a:extLst>
                  <a:ext uri="{0D108BD9-81ED-4DB2-BD59-A6C34878D82A}">
                    <a16:rowId xmlns:a16="http://schemas.microsoft.com/office/drawing/2014/main" val="122341438"/>
                  </a:ext>
                </a:extLst>
              </a:tr>
              <a:tr h="159459">
                <a:tc>
                  <a:txBody>
                    <a:bodyPr/>
                    <a:lstStyle/>
                    <a:p>
                      <a:pPr>
                        <a:lnSpc>
                          <a:spcPct val="115000"/>
                        </a:lnSpc>
                        <a:spcAft>
                          <a:spcPts val="800"/>
                        </a:spcAft>
                      </a:pPr>
                      <a:r>
                        <a:rPr lang="el-GR" sz="1100">
                          <a:effectLst/>
                        </a:rPr>
                        <a:t>Χρόνος προετοιμασίας</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37139" marR="37139" marT="0" marB="0"/>
                </a:tc>
                <a:tc>
                  <a:txBody>
                    <a:bodyPr/>
                    <a:lstStyle/>
                    <a:p>
                      <a:pPr>
                        <a:lnSpc>
                          <a:spcPct val="115000"/>
                        </a:lnSpc>
                        <a:spcAft>
                          <a:spcPts val="800"/>
                        </a:spcAft>
                      </a:pPr>
                      <a:r>
                        <a:rPr lang="el-GR" sz="1100">
                          <a:effectLst/>
                        </a:rPr>
                        <a:t>1 ώρα (συνολικά)</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37139" marR="37139" marT="0" marB="0"/>
                </a:tc>
                <a:extLst>
                  <a:ext uri="{0D108BD9-81ED-4DB2-BD59-A6C34878D82A}">
                    <a16:rowId xmlns:a16="http://schemas.microsoft.com/office/drawing/2014/main" val="3625142399"/>
                  </a:ext>
                </a:extLst>
              </a:tr>
              <a:tr h="159459">
                <a:tc>
                  <a:txBody>
                    <a:bodyPr/>
                    <a:lstStyle/>
                    <a:p>
                      <a:pPr>
                        <a:lnSpc>
                          <a:spcPct val="115000"/>
                        </a:lnSpc>
                        <a:spcAft>
                          <a:spcPts val="800"/>
                        </a:spcAft>
                      </a:pPr>
                      <a:r>
                        <a:rPr lang="el-GR" sz="1100">
                          <a:effectLst/>
                        </a:rPr>
                        <a:t>Απαιτούμενοι μαθητές:</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37139" marR="37139" marT="0" marB="0"/>
                </a:tc>
                <a:tc>
                  <a:txBody>
                    <a:bodyPr/>
                    <a:lstStyle/>
                    <a:p>
                      <a:pPr>
                        <a:lnSpc>
                          <a:spcPct val="115000"/>
                        </a:lnSpc>
                        <a:spcAft>
                          <a:spcPts val="800"/>
                        </a:spcAft>
                      </a:pPr>
                      <a:r>
                        <a:rPr lang="el-GR" sz="1100">
                          <a:effectLst/>
                        </a:rPr>
                        <a:t>2 μαθητές (συνολικά)</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37139" marR="37139" marT="0" marB="0"/>
                </a:tc>
                <a:extLst>
                  <a:ext uri="{0D108BD9-81ED-4DB2-BD59-A6C34878D82A}">
                    <a16:rowId xmlns:a16="http://schemas.microsoft.com/office/drawing/2014/main" val="3409693820"/>
                  </a:ext>
                </a:extLst>
              </a:tr>
              <a:tr h="642885">
                <a:tc>
                  <a:txBody>
                    <a:bodyPr/>
                    <a:lstStyle/>
                    <a:p>
                      <a:pPr>
                        <a:lnSpc>
                          <a:spcPct val="115000"/>
                        </a:lnSpc>
                        <a:spcAft>
                          <a:spcPts val="800"/>
                        </a:spcAft>
                      </a:pPr>
                      <a:r>
                        <a:rPr lang="el-GR" sz="1100">
                          <a:effectLst/>
                        </a:rPr>
                        <a:t>Σύντομη περιγραφή:</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37139" marR="37139" marT="0" marB="0"/>
                </a:tc>
                <a:tc>
                  <a:txBody>
                    <a:bodyPr/>
                    <a:lstStyle/>
                    <a:p>
                      <a:pPr>
                        <a:lnSpc>
                          <a:spcPct val="150000"/>
                        </a:lnSpc>
                        <a:spcAft>
                          <a:spcPts val="800"/>
                        </a:spcAft>
                      </a:pPr>
                      <a:r>
                        <a:rPr lang="el-GR" sz="1100" dirty="0">
                          <a:effectLst/>
                        </a:rPr>
                        <a:t>Μια ιστοσελίδα που θα παρουσιάζει τις κορυφές του Ολύμπου σε τρισδιάστατη μορφή. Καθισμένος μπροστά σε έναν υπολογιστή ή μπροστά σε έναν </a:t>
                      </a:r>
                      <a:r>
                        <a:rPr lang="el-GR" sz="1100" dirty="0" err="1">
                          <a:effectLst/>
                        </a:rPr>
                        <a:t>διαδραστικό</a:t>
                      </a:r>
                      <a:r>
                        <a:rPr lang="el-GR" sz="1100" dirty="0">
                          <a:effectLst/>
                        </a:rPr>
                        <a:t> πίνακα, ο επισκέπτης θα έχει την ευκαιρία να περιηγηθεί σε κάθε κορυφή, να μάθει το υψόμετρο της και να απολαύσει το μοναδικό τοπίο.</a:t>
                      </a:r>
                      <a:endParaRPr lang="el-GR" sz="1100" dirty="0">
                        <a:effectLst/>
                        <a:latin typeface="Calibri" panose="020F0502020204030204" pitchFamily="34" charset="0"/>
                        <a:ea typeface="Calibri" panose="020F0502020204030204" pitchFamily="34" charset="0"/>
                        <a:cs typeface="Arial" panose="020B0604020202020204" pitchFamily="34" charset="0"/>
                      </a:endParaRPr>
                    </a:p>
                  </a:txBody>
                  <a:tcPr marL="37139" marR="37139" marT="0" marB="0"/>
                </a:tc>
                <a:extLst>
                  <a:ext uri="{0D108BD9-81ED-4DB2-BD59-A6C34878D82A}">
                    <a16:rowId xmlns:a16="http://schemas.microsoft.com/office/drawing/2014/main" val="172656202"/>
                  </a:ext>
                </a:extLst>
              </a:tr>
              <a:tr h="477657">
                <a:tc>
                  <a:txBody>
                    <a:bodyPr/>
                    <a:lstStyle/>
                    <a:p>
                      <a:pPr>
                        <a:lnSpc>
                          <a:spcPct val="115000"/>
                        </a:lnSpc>
                        <a:spcAft>
                          <a:spcPts val="800"/>
                        </a:spcAft>
                      </a:pPr>
                      <a:r>
                        <a:rPr lang="el-GR" sz="1100">
                          <a:effectLst/>
                        </a:rPr>
                        <a:t>Απαραίτητα υλικά ή/και εργαλεία:</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37139" marR="37139" marT="0" marB="0"/>
                </a:tc>
                <a:tc>
                  <a:txBody>
                    <a:bodyPr/>
                    <a:lstStyle/>
                    <a:p>
                      <a:pPr>
                        <a:lnSpc>
                          <a:spcPct val="150000"/>
                        </a:lnSpc>
                        <a:spcAft>
                          <a:spcPts val="800"/>
                        </a:spcAft>
                      </a:pPr>
                      <a:r>
                        <a:rPr lang="el-GR" sz="1100">
                          <a:effectLst/>
                        </a:rPr>
                        <a:t>Ένας υπολογιστής με μια μεγάλη οθόνη πάνω σε ένα τραπέζι. Ιδανικά, θα μπορούσε να χρησιμοποιηθεί ένας διαδραστικός πίνακας. Θα πρέπει να υπάρχει μια γενική επεξηγηματική λεζάντα κολλημένη στον τοίχο.</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37139" marR="37139" marT="0" marB="0"/>
                </a:tc>
                <a:extLst>
                  <a:ext uri="{0D108BD9-81ED-4DB2-BD59-A6C34878D82A}">
                    <a16:rowId xmlns:a16="http://schemas.microsoft.com/office/drawing/2014/main" val="157853644"/>
                  </a:ext>
                </a:extLst>
              </a:tr>
              <a:tr h="159459">
                <a:tc>
                  <a:txBody>
                    <a:bodyPr/>
                    <a:lstStyle/>
                    <a:p>
                      <a:pPr>
                        <a:lnSpc>
                          <a:spcPct val="115000"/>
                        </a:lnSpc>
                        <a:spcAft>
                          <a:spcPts val="800"/>
                        </a:spcAft>
                      </a:pPr>
                      <a:r>
                        <a:rPr lang="el-GR" sz="1100">
                          <a:effectLst/>
                        </a:rPr>
                        <a:t>Διαστάσεις:</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37139" marR="37139" marT="0" marB="0"/>
                </a:tc>
                <a:tc>
                  <a:txBody>
                    <a:bodyPr/>
                    <a:lstStyle/>
                    <a:p>
                      <a:pPr>
                        <a:lnSpc>
                          <a:spcPct val="115000"/>
                        </a:lnSpc>
                        <a:spcAft>
                          <a:spcPts val="800"/>
                        </a:spcAft>
                      </a:pPr>
                      <a:r>
                        <a:rPr lang="el-GR" sz="1100">
                          <a:effectLst/>
                        </a:rPr>
                        <a:t>Οθόνη υπολογιστή όχι μικρότερη από 23 ίντσες</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37139" marR="37139" marT="0" marB="0"/>
                </a:tc>
                <a:extLst>
                  <a:ext uri="{0D108BD9-81ED-4DB2-BD59-A6C34878D82A}">
                    <a16:rowId xmlns:a16="http://schemas.microsoft.com/office/drawing/2014/main" val="3867228517"/>
                  </a:ext>
                </a:extLst>
              </a:tr>
              <a:tr h="1900261">
                <a:tc>
                  <a:txBody>
                    <a:bodyPr/>
                    <a:lstStyle/>
                    <a:p>
                      <a:pPr>
                        <a:lnSpc>
                          <a:spcPct val="115000"/>
                        </a:lnSpc>
                        <a:spcAft>
                          <a:spcPts val="800"/>
                        </a:spcAft>
                      </a:pPr>
                      <a:r>
                        <a:rPr lang="el-GR" sz="1100">
                          <a:effectLst/>
                        </a:rPr>
                        <a:t>Οδηγίες στησίματος της έκθεσης βήμα προς βήμα:</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37139" marR="37139" marT="0" marB="0"/>
                </a:tc>
                <a:tc>
                  <a:txBody>
                    <a:bodyPr/>
                    <a:lstStyle/>
                    <a:p>
                      <a:pPr marL="342900" lvl="0" indent="-342900">
                        <a:lnSpc>
                          <a:spcPct val="100000"/>
                        </a:lnSpc>
                        <a:spcAft>
                          <a:spcPts val="0"/>
                        </a:spcAft>
                        <a:buFont typeface="+mj-lt"/>
                        <a:buAutoNum type="arabicPeriod"/>
                      </a:pPr>
                      <a:r>
                        <a:rPr lang="el-GR" sz="1100" u="none" strike="noStrike" dirty="0">
                          <a:effectLst/>
                        </a:rPr>
                        <a:t>Τοποθετήστε τον υπολογιστή σε ένα μικρό τραπέζι</a:t>
                      </a:r>
                    </a:p>
                    <a:p>
                      <a:pPr>
                        <a:lnSpc>
                          <a:spcPct val="100000"/>
                        </a:lnSpc>
                        <a:spcAft>
                          <a:spcPts val="0"/>
                        </a:spcAft>
                      </a:pPr>
                      <a:r>
                        <a:rPr lang="el-GR" sz="1100" dirty="0">
                          <a:effectLst/>
                        </a:rPr>
                        <a:t>Βρείτε την ιστοσελίδα (</a:t>
                      </a:r>
                      <a:r>
                        <a:rPr lang="el-GR" sz="1100" u="sng" dirty="0">
                          <a:effectLst/>
                          <a:hlinkClick r:id="rId6"/>
                        </a:rPr>
                        <a:t>Εθνικός Δρυμός Ολύμπου - </a:t>
                      </a:r>
                      <a:r>
                        <a:rPr lang="el-GR" sz="1100" u="sng" dirty="0" err="1">
                          <a:effectLst/>
                          <a:hlinkClick r:id="rId6"/>
                        </a:rPr>
                        <a:t>Mount</a:t>
                      </a:r>
                      <a:r>
                        <a:rPr lang="el-GR" sz="1100" u="sng" dirty="0">
                          <a:effectLst/>
                          <a:hlinkClick r:id="rId6"/>
                        </a:rPr>
                        <a:t> </a:t>
                      </a:r>
                      <a:r>
                        <a:rPr lang="el-GR" sz="1100" u="sng" dirty="0" err="1">
                          <a:effectLst/>
                          <a:hlinkClick r:id="rId6"/>
                        </a:rPr>
                        <a:t>Olympus</a:t>
                      </a:r>
                      <a:r>
                        <a:rPr lang="el-GR" sz="1100" u="sng" dirty="0">
                          <a:effectLst/>
                          <a:hlinkClick r:id="rId6"/>
                        </a:rPr>
                        <a:t> </a:t>
                      </a:r>
                      <a:r>
                        <a:rPr lang="el-GR" sz="1100" u="sng" dirty="0" err="1">
                          <a:effectLst/>
                          <a:hlinkClick r:id="rId6"/>
                        </a:rPr>
                        <a:t>Summits</a:t>
                      </a:r>
                      <a:r>
                        <a:rPr lang="el-GR" sz="1100" u="sng" dirty="0">
                          <a:effectLst/>
                          <a:hlinkClick r:id="rId6"/>
                        </a:rPr>
                        <a:t>)</a:t>
                      </a:r>
                      <a:r>
                        <a:rPr lang="el-GR" sz="1100" u="none" strike="noStrike" dirty="0">
                          <a:effectLst/>
                          <a:hlinkClick r:id="rId6"/>
                        </a:rPr>
                        <a:t> &amp; προ</a:t>
                      </a:r>
                      <a:r>
                        <a:rPr lang="el-GR" sz="1100" dirty="0">
                          <a:effectLst/>
                        </a:rPr>
                        <a:t>βάλετε την στην οθόνη</a:t>
                      </a:r>
                    </a:p>
                    <a:p>
                      <a:pPr marL="342900" lvl="0" indent="-342900">
                        <a:lnSpc>
                          <a:spcPct val="100000"/>
                        </a:lnSpc>
                        <a:spcAft>
                          <a:spcPts val="0"/>
                        </a:spcAft>
                        <a:buFont typeface="+mj-lt"/>
                        <a:buAutoNum type="arabicPeriod"/>
                      </a:pPr>
                      <a:r>
                        <a:rPr lang="el-GR" sz="1100" u="none" strike="noStrike" dirty="0">
                          <a:effectLst/>
                        </a:rPr>
                        <a:t>Μην ξεχάσετε να βάλετε μια καρέκλα μπροστά από τον υπολογιστή</a:t>
                      </a:r>
                    </a:p>
                    <a:p>
                      <a:pPr>
                        <a:lnSpc>
                          <a:spcPct val="100000"/>
                        </a:lnSpc>
                        <a:spcAft>
                          <a:spcPts val="0"/>
                        </a:spcAft>
                      </a:pPr>
                      <a:r>
                        <a:rPr lang="el-GR" sz="1100" dirty="0">
                          <a:effectLst/>
                        </a:rPr>
                        <a:t>Ή</a:t>
                      </a:r>
                    </a:p>
                    <a:p>
                      <a:pPr>
                        <a:lnSpc>
                          <a:spcPct val="100000"/>
                        </a:lnSpc>
                        <a:spcAft>
                          <a:spcPts val="0"/>
                        </a:spcAft>
                      </a:pPr>
                      <a:r>
                        <a:rPr lang="el-GR" sz="1100" dirty="0">
                          <a:effectLst/>
                        </a:rPr>
                        <a:t>1. Τοποθετήστε τον </a:t>
                      </a:r>
                      <a:r>
                        <a:rPr lang="el-GR" sz="1100" dirty="0" err="1">
                          <a:effectLst/>
                        </a:rPr>
                        <a:t>διαδραστικό</a:t>
                      </a:r>
                      <a:r>
                        <a:rPr lang="el-GR" sz="1100" dirty="0">
                          <a:effectLst/>
                        </a:rPr>
                        <a:t> πίνακα στον τοίχο ή σε μια κατάλληλη βάση</a:t>
                      </a:r>
                    </a:p>
                    <a:p>
                      <a:pPr>
                        <a:lnSpc>
                          <a:spcPct val="100000"/>
                        </a:lnSpc>
                        <a:spcAft>
                          <a:spcPts val="0"/>
                        </a:spcAft>
                      </a:pPr>
                      <a:r>
                        <a:rPr lang="el-GR" sz="1100" dirty="0">
                          <a:effectLst/>
                        </a:rPr>
                        <a:t>2. Συνδέστε τον πίνακα με ένα φορητό υπολογιστή και έναν </a:t>
                      </a:r>
                      <a:r>
                        <a:rPr lang="el-GR" sz="1100" dirty="0" err="1">
                          <a:effectLst/>
                        </a:rPr>
                        <a:t>βιντεοπροβολέα</a:t>
                      </a:r>
                      <a:r>
                        <a:rPr lang="el-GR" sz="1100" dirty="0">
                          <a:effectLst/>
                        </a:rPr>
                        <a:t>	</a:t>
                      </a:r>
                    </a:p>
                    <a:p>
                      <a:pPr>
                        <a:lnSpc>
                          <a:spcPct val="100000"/>
                        </a:lnSpc>
                        <a:spcAft>
                          <a:spcPts val="0"/>
                        </a:spcAft>
                      </a:pPr>
                      <a:r>
                        <a:rPr lang="el-GR" sz="1100" dirty="0">
                          <a:effectLst/>
                        </a:rPr>
                        <a:t>3. Εμφανίστε τον </a:t>
                      </a:r>
                      <a:r>
                        <a:rPr lang="el-GR" sz="1100" dirty="0" err="1">
                          <a:effectLst/>
                        </a:rPr>
                        <a:t>ιστότοπο</a:t>
                      </a:r>
                      <a:r>
                        <a:rPr lang="el-GR" sz="1100" dirty="0">
                          <a:effectLst/>
                        </a:rPr>
                        <a:t> στην οθόνη</a:t>
                      </a:r>
                    </a:p>
                    <a:p>
                      <a:pPr>
                        <a:lnSpc>
                          <a:spcPct val="100000"/>
                        </a:lnSpc>
                        <a:spcAft>
                          <a:spcPts val="0"/>
                        </a:spcAft>
                      </a:pPr>
                      <a:r>
                        <a:rPr lang="el-GR" sz="1100" dirty="0">
                          <a:effectLst/>
                        </a:rPr>
                        <a:t>4. Μην ξεχάσετε να αφήσετε αρκετό χώρο ούτως ώστε ο επισκέπτης να μπορεί να κινηθεί μπροστά από τον πίνακα</a:t>
                      </a:r>
                      <a:endParaRPr lang="el-GR" sz="1100" dirty="0">
                        <a:effectLst/>
                        <a:latin typeface="Calibri" panose="020F0502020204030204" pitchFamily="34" charset="0"/>
                        <a:ea typeface="Calibri" panose="020F0502020204030204" pitchFamily="34" charset="0"/>
                        <a:cs typeface="Arial" panose="020B0604020202020204" pitchFamily="34" charset="0"/>
                      </a:endParaRPr>
                    </a:p>
                  </a:txBody>
                  <a:tcPr marL="37139" marR="37139" marT="0" marB="0"/>
                </a:tc>
                <a:extLst>
                  <a:ext uri="{0D108BD9-81ED-4DB2-BD59-A6C34878D82A}">
                    <a16:rowId xmlns:a16="http://schemas.microsoft.com/office/drawing/2014/main" val="1376605524"/>
                  </a:ext>
                </a:extLst>
              </a:tr>
            </a:tbl>
          </a:graphicData>
        </a:graphic>
      </p:graphicFrame>
    </p:spTree>
    <p:extLst>
      <p:ext uri="{BB962C8B-B14F-4D97-AF65-F5344CB8AC3E}">
        <p14:creationId xmlns:p14="http://schemas.microsoft.com/office/powerpoint/2010/main" val="9591168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C816ABD5-D3A1-473D-84DB-FC7026794CB2}"/>
              </a:ext>
            </a:extLst>
          </p:cNvPr>
          <p:cNvSpPr/>
          <p:nvPr/>
        </p:nvSpPr>
        <p:spPr>
          <a:xfrm>
            <a:off x="2199860" y="174813"/>
            <a:ext cx="9696718"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ΒΗΜΑ 5</a:t>
            </a:r>
            <a:r>
              <a:rPr kumimoji="0" 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l-GR"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Κατασκευάστε τα εκθέματα σας</a:t>
            </a:r>
            <a:r>
              <a:rPr kumimoji="0" 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endParaRPr kumimoji="0" lang="en-GB"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graphicFrame>
        <p:nvGraphicFramePr>
          <p:cNvPr id="2" name="Πίνακας 1">
            <a:extLst>
              <a:ext uri="{FF2B5EF4-FFF2-40B4-BE49-F238E27FC236}">
                <a16:creationId xmlns:a16="http://schemas.microsoft.com/office/drawing/2014/main" id="{6B2C6292-21AB-4C60-22AE-A53A26F7E825}"/>
              </a:ext>
            </a:extLst>
          </p:cNvPr>
          <p:cNvGraphicFramePr>
            <a:graphicFrameLocks noGrp="1"/>
          </p:cNvGraphicFramePr>
          <p:nvPr>
            <p:extLst>
              <p:ext uri="{D42A27DB-BD31-4B8C-83A1-F6EECF244321}">
                <p14:modId xmlns:p14="http://schemas.microsoft.com/office/powerpoint/2010/main" val="3956797622"/>
              </p:ext>
            </p:extLst>
          </p:nvPr>
        </p:nvGraphicFramePr>
        <p:xfrm>
          <a:off x="1416917" y="1155571"/>
          <a:ext cx="9972481" cy="5299045"/>
        </p:xfrm>
        <a:graphic>
          <a:graphicData uri="http://schemas.openxmlformats.org/drawingml/2006/table">
            <a:tbl>
              <a:tblPr bandRow="1">
                <a:tableStyleId>{5C22544A-7EE6-4342-B048-85BDC9FD1C3A}</a:tableStyleId>
              </a:tblPr>
              <a:tblGrid>
                <a:gridCol w="2306992">
                  <a:extLst>
                    <a:ext uri="{9D8B030D-6E8A-4147-A177-3AD203B41FA5}">
                      <a16:colId xmlns:a16="http://schemas.microsoft.com/office/drawing/2014/main" val="405535609"/>
                    </a:ext>
                  </a:extLst>
                </a:gridCol>
                <a:gridCol w="7665489">
                  <a:extLst>
                    <a:ext uri="{9D8B030D-6E8A-4147-A177-3AD203B41FA5}">
                      <a16:colId xmlns:a16="http://schemas.microsoft.com/office/drawing/2014/main" val="3937008190"/>
                    </a:ext>
                  </a:extLst>
                </a:gridCol>
              </a:tblGrid>
              <a:tr h="215541">
                <a:tc>
                  <a:txBody>
                    <a:bodyPr/>
                    <a:lstStyle/>
                    <a:p>
                      <a:pPr>
                        <a:lnSpc>
                          <a:spcPct val="150000"/>
                        </a:lnSpc>
                        <a:spcAft>
                          <a:spcPts val="800"/>
                        </a:spcAft>
                      </a:pPr>
                      <a:r>
                        <a:rPr lang="el-GR" sz="1100">
                          <a:effectLst/>
                        </a:rPr>
                        <a:t>Υπο-ενότητα</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25850" marR="25850" marT="0" marB="0"/>
                </a:tc>
                <a:tc>
                  <a:txBody>
                    <a:bodyPr/>
                    <a:lstStyle/>
                    <a:p>
                      <a:pPr>
                        <a:lnSpc>
                          <a:spcPct val="150000"/>
                        </a:lnSpc>
                        <a:spcAft>
                          <a:spcPts val="800"/>
                        </a:spcAft>
                      </a:pPr>
                      <a:r>
                        <a:rPr lang="el-GR" sz="1100" dirty="0">
                          <a:effectLst/>
                        </a:rPr>
                        <a:t>Η μοναδικότητα του Ολύμπου </a:t>
                      </a:r>
                      <a:endParaRPr lang="el-GR" sz="1100" dirty="0">
                        <a:effectLst/>
                        <a:latin typeface="Calibri" panose="020F0502020204030204" pitchFamily="34" charset="0"/>
                        <a:ea typeface="Calibri" panose="020F0502020204030204" pitchFamily="34" charset="0"/>
                        <a:cs typeface="Arial" panose="020B0604020202020204" pitchFamily="34" charset="0"/>
                      </a:endParaRPr>
                    </a:p>
                  </a:txBody>
                  <a:tcPr marL="25850" marR="25850" marT="0" marB="0"/>
                </a:tc>
                <a:extLst>
                  <a:ext uri="{0D108BD9-81ED-4DB2-BD59-A6C34878D82A}">
                    <a16:rowId xmlns:a16="http://schemas.microsoft.com/office/drawing/2014/main" val="1368671964"/>
                  </a:ext>
                </a:extLst>
              </a:tr>
              <a:tr h="215541">
                <a:tc>
                  <a:txBody>
                    <a:bodyPr/>
                    <a:lstStyle/>
                    <a:p>
                      <a:pPr>
                        <a:lnSpc>
                          <a:spcPct val="150000"/>
                        </a:lnSpc>
                        <a:spcAft>
                          <a:spcPts val="800"/>
                        </a:spcAft>
                      </a:pPr>
                      <a:r>
                        <a:rPr lang="el-GR" sz="1100">
                          <a:effectLst/>
                        </a:rPr>
                        <a:t>Αριθμός εκθέματος:</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25850" marR="25850" marT="0" marB="0"/>
                </a:tc>
                <a:tc>
                  <a:txBody>
                    <a:bodyPr/>
                    <a:lstStyle/>
                    <a:p>
                      <a:pPr>
                        <a:lnSpc>
                          <a:spcPct val="150000"/>
                        </a:lnSpc>
                        <a:spcAft>
                          <a:spcPts val="800"/>
                        </a:spcAft>
                      </a:pPr>
                      <a:r>
                        <a:rPr lang="el-GR" sz="1100">
                          <a:effectLst/>
                        </a:rPr>
                        <a:t>3</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25850" marR="25850" marT="0" marB="0"/>
                </a:tc>
                <a:extLst>
                  <a:ext uri="{0D108BD9-81ED-4DB2-BD59-A6C34878D82A}">
                    <a16:rowId xmlns:a16="http://schemas.microsoft.com/office/drawing/2014/main" val="3670791682"/>
                  </a:ext>
                </a:extLst>
              </a:tr>
              <a:tr h="215541">
                <a:tc>
                  <a:txBody>
                    <a:bodyPr/>
                    <a:lstStyle/>
                    <a:p>
                      <a:pPr>
                        <a:lnSpc>
                          <a:spcPct val="150000"/>
                        </a:lnSpc>
                        <a:spcAft>
                          <a:spcPts val="800"/>
                        </a:spcAft>
                      </a:pPr>
                      <a:r>
                        <a:rPr lang="el-GR" sz="1100">
                          <a:effectLst/>
                        </a:rPr>
                        <a:t>Όνομα εκθέματος:</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25850" marR="25850" marT="0" marB="0"/>
                </a:tc>
                <a:tc>
                  <a:txBody>
                    <a:bodyPr/>
                    <a:lstStyle/>
                    <a:p>
                      <a:pPr>
                        <a:lnSpc>
                          <a:spcPct val="150000"/>
                        </a:lnSpc>
                        <a:spcAft>
                          <a:spcPts val="800"/>
                        </a:spcAft>
                      </a:pPr>
                      <a:r>
                        <a:rPr lang="el-GR" sz="1100">
                          <a:effectLst/>
                        </a:rPr>
                        <a:t>Πράσινα δάση παντού!</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25850" marR="25850" marT="0" marB="0"/>
                </a:tc>
                <a:extLst>
                  <a:ext uri="{0D108BD9-81ED-4DB2-BD59-A6C34878D82A}">
                    <a16:rowId xmlns:a16="http://schemas.microsoft.com/office/drawing/2014/main" val="2427124682"/>
                  </a:ext>
                </a:extLst>
              </a:tr>
              <a:tr h="215541">
                <a:tc>
                  <a:txBody>
                    <a:bodyPr/>
                    <a:lstStyle/>
                    <a:p>
                      <a:pPr>
                        <a:lnSpc>
                          <a:spcPct val="150000"/>
                        </a:lnSpc>
                        <a:spcAft>
                          <a:spcPts val="800"/>
                        </a:spcAft>
                      </a:pPr>
                      <a:r>
                        <a:rPr lang="el-GR" sz="1100">
                          <a:effectLst/>
                        </a:rPr>
                        <a:t>Τύπος εκθέματος:</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25850" marR="25850" marT="0" marB="0"/>
                </a:tc>
                <a:tc>
                  <a:txBody>
                    <a:bodyPr/>
                    <a:lstStyle/>
                    <a:p>
                      <a:pPr>
                        <a:lnSpc>
                          <a:spcPct val="150000"/>
                        </a:lnSpc>
                        <a:spcAft>
                          <a:spcPts val="800"/>
                        </a:spcAft>
                      </a:pPr>
                      <a:r>
                        <a:rPr lang="el-GR" sz="1100">
                          <a:effectLst/>
                        </a:rPr>
                        <a:t>Υλικός</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25850" marR="25850" marT="0" marB="0"/>
                </a:tc>
                <a:extLst>
                  <a:ext uri="{0D108BD9-81ED-4DB2-BD59-A6C34878D82A}">
                    <a16:rowId xmlns:a16="http://schemas.microsoft.com/office/drawing/2014/main" val="4110252291"/>
                  </a:ext>
                </a:extLst>
              </a:tr>
              <a:tr h="215541">
                <a:tc>
                  <a:txBody>
                    <a:bodyPr/>
                    <a:lstStyle/>
                    <a:p>
                      <a:pPr>
                        <a:lnSpc>
                          <a:spcPct val="150000"/>
                        </a:lnSpc>
                        <a:spcAft>
                          <a:spcPts val="800"/>
                        </a:spcAft>
                      </a:pPr>
                      <a:r>
                        <a:rPr lang="el-GR" sz="1100">
                          <a:effectLst/>
                        </a:rPr>
                        <a:t>Χρόνος προετοιμασίας</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25850" marR="25850" marT="0" marB="0"/>
                </a:tc>
                <a:tc>
                  <a:txBody>
                    <a:bodyPr/>
                    <a:lstStyle/>
                    <a:p>
                      <a:pPr>
                        <a:lnSpc>
                          <a:spcPct val="150000"/>
                        </a:lnSpc>
                        <a:spcAft>
                          <a:spcPts val="800"/>
                        </a:spcAft>
                      </a:pPr>
                      <a:r>
                        <a:rPr lang="el-GR" sz="1100">
                          <a:effectLst/>
                        </a:rPr>
                        <a:t>2 ώρες για την προετοιμασία &amp; 1 ώρα για την εγκατάσταση</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25850" marR="25850" marT="0" marB="0"/>
                </a:tc>
                <a:extLst>
                  <a:ext uri="{0D108BD9-81ED-4DB2-BD59-A6C34878D82A}">
                    <a16:rowId xmlns:a16="http://schemas.microsoft.com/office/drawing/2014/main" val="2818814537"/>
                  </a:ext>
                </a:extLst>
              </a:tr>
              <a:tr h="215541">
                <a:tc>
                  <a:txBody>
                    <a:bodyPr/>
                    <a:lstStyle/>
                    <a:p>
                      <a:pPr>
                        <a:lnSpc>
                          <a:spcPct val="150000"/>
                        </a:lnSpc>
                        <a:spcAft>
                          <a:spcPts val="800"/>
                        </a:spcAft>
                      </a:pPr>
                      <a:r>
                        <a:rPr lang="el-GR" sz="1100">
                          <a:effectLst/>
                        </a:rPr>
                        <a:t>Απαιτούμενος αριθμός μαθητών:</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25850" marR="25850" marT="0" marB="0"/>
                </a:tc>
                <a:tc>
                  <a:txBody>
                    <a:bodyPr/>
                    <a:lstStyle/>
                    <a:p>
                      <a:pPr>
                        <a:lnSpc>
                          <a:spcPct val="150000"/>
                        </a:lnSpc>
                        <a:spcAft>
                          <a:spcPts val="800"/>
                        </a:spcAft>
                      </a:pPr>
                      <a:r>
                        <a:rPr lang="el-GR" sz="1100">
                          <a:effectLst/>
                        </a:rPr>
                        <a:t>4 μαθητές (συνολικά)</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25850" marR="25850" marT="0" marB="0"/>
                </a:tc>
                <a:extLst>
                  <a:ext uri="{0D108BD9-81ED-4DB2-BD59-A6C34878D82A}">
                    <a16:rowId xmlns:a16="http://schemas.microsoft.com/office/drawing/2014/main" val="403036263"/>
                  </a:ext>
                </a:extLst>
              </a:tr>
              <a:tr h="457064">
                <a:tc>
                  <a:txBody>
                    <a:bodyPr/>
                    <a:lstStyle/>
                    <a:p>
                      <a:pPr>
                        <a:lnSpc>
                          <a:spcPct val="150000"/>
                        </a:lnSpc>
                        <a:spcAft>
                          <a:spcPts val="800"/>
                        </a:spcAft>
                      </a:pPr>
                      <a:r>
                        <a:rPr lang="el-GR" sz="1100" dirty="0">
                          <a:effectLst/>
                        </a:rPr>
                        <a:t>Σύντομη περιγραφή:</a:t>
                      </a:r>
                      <a:endParaRPr lang="el-GR" sz="1100" dirty="0">
                        <a:effectLst/>
                        <a:latin typeface="Calibri" panose="020F0502020204030204" pitchFamily="34" charset="0"/>
                        <a:ea typeface="Calibri" panose="020F0502020204030204" pitchFamily="34" charset="0"/>
                        <a:cs typeface="Arial" panose="020B0604020202020204" pitchFamily="34" charset="0"/>
                      </a:endParaRPr>
                    </a:p>
                  </a:txBody>
                  <a:tcPr marL="25850" marR="25850" marT="0" marB="0"/>
                </a:tc>
                <a:tc>
                  <a:txBody>
                    <a:bodyPr/>
                    <a:lstStyle/>
                    <a:p>
                      <a:pPr>
                        <a:lnSpc>
                          <a:spcPct val="150000"/>
                        </a:lnSpc>
                        <a:spcAft>
                          <a:spcPts val="800"/>
                        </a:spcAft>
                      </a:pPr>
                      <a:r>
                        <a:rPr lang="el-GR" sz="1100" dirty="0">
                          <a:effectLst/>
                        </a:rPr>
                        <a:t>Μια αφίσα πάνω στην οποία θα είναι τυπωμένο το ανάγλυφο του βουνού, με κολλημένες φωτογραφίες διαφόρων μεγεθών που θα παρουσιάζουν διαφορετικά είδη δέντρων και δασών.</a:t>
                      </a:r>
                      <a:r>
                        <a:rPr lang="en-US" sz="1100" dirty="0">
                          <a:effectLst/>
                        </a:rPr>
                        <a:t> </a:t>
                      </a:r>
                      <a:r>
                        <a:rPr lang="el-GR" sz="1100" dirty="0">
                          <a:effectLst/>
                        </a:rPr>
                        <a:t>Δείτε ένα παράδειγμα:</a:t>
                      </a:r>
                      <a:endParaRPr lang="el-GR" sz="1100" dirty="0">
                        <a:effectLst/>
                        <a:latin typeface="Calibri" panose="020F0502020204030204" pitchFamily="34" charset="0"/>
                        <a:ea typeface="Calibri" panose="020F0502020204030204" pitchFamily="34" charset="0"/>
                        <a:cs typeface="Arial" panose="020B0604020202020204" pitchFamily="34" charset="0"/>
                      </a:endParaRPr>
                    </a:p>
                  </a:txBody>
                  <a:tcPr marL="25850" marR="25850" marT="0" marB="0"/>
                </a:tc>
                <a:extLst>
                  <a:ext uri="{0D108BD9-81ED-4DB2-BD59-A6C34878D82A}">
                    <a16:rowId xmlns:a16="http://schemas.microsoft.com/office/drawing/2014/main" val="386942988"/>
                  </a:ext>
                </a:extLst>
              </a:tr>
              <a:tr h="805076">
                <a:tc>
                  <a:txBody>
                    <a:bodyPr/>
                    <a:lstStyle/>
                    <a:p>
                      <a:pPr>
                        <a:lnSpc>
                          <a:spcPct val="115000"/>
                        </a:lnSpc>
                        <a:spcAft>
                          <a:spcPts val="800"/>
                        </a:spcAft>
                      </a:pPr>
                      <a:r>
                        <a:rPr lang="el-GR" sz="1100">
                          <a:effectLst/>
                        </a:rPr>
                        <a:t>Απαραίτητα υλικά ή/και εργαλεία:</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25850" marR="25850" marT="0" marB="0"/>
                </a:tc>
                <a:tc>
                  <a:txBody>
                    <a:bodyPr/>
                    <a:lstStyle/>
                    <a:p>
                      <a:pPr>
                        <a:lnSpc>
                          <a:spcPct val="100000"/>
                        </a:lnSpc>
                        <a:spcAft>
                          <a:spcPts val="0"/>
                        </a:spcAft>
                      </a:pPr>
                      <a:r>
                        <a:rPr lang="el-GR" sz="1100" dirty="0">
                          <a:effectLst/>
                        </a:rPr>
                        <a:t>Ένας εκτυπωτής (για χαρτί μεγέθους Α0, Α4, Α3, Α5)</a:t>
                      </a:r>
                    </a:p>
                    <a:p>
                      <a:pPr>
                        <a:lnSpc>
                          <a:spcPct val="100000"/>
                        </a:lnSpc>
                        <a:spcAft>
                          <a:spcPts val="0"/>
                        </a:spcAft>
                      </a:pPr>
                      <a:r>
                        <a:rPr lang="el-GR" sz="1100" dirty="0">
                          <a:effectLst/>
                        </a:rPr>
                        <a:t>Φωτογραφικό χαρτί μεγέθους A4, A3, A5</a:t>
                      </a:r>
                    </a:p>
                    <a:p>
                      <a:pPr>
                        <a:lnSpc>
                          <a:spcPct val="100000"/>
                        </a:lnSpc>
                        <a:spcAft>
                          <a:spcPts val="0"/>
                        </a:spcAft>
                      </a:pPr>
                      <a:r>
                        <a:rPr lang="el-GR" sz="1100" dirty="0">
                          <a:effectLst/>
                        </a:rPr>
                        <a:t>Χαρτόνι</a:t>
                      </a:r>
                    </a:p>
                    <a:p>
                      <a:pPr>
                        <a:lnSpc>
                          <a:spcPct val="100000"/>
                        </a:lnSpc>
                        <a:spcAft>
                          <a:spcPts val="0"/>
                        </a:spcAft>
                      </a:pPr>
                      <a:r>
                        <a:rPr lang="el-GR" sz="1100" dirty="0" err="1">
                          <a:effectLst/>
                        </a:rPr>
                        <a:t>Blu</a:t>
                      </a:r>
                      <a:r>
                        <a:rPr lang="el-GR" sz="1100" dirty="0">
                          <a:effectLst/>
                        </a:rPr>
                        <a:t> </a:t>
                      </a:r>
                      <a:r>
                        <a:rPr lang="el-GR" sz="1100" dirty="0" err="1">
                          <a:effectLst/>
                        </a:rPr>
                        <a:t>tack</a:t>
                      </a:r>
                      <a:r>
                        <a:rPr lang="el-GR" sz="1100" dirty="0">
                          <a:effectLst/>
                        </a:rPr>
                        <a:t> ή ταινία διπλής όψης</a:t>
                      </a:r>
                    </a:p>
                    <a:p>
                      <a:pPr>
                        <a:lnSpc>
                          <a:spcPct val="100000"/>
                        </a:lnSpc>
                        <a:spcAft>
                          <a:spcPts val="0"/>
                        </a:spcAft>
                      </a:pPr>
                      <a:r>
                        <a:rPr lang="el-GR" sz="1100" dirty="0">
                          <a:effectLst/>
                        </a:rPr>
                        <a:t>Θα πρέπει να υπάρχει μια γενική επεξηγηματική λεζάντα κολλημένη στον τοίχο.</a:t>
                      </a:r>
                      <a:endParaRPr lang="el-GR" sz="1100" dirty="0">
                        <a:effectLst/>
                        <a:latin typeface="Calibri" panose="020F0502020204030204" pitchFamily="34" charset="0"/>
                        <a:ea typeface="Calibri" panose="020F0502020204030204" pitchFamily="34" charset="0"/>
                        <a:cs typeface="Arial" panose="020B0604020202020204" pitchFamily="34" charset="0"/>
                      </a:endParaRPr>
                    </a:p>
                  </a:txBody>
                  <a:tcPr marL="25850" marR="25850" marT="0" marB="0"/>
                </a:tc>
                <a:extLst>
                  <a:ext uri="{0D108BD9-81ED-4DB2-BD59-A6C34878D82A}">
                    <a16:rowId xmlns:a16="http://schemas.microsoft.com/office/drawing/2014/main" val="2928413831"/>
                  </a:ext>
                </a:extLst>
              </a:tr>
              <a:tr h="456027">
                <a:tc>
                  <a:txBody>
                    <a:bodyPr/>
                    <a:lstStyle/>
                    <a:p>
                      <a:pPr>
                        <a:lnSpc>
                          <a:spcPct val="115000"/>
                        </a:lnSpc>
                        <a:spcAft>
                          <a:spcPts val="800"/>
                        </a:spcAft>
                      </a:pPr>
                      <a:r>
                        <a:rPr lang="el-GR" sz="1100">
                          <a:effectLst/>
                        </a:rPr>
                        <a:t>Διαστάσεις: </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25850" marR="25850" marT="0" marB="0"/>
                </a:tc>
                <a:tc>
                  <a:txBody>
                    <a:bodyPr/>
                    <a:lstStyle/>
                    <a:p>
                      <a:pPr>
                        <a:lnSpc>
                          <a:spcPct val="115000"/>
                        </a:lnSpc>
                        <a:spcAft>
                          <a:spcPts val="800"/>
                        </a:spcAft>
                      </a:pPr>
                      <a:r>
                        <a:rPr lang="el-GR" sz="1100" dirty="0">
                          <a:effectLst/>
                        </a:rPr>
                        <a:t>Συνολική επιφάνεια τοίχου, </a:t>
                      </a:r>
                      <a:endParaRPr lang="en-US" sz="1100" dirty="0">
                        <a:effectLst/>
                      </a:endParaRPr>
                    </a:p>
                    <a:p>
                      <a:pPr>
                        <a:lnSpc>
                          <a:spcPct val="115000"/>
                        </a:lnSpc>
                        <a:spcAft>
                          <a:spcPts val="800"/>
                        </a:spcAft>
                      </a:pPr>
                      <a:r>
                        <a:rPr lang="el-GR" sz="1100" dirty="0">
                          <a:effectLst/>
                        </a:rPr>
                        <a:t> 2x3 μέτρα (οριζόντια)</a:t>
                      </a:r>
                      <a:endParaRPr lang="el-GR" sz="1100" dirty="0">
                        <a:effectLst/>
                        <a:latin typeface="Calibri" panose="020F0502020204030204" pitchFamily="34" charset="0"/>
                        <a:ea typeface="Calibri" panose="020F0502020204030204" pitchFamily="34" charset="0"/>
                        <a:cs typeface="Arial" panose="020B0604020202020204" pitchFamily="34" charset="0"/>
                      </a:endParaRPr>
                    </a:p>
                  </a:txBody>
                  <a:tcPr marL="25850" marR="25850" marT="0" marB="0"/>
                </a:tc>
                <a:extLst>
                  <a:ext uri="{0D108BD9-81ED-4DB2-BD59-A6C34878D82A}">
                    <a16:rowId xmlns:a16="http://schemas.microsoft.com/office/drawing/2014/main" val="634637522"/>
                  </a:ext>
                </a:extLst>
              </a:tr>
              <a:tr h="2163732">
                <a:tc>
                  <a:txBody>
                    <a:bodyPr/>
                    <a:lstStyle/>
                    <a:p>
                      <a:pPr>
                        <a:lnSpc>
                          <a:spcPct val="115000"/>
                        </a:lnSpc>
                        <a:spcAft>
                          <a:spcPts val="800"/>
                        </a:spcAft>
                      </a:pPr>
                      <a:r>
                        <a:rPr lang="el-GR" sz="1100">
                          <a:effectLst/>
                        </a:rPr>
                        <a:t>Οδηγίες στησίματος της έκθεσης βήμα προς βήμα:</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25850" marR="25850" marT="0" marB="0"/>
                </a:tc>
                <a:tc>
                  <a:txBody>
                    <a:bodyPr/>
                    <a:lstStyle/>
                    <a:p>
                      <a:pPr marL="342900" lvl="0" indent="-342900">
                        <a:lnSpc>
                          <a:spcPct val="100000"/>
                        </a:lnSpc>
                        <a:spcAft>
                          <a:spcPts val="0"/>
                        </a:spcAft>
                        <a:buFont typeface="+mj-lt"/>
                        <a:buAutoNum type="arabicPeriod"/>
                      </a:pPr>
                      <a:r>
                        <a:rPr lang="el-GR" sz="1100" dirty="0">
                          <a:effectLst/>
                        </a:rPr>
                        <a:t>Κατεβάστε μια γενική εικόνα του ανάγλυφου του Ολύμπου (Πρόταση: </a:t>
                      </a:r>
                      <a:r>
                        <a:rPr lang="el-GR" sz="1100" u="none" strike="noStrike" dirty="0" err="1">
                          <a:effectLst/>
                          <a:hlinkClick r:id="rId6"/>
                        </a:rPr>
                        <a:t>Google</a:t>
                      </a:r>
                      <a:r>
                        <a:rPr lang="el-GR" sz="1100" u="none" strike="noStrike" dirty="0">
                          <a:effectLst/>
                          <a:hlinkClick r:id="rId6"/>
                        </a:rPr>
                        <a:t> </a:t>
                      </a:r>
                      <a:r>
                        <a:rPr lang="el-GR" sz="1100" u="none" strike="noStrike" dirty="0" err="1">
                          <a:effectLst/>
                          <a:hlinkClick r:id="rId6"/>
                        </a:rPr>
                        <a:t>Earth</a:t>
                      </a:r>
                      <a:r>
                        <a:rPr lang="el-GR" sz="1100" dirty="0">
                          <a:effectLst/>
                        </a:rPr>
                        <a:t>)</a:t>
                      </a:r>
                    </a:p>
                    <a:p>
                      <a:pPr marL="342900" lvl="0" indent="-342900">
                        <a:lnSpc>
                          <a:spcPct val="100000"/>
                        </a:lnSpc>
                        <a:spcAft>
                          <a:spcPts val="0"/>
                        </a:spcAft>
                        <a:buFont typeface="+mj-lt"/>
                        <a:buAutoNum type="arabicPeriod"/>
                      </a:pPr>
                      <a:r>
                        <a:rPr lang="el-GR" sz="1100" dirty="0">
                          <a:effectLst/>
                        </a:rPr>
                        <a:t>Εκτυπώστε το σε χαρτόνι μεγέθους Α0 και κολλήστε το στο κέντρο του τοίχου</a:t>
                      </a:r>
                    </a:p>
                    <a:p>
                      <a:pPr marL="342900" lvl="0" indent="-342900">
                        <a:lnSpc>
                          <a:spcPct val="100000"/>
                        </a:lnSpc>
                        <a:spcAft>
                          <a:spcPts val="0"/>
                        </a:spcAft>
                        <a:buFont typeface="+mj-lt"/>
                        <a:buAutoNum type="arabicPeriod"/>
                      </a:pPr>
                      <a:r>
                        <a:rPr lang="el-GR" sz="1100" dirty="0">
                          <a:effectLst/>
                        </a:rPr>
                        <a:t>Κατεβάστε τουλάχιστον 4 φωτογραφίες που απεικονίζουν είδη δέντρων ή δασών που αντιπροσωπεύουν τις ζώνες βλάστησης του Ολύμπου. Το ηλεκτρονικό φύλλο εργασίας του POEME μπορεί να σας βοηθήσει με αυτό [Πρόταση για λήψη περαιτέρω υλικού: </a:t>
                      </a:r>
                      <a:r>
                        <a:rPr lang="el-GR" sz="1100" dirty="0">
                          <a:effectLst/>
                          <a:hlinkClick r:id="rId7"/>
                        </a:rPr>
                        <a:t>Το βουνό του Ολύμπου: Τα πουλιά στον Όλυμπο (olympusnp.blogspot.com)</a:t>
                      </a:r>
                      <a:r>
                        <a:rPr lang="el-GR" sz="1100" u="sng" dirty="0">
                          <a:effectLst/>
                        </a:rPr>
                        <a:t>  </a:t>
                      </a:r>
                      <a:r>
                        <a:rPr lang="el-GR" sz="1100" dirty="0">
                          <a:effectLst/>
                        </a:rPr>
                        <a:t>ή</a:t>
                      </a:r>
                      <a:r>
                        <a:rPr lang="el-GR" sz="1100" u="sng" dirty="0">
                          <a:effectLst/>
                        </a:rPr>
                        <a:t> </a:t>
                      </a:r>
                      <a:r>
                        <a:rPr lang="el-GR" sz="1100" dirty="0">
                          <a:effectLst/>
                          <a:hlinkClick r:id="rId8"/>
                        </a:rPr>
                        <a:t>Χλωρίδα – Πανίδα </a:t>
                      </a:r>
                      <a:r>
                        <a:rPr lang="el-GR" sz="1100" u="sng" dirty="0">
                          <a:effectLst/>
                        </a:rPr>
                        <a:t> –Olimpos.eu</a:t>
                      </a:r>
                      <a:r>
                        <a:rPr lang="el-GR" sz="1100" dirty="0">
                          <a:effectLst/>
                        </a:rPr>
                        <a:t>  ή μπορείτε να χρησιμοποιήσετε περαιτέρω υλικό από τα ηλεκτρονικά φύλλα εργασίας του POEME που διατίθενται στην επίσημη ιστοσελίδα του έργου)</a:t>
                      </a:r>
                    </a:p>
                    <a:p>
                      <a:pPr marL="342900" lvl="0" indent="-342900">
                        <a:lnSpc>
                          <a:spcPct val="100000"/>
                        </a:lnSpc>
                        <a:spcAft>
                          <a:spcPts val="0"/>
                        </a:spcAft>
                        <a:buFont typeface="+mj-lt"/>
                        <a:buAutoNum type="arabicPeriod"/>
                      </a:pPr>
                      <a:r>
                        <a:rPr lang="el-GR" sz="1100" dirty="0">
                          <a:effectLst/>
                        </a:rPr>
                        <a:t>Επεξεργαστείτε κάθε εικόνα εισάγοντας σε αυτήν το όνομα του εμφανιζόμενου είδους.</a:t>
                      </a:r>
                    </a:p>
                    <a:p>
                      <a:pPr marL="342900" lvl="0" indent="-342900">
                        <a:lnSpc>
                          <a:spcPct val="100000"/>
                        </a:lnSpc>
                        <a:spcAft>
                          <a:spcPts val="0"/>
                        </a:spcAft>
                        <a:buFont typeface="+mj-lt"/>
                        <a:buAutoNum type="arabicPeriod"/>
                      </a:pPr>
                      <a:r>
                        <a:rPr lang="el-GR" sz="1100" dirty="0">
                          <a:effectLst/>
                        </a:rPr>
                        <a:t>Εκτυπώστε τις φωτογραφίες από το βήμα 3 σε διάφορες διαστάσεις Α3, Α4, Α5, μερικές με κάθετη και άλλες με οριζόντια διάταξη. Στη συνέχεια, κολλήστε τις γύρω από την κεντρική φωτογραφία του Ολύμπου. Είναι καλή ιδέα να κολλήσετε τα είδη των δέντρων/ δασών ανάλογα με το υψόμετρο στο οποίο ευδοκιμούν (π. χ. μερικά είδη από υψηλότερα υψόμετρα, μερικά από χαμηλότερα υψόμετρα)</a:t>
                      </a:r>
                      <a:endParaRPr lang="el-GR" sz="1100" dirty="0">
                        <a:effectLst/>
                        <a:latin typeface="Calibri" panose="020F0502020204030204" pitchFamily="34" charset="0"/>
                        <a:ea typeface="Calibri" panose="020F0502020204030204" pitchFamily="34" charset="0"/>
                        <a:cs typeface="Arial" panose="020B0604020202020204" pitchFamily="34" charset="0"/>
                      </a:endParaRPr>
                    </a:p>
                  </a:txBody>
                  <a:tcPr marL="25850" marR="25850" marT="0" marB="0"/>
                </a:tc>
                <a:extLst>
                  <a:ext uri="{0D108BD9-81ED-4DB2-BD59-A6C34878D82A}">
                    <a16:rowId xmlns:a16="http://schemas.microsoft.com/office/drawing/2014/main" val="1516706910"/>
                  </a:ext>
                </a:extLst>
              </a:tr>
            </a:tbl>
          </a:graphicData>
        </a:graphic>
      </p:graphicFrame>
      <p:pic>
        <p:nvPicPr>
          <p:cNvPr id="4097" name="image12.jpg" descr="A picture containing text, wall, indoor, gallery&#10;&#10;Description automatically generated">
            <a:extLst>
              <a:ext uri="{FF2B5EF4-FFF2-40B4-BE49-F238E27FC236}">
                <a16:creationId xmlns:a16="http://schemas.microsoft.com/office/drawing/2014/main" id="{3CE6D9D2-79CE-6163-EF3C-0C7DFCEF8F7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52283" y="2795401"/>
            <a:ext cx="1961148" cy="1471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7081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C816ABD5-D3A1-473D-84DB-FC7026794CB2}"/>
              </a:ext>
            </a:extLst>
          </p:cNvPr>
          <p:cNvSpPr/>
          <p:nvPr/>
        </p:nvSpPr>
        <p:spPr>
          <a:xfrm>
            <a:off x="2199860" y="174813"/>
            <a:ext cx="8632264"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l-GR" sz="3200" b="1" dirty="0">
                <a:solidFill>
                  <a:srgbClr val="002060"/>
                </a:solidFill>
                <a:latin typeface="Arial" panose="020B0604020202020204" pitchFamily="34" charset="0"/>
                <a:cs typeface="Arial" panose="020B0604020202020204" pitchFamily="34" charset="0"/>
              </a:rPr>
              <a:t>ΒΗΜΑ 5</a:t>
            </a:r>
            <a:r>
              <a:rPr lang="en-US" sz="3200" b="1" dirty="0">
                <a:solidFill>
                  <a:srgbClr val="002060"/>
                </a:solidFill>
                <a:latin typeface="Arial" panose="020B0604020202020204" pitchFamily="34" charset="0"/>
                <a:cs typeface="Arial" panose="020B0604020202020204" pitchFamily="34" charset="0"/>
              </a:rPr>
              <a:t>: </a:t>
            </a:r>
            <a:r>
              <a:rPr lang="el-GR" sz="3200" b="1" dirty="0">
                <a:solidFill>
                  <a:srgbClr val="002060"/>
                </a:solidFill>
                <a:latin typeface="Arial" panose="020B0604020202020204" pitchFamily="34" charset="0"/>
                <a:cs typeface="Arial" panose="020B0604020202020204" pitchFamily="34" charset="0"/>
              </a:rPr>
              <a:t>Κατασκευάστε τα εκθέματα σας</a:t>
            </a:r>
            <a:r>
              <a:rPr lang="en-US" sz="3200" b="1" dirty="0">
                <a:solidFill>
                  <a:srgbClr val="002060"/>
                </a:solidFill>
                <a:latin typeface="Arial" panose="020B0604020202020204" pitchFamily="34" charset="0"/>
                <a:cs typeface="Arial" panose="020B0604020202020204" pitchFamily="34" charset="0"/>
              </a:rPr>
              <a:t> </a:t>
            </a:r>
            <a:endParaRPr lang="en-GB" sz="3200" b="1" dirty="0">
              <a:solidFill>
                <a:srgbClr val="002060"/>
              </a:solidFill>
              <a:latin typeface="Arial" panose="020B06040202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graphicFrame>
        <p:nvGraphicFramePr>
          <p:cNvPr id="3" name="Πίνακας 2">
            <a:extLst>
              <a:ext uri="{FF2B5EF4-FFF2-40B4-BE49-F238E27FC236}">
                <a16:creationId xmlns:a16="http://schemas.microsoft.com/office/drawing/2014/main" id="{519A3E71-9B71-536D-D873-9C2D901E591A}"/>
              </a:ext>
            </a:extLst>
          </p:cNvPr>
          <p:cNvGraphicFramePr>
            <a:graphicFrameLocks noGrp="1"/>
          </p:cNvGraphicFramePr>
          <p:nvPr>
            <p:extLst>
              <p:ext uri="{D42A27DB-BD31-4B8C-83A1-F6EECF244321}">
                <p14:modId xmlns:p14="http://schemas.microsoft.com/office/powerpoint/2010/main" val="2063344088"/>
              </p:ext>
            </p:extLst>
          </p:nvPr>
        </p:nvGraphicFramePr>
        <p:xfrm>
          <a:off x="1302418" y="1186703"/>
          <a:ext cx="9587163" cy="5038518"/>
        </p:xfrm>
        <a:graphic>
          <a:graphicData uri="http://schemas.openxmlformats.org/drawingml/2006/table">
            <a:tbl>
              <a:tblPr bandRow="1">
                <a:tableStyleId>{5C22544A-7EE6-4342-B048-85BDC9FD1C3A}</a:tableStyleId>
              </a:tblPr>
              <a:tblGrid>
                <a:gridCol w="3017873">
                  <a:extLst>
                    <a:ext uri="{9D8B030D-6E8A-4147-A177-3AD203B41FA5}">
                      <a16:colId xmlns:a16="http://schemas.microsoft.com/office/drawing/2014/main" val="1122745415"/>
                    </a:ext>
                  </a:extLst>
                </a:gridCol>
                <a:gridCol w="6569290">
                  <a:extLst>
                    <a:ext uri="{9D8B030D-6E8A-4147-A177-3AD203B41FA5}">
                      <a16:colId xmlns:a16="http://schemas.microsoft.com/office/drawing/2014/main" val="1582001931"/>
                    </a:ext>
                  </a:extLst>
                </a:gridCol>
              </a:tblGrid>
              <a:tr h="87343">
                <a:tc>
                  <a:txBody>
                    <a:bodyPr/>
                    <a:lstStyle/>
                    <a:p>
                      <a:pPr>
                        <a:lnSpc>
                          <a:spcPct val="150000"/>
                        </a:lnSpc>
                        <a:spcAft>
                          <a:spcPts val="800"/>
                        </a:spcAft>
                      </a:pPr>
                      <a:r>
                        <a:rPr lang="el-GR" sz="1100">
                          <a:effectLst/>
                        </a:rPr>
                        <a:t>Υπο-ενότητα</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28797" marR="28797" marT="0" marB="0"/>
                </a:tc>
                <a:tc>
                  <a:txBody>
                    <a:bodyPr/>
                    <a:lstStyle/>
                    <a:p>
                      <a:pPr>
                        <a:lnSpc>
                          <a:spcPct val="150000"/>
                        </a:lnSpc>
                        <a:spcAft>
                          <a:spcPts val="800"/>
                        </a:spcAft>
                      </a:pPr>
                      <a:r>
                        <a:rPr lang="el-GR" sz="1100">
                          <a:effectLst/>
                        </a:rPr>
                        <a:t>Η μοναδικότητα του Ολύμπου</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28797" marR="28797" marT="0" marB="0"/>
                </a:tc>
                <a:extLst>
                  <a:ext uri="{0D108BD9-81ED-4DB2-BD59-A6C34878D82A}">
                    <a16:rowId xmlns:a16="http://schemas.microsoft.com/office/drawing/2014/main" val="4145210437"/>
                  </a:ext>
                </a:extLst>
              </a:tr>
              <a:tr h="87343">
                <a:tc>
                  <a:txBody>
                    <a:bodyPr/>
                    <a:lstStyle/>
                    <a:p>
                      <a:pPr>
                        <a:lnSpc>
                          <a:spcPct val="150000"/>
                        </a:lnSpc>
                        <a:spcAft>
                          <a:spcPts val="800"/>
                        </a:spcAft>
                      </a:pPr>
                      <a:r>
                        <a:rPr lang="el-GR" sz="1100">
                          <a:effectLst/>
                        </a:rPr>
                        <a:t>Αριθμός εκθέματος:</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28797" marR="28797" marT="0" marB="0"/>
                </a:tc>
                <a:tc>
                  <a:txBody>
                    <a:bodyPr/>
                    <a:lstStyle/>
                    <a:p>
                      <a:pPr>
                        <a:lnSpc>
                          <a:spcPct val="150000"/>
                        </a:lnSpc>
                        <a:spcAft>
                          <a:spcPts val="800"/>
                        </a:spcAft>
                      </a:pPr>
                      <a:r>
                        <a:rPr lang="el-GR" sz="1100">
                          <a:effectLst/>
                        </a:rPr>
                        <a:t>4</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28797" marR="28797" marT="0" marB="0"/>
                </a:tc>
                <a:extLst>
                  <a:ext uri="{0D108BD9-81ED-4DB2-BD59-A6C34878D82A}">
                    <a16:rowId xmlns:a16="http://schemas.microsoft.com/office/drawing/2014/main" val="3193825274"/>
                  </a:ext>
                </a:extLst>
              </a:tr>
              <a:tr h="87343">
                <a:tc>
                  <a:txBody>
                    <a:bodyPr/>
                    <a:lstStyle/>
                    <a:p>
                      <a:pPr>
                        <a:lnSpc>
                          <a:spcPct val="150000"/>
                        </a:lnSpc>
                        <a:spcAft>
                          <a:spcPts val="800"/>
                        </a:spcAft>
                      </a:pPr>
                      <a:r>
                        <a:rPr lang="el-GR" sz="1100">
                          <a:effectLst/>
                        </a:rPr>
                        <a:t>Όνομα εκθέματος:</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28797" marR="28797" marT="0" marB="0"/>
                </a:tc>
                <a:tc>
                  <a:txBody>
                    <a:bodyPr/>
                    <a:lstStyle/>
                    <a:p>
                      <a:pPr>
                        <a:lnSpc>
                          <a:spcPct val="150000"/>
                        </a:lnSpc>
                        <a:spcAft>
                          <a:spcPts val="800"/>
                        </a:spcAft>
                      </a:pPr>
                      <a:r>
                        <a:rPr lang="el-GR" sz="1100">
                          <a:effectLst/>
                        </a:rPr>
                        <a:t>Η τέχνη εμπνέεται από τη φύση</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28797" marR="28797" marT="0" marB="0"/>
                </a:tc>
                <a:extLst>
                  <a:ext uri="{0D108BD9-81ED-4DB2-BD59-A6C34878D82A}">
                    <a16:rowId xmlns:a16="http://schemas.microsoft.com/office/drawing/2014/main" val="1209374289"/>
                  </a:ext>
                </a:extLst>
              </a:tr>
              <a:tr h="87343">
                <a:tc>
                  <a:txBody>
                    <a:bodyPr/>
                    <a:lstStyle/>
                    <a:p>
                      <a:pPr>
                        <a:lnSpc>
                          <a:spcPct val="150000"/>
                        </a:lnSpc>
                        <a:spcAft>
                          <a:spcPts val="800"/>
                        </a:spcAft>
                      </a:pPr>
                      <a:r>
                        <a:rPr lang="el-GR" sz="1100">
                          <a:effectLst/>
                        </a:rPr>
                        <a:t>Τύπος εκθέματος:</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28797" marR="28797" marT="0" marB="0"/>
                </a:tc>
                <a:tc>
                  <a:txBody>
                    <a:bodyPr/>
                    <a:lstStyle/>
                    <a:p>
                      <a:pPr>
                        <a:lnSpc>
                          <a:spcPct val="150000"/>
                        </a:lnSpc>
                        <a:spcAft>
                          <a:spcPts val="800"/>
                        </a:spcAft>
                      </a:pPr>
                      <a:r>
                        <a:rPr lang="el-GR" sz="1100">
                          <a:effectLst/>
                        </a:rPr>
                        <a:t>Ψηφιακός  </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28797" marR="28797" marT="0" marB="0"/>
                </a:tc>
                <a:extLst>
                  <a:ext uri="{0D108BD9-81ED-4DB2-BD59-A6C34878D82A}">
                    <a16:rowId xmlns:a16="http://schemas.microsoft.com/office/drawing/2014/main" val="3262027903"/>
                  </a:ext>
                </a:extLst>
              </a:tr>
              <a:tr h="87343">
                <a:tc>
                  <a:txBody>
                    <a:bodyPr/>
                    <a:lstStyle/>
                    <a:p>
                      <a:pPr>
                        <a:lnSpc>
                          <a:spcPct val="150000"/>
                        </a:lnSpc>
                        <a:spcAft>
                          <a:spcPts val="800"/>
                        </a:spcAft>
                      </a:pPr>
                      <a:r>
                        <a:rPr lang="el-GR" sz="1100">
                          <a:effectLst/>
                        </a:rPr>
                        <a:t>Χρόνος προετοιμασίας</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28797" marR="28797" marT="0" marB="0"/>
                </a:tc>
                <a:tc>
                  <a:txBody>
                    <a:bodyPr/>
                    <a:lstStyle/>
                    <a:p>
                      <a:pPr>
                        <a:lnSpc>
                          <a:spcPct val="150000"/>
                        </a:lnSpc>
                        <a:spcAft>
                          <a:spcPts val="800"/>
                        </a:spcAft>
                      </a:pPr>
                      <a:r>
                        <a:rPr lang="el-GR" sz="1100">
                          <a:effectLst/>
                        </a:rPr>
                        <a:t>1 εβδομάδα </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28797" marR="28797" marT="0" marB="0"/>
                </a:tc>
                <a:extLst>
                  <a:ext uri="{0D108BD9-81ED-4DB2-BD59-A6C34878D82A}">
                    <a16:rowId xmlns:a16="http://schemas.microsoft.com/office/drawing/2014/main" val="923745362"/>
                  </a:ext>
                </a:extLst>
              </a:tr>
              <a:tr h="185222">
                <a:tc>
                  <a:txBody>
                    <a:bodyPr/>
                    <a:lstStyle/>
                    <a:p>
                      <a:pPr>
                        <a:lnSpc>
                          <a:spcPct val="150000"/>
                        </a:lnSpc>
                        <a:spcAft>
                          <a:spcPts val="800"/>
                        </a:spcAft>
                      </a:pPr>
                      <a:r>
                        <a:rPr lang="el-GR" sz="1100">
                          <a:effectLst/>
                        </a:rPr>
                        <a:t>Απαιτούμενος αριθμός μαθητών:</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28797" marR="28797" marT="0" marB="0"/>
                </a:tc>
                <a:tc>
                  <a:txBody>
                    <a:bodyPr/>
                    <a:lstStyle/>
                    <a:p>
                      <a:pPr>
                        <a:lnSpc>
                          <a:spcPct val="150000"/>
                        </a:lnSpc>
                        <a:spcAft>
                          <a:spcPts val="800"/>
                        </a:spcAft>
                      </a:pPr>
                      <a:r>
                        <a:rPr lang="el-GR" sz="1100">
                          <a:effectLst/>
                        </a:rPr>
                        <a:t>3 μαθητές (συνολικά)</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28797" marR="28797" marT="0" marB="0"/>
                </a:tc>
                <a:extLst>
                  <a:ext uri="{0D108BD9-81ED-4DB2-BD59-A6C34878D82A}">
                    <a16:rowId xmlns:a16="http://schemas.microsoft.com/office/drawing/2014/main" val="1008630843"/>
                  </a:ext>
                </a:extLst>
              </a:tr>
              <a:tr h="710866">
                <a:tc>
                  <a:txBody>
                    <a:bodyPr/>
                    <a:lstStyle/>
                    <a:p>
                      <a:pPr>
                        <a:lnSpc>
                          <a:spcPct val="150000"/>
                        </a:lnSpc>
                        <a:spcAft>
                          <a:spcPts val="800"/>
                        </a:spcAft>
                      </a:pPr>
                      <a:r>
                        <a:rPr lang="el-GR" sz="1100">
                          <a:effectLst/>
                        </a:rPr>
                        <a:t>Σύντομη περιγραφή:</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28797" marR="28797" marT="0" marB="0"/>
                </a:tc>
                <a:tc>
                  <a:txBody>
                    <a:bodyPr/>
                    <a:lstStyle/>
                    <a:p>
                      <a:pPr>
                        <a:lnSpc>
                          <a:spcPct val="100000"/>
                        </a:lnSpc>
                        <a:spcAft>
                          <a:spcPts val="0"/>
                        </a:spcAft>
                      </a:pPr>
                      <a:r>
                        <a:rPr lang="el-GR" sz="1100" dirty="0">
                          <a:effectLst/>
                        </a:rPr>
                        <a:t>Ένα ψηφιακό βιβλίο με θέμα τα ενδημικά φυτά του Ολύμπου που θα περιέχει δείγματα λουλουδιών της τυπικής χλωρίδας που βρίσκει κανείς εκεί. Κάθε σελίδα θα παρουσιάζει ένα είδος χλωρίδας (δείγμα λουλουδιών με το επιστημονικό και κοινό του όνομα γραμμένο). </a:t>
                      </a:r>
                    </a:p>
                    <a:p>
                      <a:pPr>
                        <a:lnSpc>
                          <a:spcPct val="100000"/>
                        </a:lnSpc>
                        <a:spcAft>
                          <a:spcPts val="0"/>
                        </a:spcAft>
                      </a:pPr>
                      <a:r>
                        <a:rPr lang="el-GR" sz="1100" dirty="0">
                          <a:effectLst/>
                        </a:rPr>
                        <a:t>Θα πρέπει να υπάρχει μια γενική επεξηγηματική λεζάντα στην πρώτη σελίδα.</a:t>
                      </a:r>
                      <a:endParaRPr lang="el-GR" sz="1100" dirty="0">
                        <a:effectLst/>
                        <a:latin typeface="Calibri" panose="020F0502020204030204" pitchFamily="34" charset="0"/>
                        <a:ea typeface="Calibri" panose="020F0502020204030204" pitchFamily="34" charset="0"/>
                        <a:cs typeface="Arial" panose="020B0604020202020204" pitchFamily="34" charset="0"/>
                      </a:endParaRPr>
                    </a:p>
                  </a:txBody>
                  <a:tcPr marL="28797" marR="28797" marT="0" marB="0"/>
                </a:tc>
                <a:extLst>
                  <a:ext uri="{0D108BD9-81ED-4DB2-BD59-A6C34878D82A}">
                    <a16:rowId xmlns:a16="http://schemas.microsoft.com/office/drawing/2014/main" val="927622982"/>
                  </a:ext>
                </a:extLst>
              </a:tr>
              <a:tr h="380979">
                <a:tc>
                  <a:txBody>
                    <a:bodyPr/>
                    <a:lstStyle/>
                    <a:p>
                      <a:pPr>
                        <a:lnSpc>
                          <a:spcPct val="115000"/>
                        </a:lnSpc>
                        <a:spcAft>
                          <a:spcPts val="800"/>
                        </a:spcAft>
                      </a:pPr>
                      <a:r>
                        <a:rPr lang="el-GR" sz="1100">
                          <a:effectLst/>
                        </a:rPr>
                        <a:t>Απαραίτητα υλικά ή/και εργαλεία:</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28797" marR="28797" marT="0" marB="0"/>
                </a:tc>
                <a:tc>
                  <a:txBody>
                    <a:bodyPr/>
                    <a:lstStyle/>
                    <a:p>
                      <a:pPr>
                        <a:lnSpc>
                          <a:spcPct val="150000"/>
                        </a:lnSpc>
                        <a:spcAft>
                          <a:spcPts val="800"/>
                        </a:spcAft>
                      </a:pPr>
                      <a:r>
                        <a:rPr lang="el-GR" sz="1100">
                          <a:effectLst/>
                        </a:rPr>
                        <a:t>Η δωρεάν διαδικτυακή εφαρμογή του Book Creator (</a:t>
                      </a:r>
                      <a:r>
                        <a:rPr lang="el-GR" sz="1100" u="sng">
                          <a:effectLst/>
                          <a:hlinkClick r:id="rId6"/>
                        </a:rPr>
                        <a:t>https://bookcreator.com/</a:t>
                      </a:r>
                      <a:r>
                        <a:rPr lang="el-GR" sz="1100">
                          <a:effectLst/>
                        </a:rPr>
                        <a:t>). Το ηλεκτρονικό βιβλίο θα παρουσιαστεί μέσω ηλεκτρονικής συσκευής (δηλαδή tablet με οθόνη τουλάχιστον 10 ιντσών) τοποθετημένη σε ένα τραπέζι.</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28797" marR="28797" marT="0" marB="0"/>
                </a:tc>
                <a:extLst>
                  <a:ext uri="{0D108BD9-81ED-4DB2-BD59-A6C34878D82A}">
                    <a16:rowId xmlns:a16="http://schemas.microsoft.com/office/drawing/2014/main" val="2692711890"/>
                  </a:ext>
                </a:extLst>
              </a:tr>
              <a:tr h="319352">
                <a:tc>
                  <a:txBody>
                    <a:bodyPr/>
                    <a:lstStyle/>
                    <a:p>
                      <a:pPr>
                        <a:lnSpc>
                          <a:spcPct val="115000"/>
                        </a:lnSpc>
                        <a:spcAft>
                          <a:spcPts val="800"/>
                        </a:spcAft>
                      </a:pPr>
                      <a:r>
                        <a:rPr lang="el-GR" sz="1100">
                          <a:effectLst/>
                        </a:rPr>
                        <a:t>Διαστάσεις/ φορμάτ/ μορφή: </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28797" marR="28797" marT="0" marB="0"/>
                </a:tc>
                <a:tc>
                  <a:txBody>
                    <a:bodyPr/>
                    <a:lstStyle/>
                    <a:p>
                      <a:pPr>
                        <a:lnSpc>
                          <a:spcPct val="150000"/>
                        </a:lnSpc>
                        <a:spcAft>
                          <a:spcPts val="800"/>
                        </a:spcAft>
                      </a:pPr>
                      <a:r>
                        <a:rPr lang="el-GR" sz="1100" dirty="0" err="1">
                          <a:effectLst/>
                        </a:rPr>
                        <a:t>Μορφότυπο</a:t>
                      </a:r>
                      <a:r>
                        <a:rPr lang="el-GR" sz="1100" dirty="0">
                          <a:effectLst/>
                        </a:rPr>
                        <a:t> αρχείου </a:t>
                      </a:r>
                      <a:r>
                        <a:rPr lang="el-GR" sz="1100" dirty="0" err="1">
                          <a:effectLst/>
                        </a:rPr>
                        <a:t>ePub</a:t>
                      </a:r>
                      <a:r>
                        <a:rPr lang="el-GR" sz="1100" dirty="0">
                          <a:effectLst/>
                        </a:rPr>
                        <a:t> (θα χρειαστεί ένας ηλεκτρονικός αναγνώστης όπως το </a:t>
                      </a:r>
                      <a:r>
                        <a:rPr lang="el-GR" sz="1100" dirty="0" err="1">
                          <a:effectLst/>
                        </a:rPr>
                        <a:t>Thorium</a:t>
                      </a:r>
                      <a:r>
                        <a:rPr lang="el-GR" sz="1100" dirty="0">
                          <a:effectLst/>
                        </a:rPr>
                        <a:t>)</a:t>
                      </a:r>
                    </a:p>
                    <a:p>
                      <a:pPr>
                        <a:lnSpc>
                          <a:spcPct val="150000"/>
                        </a:lnSpc>
                        <a:spcAft>
                          <a:spcPts val="800"/>
                        </a:spcAft>
                      </a:pPr>
                      <a:r>
                        <a:rPr lang="el-GR" sz="1100" dirty="0">
                          <a:effectLst/>
                        </a:rPr>
                        <a:t>Οθόνη τουλάχιστον 10 ιντσών </a:t>
                      </a:r>
                      <a:endParaRPr lang="el-GR" sz="1100" dirty="0">
                        <a:effectLst/>
                        <a:latin typeface="Calibri" panose="020F0502020204030204" pitchFamily="34" charset="0"/>
                        <a:ea typeface="Calibri" panose="020F0502020204030204" pitchFamily="34" charset="0"/>
                        <a:cs typeface="Arial" panose="020B0604020202020204" pitchFamily="34" charset="0"/>
                      </a:endParaRPr>
                    </a:p>
                  </a:txBody>
                  <a:tcPr marL="28797" marR="28797" marT="0" marB="0"/>
                </a:tc>
                <a:extLst>
                  <a:ext uri="{0D108BD9-81ED-4DB2-BD59-A6C34878D82A}">
                    <a16:rowId xmlns:a16="http://schemas.microsoft.com/office/drawing/2014/main" val="3769587228"/>
                  </a:ext>
                </a:extLst>
              </a:tr>
              <a:tr h="1664277">
                <a:tc>
                  <a:txBody>
                    <a:bodyPr/>
                    <a:lstStyle/>
                    <a:p>
                      <a:pPr>
                        <a:lnSpc>
                          <a:spcPct val="115000"/>
                        </a:lnSpc>
                        <a:spcAft>
                          <a:spcPts val="800"/>
                        </a:spcAft>
                      </a:pPr>
                      <a:r>
                        <a:rPr lang="el-GR" sz="1100">
                          <a:effectLst/>
                        </a:rPr>
                        <a:t>Οδηγίες στησίματος της έκθεσης βήμα προς βήμα:</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28797" marR="28797" marT="0" marB="0"/>
                </a:tc>
                <a:tc>
                  <a:txBody>
                    <a:bodyPr/>
                    <a:lstStyle/>
                    <a:p>
                      <a:pPr marL="342900" lvl="0" indent="-342900">
                        <a:lnSpc>
                          <a:spcPct val="100000"/>
                        </a:lnSpc>
                        <a:spcAft>
                          <a:spcPts val="0"/>
                        </a:spcAft>
                        <a:buSzPts val="1200"/>
                        <a:buFont typeface="Arial" panose="020B0604020202020204" pitchFamily="34" charset="0"/>
                        <a:buAutoNum type="arabicPeriod"/>
                      </a:pPr>
                      <a:r>
                        <a:rPr lang="el-GR" sz="1100" dirty="0">
                          <a:effectLst/>
                        </a:rPr>
                        <a:t>Συγκεντρώστε τα ονόματα των λουλουδιών μαζί με τις εικόνες που θα κατεβάσετε από το διαδίκτυο. Το ηλεκτρονικό φύλλο εργασίας του POEME μπορεί να σας βοηθήσει με αυτό (Πρόταση για λήψη εικόνων: </a:t>
                      </a:r>
                      <a:r>
                        <a:rPr lang="el-GR" sz="1100" u="none" strike="noStrike" dirty="0">
                          <a:effectLst/>
                          <a:hlinkClick r:id="rId7"/>
                        </a:rPr>
                        <a:t>Χλωρίδα - Πανίδα -</a:t>
                      </a:r>
                      <a:r>
                        <a:rPr lang="el-GR" sz="1100" dirty="0">
                          <a:effectLst/>
                        </a:rPr>
                        <a:t> </a:t>
                      </a:r>
                      <a:r>
                        <a:rPr lang="el-GR" sz="1100" u="sng" dirty="0">
                          <a:effectLst/>
                          <a:hlinkClick r:id="rId7"/>
                        </a:rPr>
                        <a:t>Olimpos.eu</a:t>
                      </a:r>
                      <a:r>
                        <a:rPr lang="el-GR" sz="1100" dirty="0">
                          <a:effectLst/>
                        </a:rPr>
                        <a:t> </a:t>
                      </a:r>
                      <a:r>
                        <a:rPr lang="el-GR" sz="1100" u="none" strike="noStrike" dirty="0">
                          <a:effectLst/>
                          <a:hlinkClick r:id="rId8"/>
                        </a:rPr>
                        <a:t>ή </a:t>
                      </a:r>
                      <a:r>
                        <a:rPr lang="el-GR" sz="1100" u="sng" dirty="0">
                          <a:effectLst/>
                          <a:hlinkClick r:id="rId8"/>
                        </a:rPr>
                        <a:t>http://105dim-thess.thess.sch.gr/1051/files/endemic%20plants%20of%20Olympus.pdf</a:t>
                      </a:r>
                      <a:r>
                        <a:rPr lang="el-GR" sz="1100" dirty="0">
                          <a:effectLst/>
                        </a:rPr>
                        <a:t>)</a:t>
                      </a:r>
                    </a:p>
                    <a:p>
                      <a:pPr marL="342900" lvl="0" indent="-342900">
                        <a:lnSpc>
                          <a:spcPct val="100000"/>
                        </a:lnSpc>
                        <a:spcAft>
                          <a:spcPts val="0"/>
                        </a:spcAft>
                        <a:buSzPts val="1200"/>
                        <a:buFont typeface="Arial" panose="020B0604020202020204" pitchFamily="34" charset="0"/>
                        <a:buAutoNum type="arabicPeriod"/>
                      </a:pPr>
                      <a:r>
                        <a:rPr lang="el-GR" sz="1100" dirty="0">
                          <a:effectLst/>
                        </a:rPr>
                        <a:t>Κατά τη διάρκεια του προηγούμενου βήματος, κατεβάστε εικόνες που σχετίζονται με το κείμενο.</a:t>
                      </a:r>
                    </a:p>
                    <a:p>
                      <a:pPr marL="342900" lvl="0" indent="-342900">
                        <a:lnSpc>
                          <a:spcPct val="100000"/>
                        </a:lnSpc>
                        <a:spcAft>
                          <a:spcPts val="0"/>
                        </a:spcAft>
                        <a:buSzPts val="1200"/>
                        <a:buFont typeface="Arial" panose="020B0604020202020204" pitchFamily="34" charset="0"/>
                        <a:buAutoNum type="arabicPeriod"/>
                      </a:pPr>
                      <a:r>
                        <a:rPr lang="el-GR" sz="1100" dirty="0">
                          <a:effectLst/>
                        </a:rPr>
                        <a:t>Δημιουργήστε το βιβλίο στην εφαρμογή με βάση το υλικό που συγκεντρώσατε. Κάθε σελίδα θα πρέπει να περιέχει 2 εικόνες ενός είδους χλωρίδας (π.χ. ένα δείγμα λουλουδιού με το επιστημονικό και κοινό του όνομα γραμμένο). Μπορείτε να προσθέσετε επιπλέον λεπτομέρειες για αυτό το είδος, π.χ. αν είναι ενδημικό ή προστατευόμενο είδος.</a:t>
                      </a:r>
                    </a:p>
                    <a:p>
                      <a:pPr marL="342900" lvl="0" indent="-342900">
                        <a:lnSpc>
                          <a:spcPct val="100000"/>
                        </a:lnSpc>
                        <a:spcAft>
                          <a:spcPts val="0"/>
                        </a:spcAft>
                        <a:buSzPts val="1200"/>
                        <a:buFont typeface="Arial" panose="020B0604020202020204" pitchFamily="34" charset="0"/>
                        <a:buAutoNum type="arabicPeriod"/>
                      </a:pPr>
                      <a:r>
                        <a:rPr lang="el-GR" sz="1100" dirty="0">
                          <a:effectLst/>
                        </a:rPr>
                        <a:t>Αποθηκεύστε το αρχείο σας σε μια συσκευή </a:t>
                      </a:r>
                      <a:r>
                        <a:rPr lang="el-GR" sz="1100" dirty="0" err="1">
                          <a:effectLst/>
                        </a:rPr>
                        <a:t>tablet</a:t>
                      </a:r>
                      <a:r>
                        <a:rPr lang="el-GR" sz="1100" dirty="0">
                          <a:effectLst/>
                        </a:rPr>
                        <a:t>.</a:t>
                      </a:r>
                      <a:endParaRPr lang="el-GR" sz="1100" dirty="0">
                        <a:effectLst/>
                        <a:latin typeface="Calibri" panose="020F0502020204030204" pitchFamily="34" charset="0"/>
                        <a:ea typeface="Calibri" panose="020F0502020204030204" pitchFamily="34" charset="0"/>
                        <a:cs typeface="Arial" panose="020B0604020202020204" pitchFamily="34" charset="0"/>
                      </a:endParaRPr>
                    </a:p>
                  </a:txBody>
                  <a:tcPr marL="28797" marR="28797" marT="0" marB="0"/>
                </a:tc>
                <a:extLst>
                  <a:ext uri="{0D108BD9-81ED-4DB2-BD59-A6C34878D82A}">
                    <a16:rowId xmlns:a16="http://schemas.microsoft.com/office/drawing/2014/main" val="3970439171"/>
                  </a:ext>
                </a:extLst>
              </a:tr>
            </a:tbl>
          </a:graphicData>
        </a:graphic>
      </p:graphicFrame>
    </p:spTree>
    <p:extLst>
      <p:ext uri="{BB962C8B-B14F-4D97-AF65-F5344CB8AC3E}">
        <p14:creationId xmlns:p14="http://schemas.microsoft.com/office/powerpoint/2010/main" val="38961334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C816ABD5-D3A1-473D-84DB-FC7026794CB2}"/>
              </a:ext>
            </a:extLst>
          </p:cNvPr>
          <p:cNvSpPr/>
          <p:nvPr/>
        </p:nvSpPr>
        <p:spPr>
          <a:xfrm>
            <a:off x="2199859" y="34094"/>
            <a:ext cx="9696718"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ΒΗΜΑ 5</a:t>
            </a:r>
            <a:r>
              <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l-GR"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Κατασκευάστε τα εκθέματα σας</a:t>
            </a:r>
            <a:r>
              <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endParaRPr kumimoji="0" lang="en-GB"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graphicFrame>
        <p:nvGraphicFramePr>
          <p:cNvPr id="2" name="Πίνακας 1">
            <a:extLst>
              <a:ext uri="{FF2B5EF4-FFF2-40B4-BE49-F238E27FC236}">
                <a16:creationId xmlns:a16="http://schemas.microsoft.com/office/drawing/2014/main" id="{3FC59C25-7291-097C-0A47-6CFD00407277}"/>
              </a:ext>
            </a:extLst>
          </p:cNvPr>
          <p:cNvGraphicFramePr>
            <a:graphicFrameLocks noGrp="1"/>
          </p:cNvGraphicFramePr>
          <p:nvPr>
            <p:extLst>
              <p:ext uri="{D42A27DB-BD31-4B8C-83A1-F6EECF244321}">
                <p14:modId xmlns:p14="http://schemas.microsoft.com/office/powerpoint/2010/main" val="2927109551"/>
              </p:ext>
            </p:extLst>
          </p:nvPr>
        </p:nvGraphicFramePr>
        <p:xfrm>
          <a:off x="1188181" y="1080549"/>
          <a:ext cx="9815637" cy="5290489"/>
        </p:xfrm>
        <a:graphic>
          <a:graphicData uri="http://schemas.openxmlformats.org/drawingml/2006/table">
            <a:tbl>
              <a:tblPr bandRow="1">
                <a:tableStyleId>{5C22544A-7EE6-4342-B048-85BDC9FD1C3A}</a:tableStyleId>
              </a:tblPr>
              <a:tblGrid>
                <a:gridCol w="2057401">
                  <a:extLst>
                    <a:ext uri="{9D8B030D-6E8A-4147-A177-3AD203B41FA5}">
                      <a16:colId xmlns:a16="http://schemas.microsoft.com/office/drawing/2014/main" val="774265035"/>
                    </a:ext>
                  </a:extLst>
                </a:gridCol>
                <a:gridCol w="7758236">
                  <a:extLst>
                    <a:ext uri="{9D8B030D-6E8A-4147-A177-3AD203B41FA5}">
                      <a16:colId xmlns:a16="http://schemas.microsoft.com/office/drawing/2014/main" val="1702223105"/>
                    </a:ext>
                  </a:extLst>
                </a:gridCol>
              </a:tblGrid>
              <a:tr h="219618">
                <a:tc>
                  <a:txBody>
                    <a:bodyPr/>
                    <a:lstStyle/>
                    <a:p>
                      <a:pPr>
                        <a:lnSpc>
                          <a:spcPct val="150000"/>
                        </a:lnSpc>
                        <a:spcAft>
                          <a:spcPts val="800"/>
                        </a:spcAft>
                      </a:pPr>
                      <a:r>
                        <a:rPr lang="el-GR" sz="1100" dirty="0" err="1">
                          <a:effectLst/>
                        </a:rPr>
                        <a:t>Υπο</a:t>
                      </a:r>
                      <a:r>
                        <a:rPr lang="el-GR" sz="1100" dirty="0">
                          <a:effectLst/>
                        </a:rPr>
                        <a:t>-ενότητα</a:t>
                      </a:r>
                      <a:endParaRPr lang="el-GR" sz="1100" dirty="0">
                        <a:effectLst/>
                        <a:latin typeface="Calibri" panose="020F0502020204030204" pitchFamily="34" charset="0"/>
                        <a:ea typeface="Calibri" panose="020F0502020204030204" pitchFamily="34" charset="0"/>
                        <a:cs typeface="Arial" panose="020B0604020202020204" pitchFamily="34" charset="0"/>
                      </a:endParaRPr>
                    </a:p>
                  </a:txBody>
                  <a:tcPr marL="23683" marR="23683" marT="0" marB="0"/>
                </a:tc>
                <a:tc>
                  <a:txBody>
                    <a:bodyPr/>
                    <a:lstStyle/>
                    <a:p>
                      <a:pPr>
                        <a:lnSpc>
                          <a:spcPct val="150000"/>
                        </a:lnSpc>
                        <a:spcAft>
                          <a:spcPts val="800"/>
                        </a:spcAft>
                      </a:pPr>
                      <a:r>
                        <a:rPr lang="el-GR" sz="1100">
                          <a:effectLst/>
                        </a:rPr>
                        <a:t>Η μοναδικότητα του Ολύμπου </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23683" marR="23683" marT="0" marB="0"/>
                </a:tc>
                <a:extLst>
                  <a:ext uri="{0D108BD9-81ED-4DB2-BD59-A6C34878D82A}">
                    <a16:rowId xmlns:a16="http://schemas.microsoft.com/office/drawing/2014/main" val="1723225034"/>
                  </a:ext>
                </a:extLst>
              </a:tr>
              <a:tr h="219618">
                <a:tc>
                  <a:txBody>
                    <a:bodyPr/>
                    <a:lstStyle/>
                    <a:p>
                      <a:pPr>
                        <a:lnSpc>
                          <a:spcPct val="150000"/>
                        </a:lnSpc>
                        <a:spcAft>
                          <a:spcPts val="800"/>
                        </a:spcAft>
                      </a:pPr>
                      <a:r>
                        <a:rPr lang="el-GR" sz="1100">
                          <a:effectLst/>
                        </a:rPr>
                        <a:t>Αριθμός εκθέματος:</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23683" marR="23683" marT="0" marB="0"/>
                </a:tc>
                <a:tc>
                  <a:txBody>
                    <a:bodyPr/>
                    <a:lstStyle/>
                    <a:p>
                      <a:pPr>
                        <a:lnSpc>
                          <a:spcPct val="150000"/>
                        </a:lnSpc>
                        <a:spcAft>
                          <a:spcPts val="800"/>
                        </a:spcAft>
                      </a:pPr>
                      <a:r>
                        <a:rPr lang="el-GR" sz="1100">
                          <a:effectLst/>
                        </a:rPr>
                        <a:t>5</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23683" marR="23683" marT="0" marB="0"/>
                </a:tc>
                <a:extLst>
                  <a:ext uri="{0D108BD9-81ED-4DB2-BD59-A6C34878D82A}">
                    <a16:rowId xmlns:a16="http://schemas.microsoft.com/office/drawing/2014/main" val="1344049608"/>
                  </a:ext>
                </a:extLst>
              </a:tr>
              <a:tr h="219618">
                <a:tc>
                  <a:txBody>
                    <a:bodyPr/>
                    <a:lstStyle/>
                    <a:p>
                      <a:pPr>
                        <a:lnSpc>
                          <a:spcPct val="150000"/>
                        </a:lnSpc>
                        <a:spcAft>
                          <a:spcPts val="800"/>
                        </a:spcAft>
                      </a:pPr>
                      <a:r>
                        <a:rPr lang="el-GR" sz="1100">
                          <a:effectLst/>
                        </a:rPr>
                        <a:t>Όνομα εκθέματος:</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23683" marR="23683" marT="0" marB="0"/>
                </a:tc>
                <a:tc>
                  <a:txBody>
                    <a:bodyPr/>
                    <a:lstStyle/>
                    <a:p>
                      <a:pPr>
                        <a:lnSpc>
                          <a:spcPct val="150000"/>
                        </a:lnSpc>
                        <a:spcAft>
                          <a:spcPts val="800"/>
                        </a:spcAft>
                      </a:pPr>
                      <a:r>
                        <a:rPr lang="el-GR" sz="1100">
                          <a:effectLst/>
                        </a:rPr>
                        <a:t>Ας παίξουμε με τα ζώα!</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23683" marR="23683" marT="0" marB="0"/>
                </a:tc>
                <a:extLst>
                  <a:ext uri="{0D108BD9-81ED-4DB2-BD59-A6C34878D82A}">
                    <a16:rowId xmlns:a16="http://schemas.microsoft.com/office/drawing/2014/main" val="820548369"/>
                  </a:ext>
                </a:extLst>
              </a:tr>
              <a:tr h="219618">
                <a:tc>
                  <a:txBody>
                    <a:bodyPr/>
                    <a:lstStyle/>
                    <a:p>
                      <a:pPr>
                        <a:lnSpc>
                          <a:spcPct val="150000"/>
                        </a:lnSpc>
                        <a:spcAft>
                          <a:spcPts val="800"/>
                        </a:spcAft>
                      </a:pPr>
                      <a:r>
                        <a:rPr lang="el-GR" sz="1100">
                          <a:effectLst/>
                        </a:rPr>
                        <a:t>Τύπος εκθέματος:</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23683" marR="23683" marT="0" marB="0"/>
                </a:tc>
                <a:tc>
                  <a:txBody>
                    <a:bodyPr/>
                    <a:lstStyle/>
                    <a:p>
                      <a:pPr>
                        <a:lnSpc>
                          <a:spcPct val="150000"/>
                        </a:lnSpc>
                        <a:spcAft>
                          <a:spcPts val="800"/>
                        </a:spcAft>
                      </a:pPr>
                      <a:r>
                        <a:rPr lang="el-GR" sz="1100">
                          <a:effectLst/>
                        </a:rPr>
                        <a:t>Υλικός (διαδραστικός)</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23683" marR="23683" marT="0" marB="0"/>
                </a:tc>
                <a:extLst>
                  <a:ext uri="{0D108BD9-81ED-4DB2-BD59-A6C34878D82A}">
                    <a16:rowId xmlns:a16="http://schemas.microsoft.com/office/drawing/2014/main" val="483021953"/>
                  </a:ext>
                </a:extLst>
              </a:tr>
              <a:tr h="219618">
                <a:tc>
                  <a:txBody>
                    <a:bodyPr/>
                    <a:lstStyle/>
                    <a:p>
                      <a:pPr>
                        <a:lnSpc>
                          <a:spcPct val="150000"/>
                        </a:lnSpc>
                        <a:spcAft>
                          <a:spcPts val="800"/>
                        </a:spcAft>
                      </a:pPr>
                      <a:r>
                        <a:rPr lang="el-GR" sz="1100">
                          <a:effectLst/>
                        </a:rPr>
                        <a:t>Χρόνος προετοιμασίας</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23683" marR="23683" marT="0" marB="0"/>
                </a:tc>
                <a:tc>
                  <a:txBody>
                    <a:bodyPr/>
                    <a:lstStyle/>
                    <a:p>
                      <a:pPr>
                        <a:lnSpc>
                          <a:spcPct val="150000"/>
                        </a:lnSpc>
                        <a:spcAft>
                          <a:spcPts val="800"/>
                        </a:spcAft>
                      </a:pPr>
                      <a:r>
                        <a:rPr lang="el-GR" sz="1100">
                          <a:effectLst/>
                        </a:rPr>
                        <a:t>2 ώρες προετοιμασίας &amp; 1 ώρα για την εγκατάσταση</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23683" marR="23683" marT="0" marB="0"/>
                </a:tc>
                <a:extLst>
                  <a:ext uri="{0D108BD9-81ED-4DB2-BD59-A6C34878D82A}">
                    <a16:rowId xmlns:a16="http://schemas.microsoft.com/office/drawing/2014/main" val="4131619126"/>
                  </a:ext>
                </a:extLst>
              </a:tr>
              <a:tr h="465708">
                <a:tc>
                  <a:txBody>
                    <a:bodyPr/>
                    <a:lstStyle/>
                    <a:p>
                      <a:pPr>
                        <a:lnSpc>
                          <a:spcPct val="150000"/>
                        </a:lnSpc>
                        <a:spcAft>
                          <a:spcPts val="800"/>
                        </a:spcAft>
                      </a:pPr>
                      <a:r>
                        <a:rPr lang="el-GR" sz="1100">
                          <a:effectLst/>
                        </a:rPr>
                        <a:t>Απαιτούμενος αριθμός μαθητών:</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23683" marR="23683" marT="0" marB="0"/>
                </a:tc>
                <a:tc>
                  <a:txBody>
                    <a:bodyPr/>
                    <a:lstStyle/>
                    <a:p>
                      <a:pPr>
                        <a:lnSpc>
                          <a:spcPct val="150000"/>
                        </a:lnSpc>
                        <a:spcAft>
                          <a:spcPts val="800"/>
                        </a:spcAft>
                      </a:pPr>
                      <a:r>
                        <a:rPr lang="el-GR" sz="1100">
                          <a:effectLst/>
                        </a:rPr>
                        <a:t>4 μαθητές (συνολικά)</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23683" marR="23683" marT="0" marB="0"/>
                </a:tc>
                <a:extLst>
                  <a:ext uri="{0D108BD9-81ED-4DB2-BD59-A6C34878D82A}">
                    <a16:rowId xmlns:a16="http://schemas.microsoft.com/office/drawing/2014/main" val="960706870"/>
                  </a:ext>
                </a:extLst>
              </a:tr>
              <a:tr h="828710">
                <a:tc>
                  <a:txBody>
                    <a:bodyPr/>
                    <a:lstStyle/>
                    <a:p>
                      <a:pPr>
                        <a:lnSpc>
                          <a:spcPct val="150000"/>
                        </a:lnSpc>
                        <a:spcAft>
                          <a:spcPts val="800"/>
                        </a:spcAft>
                      </a:pPr>
                      <a:r>
                        <a:rPr lang="el-GR" sz="1100">
                          <a:effectLst/>
                        </a:rPr>
                        <a:t>Σύντομη περιγραφή:</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23683" marR="23683" marT="0" marB="0"/>
                </a:tc>
                <a:tc>
                  <a:txBody>
                    <a:bodyPr/>
                    <a:lstStyle/>
                    <a:p>
                      <a:pPr>
                        <a:lnSpc>
                          <a:spcPct val="100000"/>
                        </a:lnSpc>
                        <a:spcAft>
                          <a:spcPts val="0"/>
                        </a:spcAft>
                        <a:tabLst>
                          <a:tab pos="2524125" algn="l"/>
                        </a:tabLst>
                      </a:pPr>
                      <a:r>
                        <a:rPr lang="el-GR" sz="1100" dirty="0">
                          <a:effectLst/>
                        </a:rPr>
                        <a:t>Μια δομή στην οποία θα παρουσιάζεται η πανίδα του Ολύμπου. Οι λεζάντες των ονομάτων των ζώων και ορισμένες πληροφορίες σε σχέση με αυτά θα πρέπει να είναι μόνιμα προσαρτημένες σε σχοινί σε μια κάτω σειρά ενώ στο πάνω μέρος θα πρέπει να κρέμονται από μανταλάκια και με ανακατεμένη σειρά οι εικόνες των ζώων. Οι επισκέπτες καλούνται να τοποθετήσουν τις εικόνες στη σωστή θέση με βάση τη λεζάντα που διαβάζουν. Μπορείτε να χρησιμοποιήσετε 3-4 σειρές σχοινιών για να χωρέσουν όλα τα είδη των ζώων.</a:t>
                      </a:r>
                    </a:p>
                  </a:txBody>
                  <a:tcPr marL="23683" marR="23683" marT="0" marB="0"/>
                </a:tc>
                <a:extLst>
                  <a:ext uri="{0D108BD9-81ED-4DB2-BD59-A6C34878D82A}">
                    <a16:rowId xmlns:a16="http://schemas.microsoft.com/office/drawing/2014/main" val="3420014854"/>
                  </a:ext>
                </a:extLst>
              </a:tr>
              <a:tr h="492182">
                <a:tc>
                  <a:txBody>
                    <a:bodyPr/>
                    <a:lstStyle/>
                    <a:p>
                      <a:pPr>
                        <a:lnSpc>
                          <a:spcPct val="115000"/>
                        </a:lnSpc>
                        <a:spcAft>
                          <a:spcPts val="800"/>
                        </a:spcAft>
                      </a:pPr>
                      <a:r>
                        <a:rPr lang="el-GR" sz="1100">
                          <a:effectLst/>
                        </a:rPr>
                        <a:t>Απαραίτητα υλικά ή/και εργαλεία:</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23683" marR="23683" marT="0" marB="0"/>
                </a:tc>
                <a:tc>
                  <a:txBody>
                    <a:bodyPr/>
                    <a:lstStyle/>
                    <a:p>
                      <a:pPr>
                        <a:lnSpc>
                          <a:spcPct val="100000"/>
                        </a:lnSpc>
                        <a:spcAft>
                          <a:spcPts val="0"/>
                        </a:spcAft>
                      </a:pPr>
                      <a:r>
                        <a:rPr lang="el-GR" sz="1100" dirty="0">
                          <a:effectLst/>
                        </a:rPr>
                        <a:t>Ένας εκτυπωτής, χαρτί μεγέθους Α4, φωτογραφικό χαρτί (μέγεθος Α5), ψαλίδι, μικρά ξύλινα μανταλάκια, κορδόνι/σπάγκος, καρφί-σφυρί, διάφανης ταινία</a:t>
                      </a:r>
                    </a:p>
                    <a:p>
                      <a:pPr>
                        <a:lnSpc>
                          <a:spcPct val="100000"/>
                        </a:lnSpc>
                        <a:spcAft>
                          <a:spcPts val="0"/>
                        </a:spcAft>
                      </a:pPr>
                      <a:r>
                        <a:rPr lang="el-GR" sz="1100" dirty="0">
                          <a:effectLst/>
                        </a:rPr>
                        <a:t>Εναλλακτικά: ένα μεγάλο ξύλινο πλαίσιο</a:t>
                      </a:r>
                      <a:endParaRPr lang="el-GR" sz="1100" dirty="0">
                        <a:effectLst/>
                        <a:latin typeface="Calibri" panose="020F0502020204030204" pitchFamily="34" charset="0"/>
                        <a:ea typeface="Calibri" panose="020F0502020204030204" pitchFamily="34" charset="0"/>
                        <a:cs typeface="Arial" panose="020B0604020202020204" pitchFamily="34" charset="0"/>
                      </a:endParaRPr>
                    </a:p>
                  </a:txBody>
                  <a:tcPr marL="23683" marR="23683" marT="0" marB="0"/>
                </a:tc>
                <a:extLst>
                  <a:ext uri="{0D108BD9-81ED-4DB2-BD59-A6C34878D82A}">
                    <a16:rowId xmlns:a16="http://schemas.microsoft.com/office/drawing/2014/main" val="2746423881"/>
                  </a:ext>
                </a:extLst>
              </a:tr>
              <a:tr h="219618">
                <a:tc>
                  <a:txBody>
                    <a:bodyPr/>
                    <a:lstStyle/>
                    <a:p>
                      <a:pPr>
                        <a:lnSpc>
                          <a:spcPct val="115000"/>
                        </a:lnSpc>
                        <a:spcAft>
                          <a:spcPts val="800"/>
                        </a:spcAft>
                      </a:pPr>
                      <a:r>
                        <a:rPr lang="el-GR" sz="1100">
                          <a:effectLst/>
                        </a:rPr>
                        <a:t>Διαστάσεις της κατασκευής: </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23683" marR="23683" marT="0" marB="0"/>
                </a:tc>
                <a:tc>
                  <a:txBody>
                    <a:bodyPr/>
                    <a:lstStyle/>
                    <a:p>
                      <a:pPr>
                        <a:lnSpc>
                          <a:spcPct val="150000"/>
                        </a:lnSpc>
                        <a:spcAft>
                          <a:spcPts val="800"/>
                        </a:spcAft>
                      </a:pPr>
                      <a:r>
                        <a:rPr lang="el-GR" sz="1100">
                          <a:effectLst/>
                        </a:rPr>
                        <a:t>Μέγιστο πλάτος 2 μέτρα / Μέγιστο ύψος 1 μέτρο</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23683" marR="23683" marT="0" marB="0"/>
                </a:tc>
                <a:extLst>
                  <a:ext uri="{0D108BD9-81ED-4DB2-BD59-A6C34878D82A}">
                    <a16:rowId xmlns:a16="http://schemas.microsoft.com/office/drawing/2014/main" val="2225686"/>
                  </a:ext>
                </a:extLst>
              </a:tr>
              <a:tr h="2127046">
                <a:tc>
                  <a:txBody>
                    <a:bodyPr/>
                    <a:lstStyle/>
                    <a:p>
                      <a:pPr>
                        <a:lnSpc>
                          <a:spcPct val="115000"/>
                        </a:lnSpc>
                        <a:spcAft>
                          <a:spcPts val="800"/>
                        </a:spcAft>
                      </a:pPr>
                      <a:r>
                        <a:rPr lang="el-GR" sz="1100" dirty="0">
                          <a:effectLst/>
                        </a:rPr>
                        <a:t>Οδηγίες στησίματος της έκθεσης βήμα προς βήμα:</a:t>
                      </a:r>
                      <a:endParaRPr lang="el-GR" sz="1100" dirty="0">
                        <a:effectLst/>
                        <a:latin typeface="Calibri" panose="020F0502020204030204" pitchFamily="34" charset="0"/>
                        <a:ea typeface="Calibri" panose="020F0502020204030204" pitchFamily="34" charset="0"/>
                        <a:cs typeface="Arial" panose="020B0604020202020204" pitchFamily="34" charset="0"/>
                      </a:endParaRPr>
                    </a:p>
                  </a:txBody>
                  <a:tcPr marL="23683" marR="23683" marT="0" marB="0"/>
                </a:tc>
                <a:tc>
                  <a:txBody>
                    <a:bodyPr/>
                    <a:lstStyle/>
                    <a:p>
                      <a:pPr>
                        <a:lnSpc>
                          <a:spcPct val="100000"/>
                        </a:lnSpc>
                        <a:spcAft>
                          <a:spcPts val="0"/>
                        </a:spcAft>
                      </a:pPr>
                      <a:r>
                        <a:rPr lang="el-GR" sz="1100" dirty="0">
                          <a:effectLst/>
                        </a:rPr>
                        <a:t>1. Συγκεντρώστε τα ονόματα και ορισμένες πληροφορίες για το είδος των ζώων μαζί με τις εικόνες που θα κατεβάσετε από το διαδίκτυο. Το ηλεκτρονικό φύλλο εργασίας του POEME μπορεί να σας βοηθήσει σε αυτό (</a:t>
                      </a:r>
                      <a:r>
                        <a:rPr lang="el-GR" sz="1100" u="none" strike="noStrike" dirty="0">
                          <a:effectLst/>
                          <a:hlinkClick r:id="rId6"/>
                        </a:rPr>
                        <a:t>Πρόταση</a:t>
                      </a:r>
                      <a:r>
                        <a:rPr lang="el-GR" sz="1100" dirty="0">
                          <a:effectLst/>
                        </a:rPr>
                        <a:t>: </a:t>
                      </a:r>
                      <a:r>
                        <a:rPr lang="el-GR" sz="1100" dirty="0">
                          <a:effectLst/>
                          <a:hlinkClick r:id="rId7"/>
                        </a:rPr>
                        <a:t>https://www.olimpos.eu/olimpos/life_nature</a:t>
                      </a:r>
                      <a:r>
                        <a:rPr lang="el-GR" sz="1100" dirty="0">
                          <a:effectLst/>
                        </a:rPr>
                        <a:t> / ή </a:t>
                      </a:r>
                      <a:r>
                        <a:rPr lang="el-GR" sz="1100" u="none" strike="noStrike" dirty="0" err="1">
                          <a:effectLst/>
                          <a:hlinkClick r:id="rId8"/>
                        </a:rPr>
                        <a:t>Olympus</a:t>
                      </a:r>
                      <a:r>
                        <a:rPr lang="el-GR" sz="1100" u="none" strike="noStrike" dirty="0">
                          <a:effectLst/>
                          <a:hlinkClick r:id="rId8"/>
                        </a:rPr>
                        <a:t> </a:t>
                      </a:r>
                      <a:r>
                        <a:rPr lang="el-GR" sz="1100" u="none" strike="noStrike" dirty="0" err="1">
                          <a:effectLst/>
                          <a:hlinkClick r:id="rId8"/>
                        </a:rPr>
                        <a:t>Mountain</a:t>
                      </a:r>
                      <a:r>
                        <a:rPr lang="el-GR" sz="1100" u="none" strike="noStrike" dirty="0">
                          <a:effectLst/>
                          <a:hlinkClick r:id="rId8"/>
                        </a:rPr>
                        <a:t> </a:t>
                      </a:r>
                      <a:r>
                        <a:rPr lang="el-GR" sz="1100" u="none" strike="noStrike" dirty="0" err="1">
                          <a:effectLst/>
                          <a:hlinkClick r:id="rId8"/>
                        </a:rPr>
                        <a:t>Refuge</a:t>
                      </a:r>
                      <a:r>
                        <a:rPr lang="el-GR" sz="1100" u="none" strike="noStrike" dirty="0">
                          <a:effectLst/>
                          <a:hlinkClick r:id="rId8"/>
                        </a:rPr>
                        <a:t> A ~ </a:t>
                      </a:r>
                      <a:r>
                        <a:rPr lang="el-GR" sz="1100" u="none" strike="noStrike" dirty="0" err="1">
                          <a:effectLst/>
                          <a:hlinkClick r:id="rId8"/>
                        </a:rPr>
                        <a:t>Image</a:t>
                      </a:r>
                      <a:r>
                        <a:rPr lang="el-GR" sz="1100" u="none" strike="noStrike" dirty="0">
                          <a:effectLst/>
                          <a:hlinkClick r:id="rId8"/>
                        </a:rPr>
                        <a:t> </a:t>
                      </a:r>
                      <a:r>
                        <a:rPr lang="el-GR" sz="1100" u="none" strike="noStrike" dirty="0" err="1">
                          <a:effectLst/>
                          <a:hlinkClick r:id="rId8"/>
                        </a:rPr>
                        <a:t>Gallery</a:t>
                      </a:r>
                      <a:r>
                        <a:rPr lang="el-GR" sz="1100" u="none" strike="noStrike" dirty="0">
                          <a:effectLst/>
                          <a:hlinkClick r:id="rId8"/>
                        </a:rPr>
                        <a:t> (</a:t>
                      </a:r>
                      <a:r>
                        <a:rPr lang="el-GR" sz="1100" dirty="0">
                          <a:effectLst/>
                          <a:hlinkClick r:id="rId8"/>
                        </a:rPr>
                        <a:t>mountolympus.gr</a:t>
                      </a:r>
                      <a:r>
                        <a:rPr lang="el-GR" sz="1100" u="none" strike="noStrike" dirty="0">
                          <a:effectLst/>
                          <a:hlinkClick r:id="rId8"/>
                        </a:rPr>
                        <a:t>)</a:t>
                      </a:r>
                      <a:r>
                        <a:rPr lang="el-GR" sz="1100" dirty="0">
                          <a:effectLst/>
                        </a:rPr>
                        <a:t> και </a:t>
                      </a:r>
                      <a:r>
                        <a:rPr lang="el-GR" sz="1100" u="none" strike="noStrike" dirty="0">
                          <a:effectLst/>
                          <a:hlinkClick r:id="rId9"/>
                        </a:rPr>
                        <a:t>ΟΛΥΜΠΟΣ. ΤΟ ΒΟΥΝΟ ΤΩΝ ΘΕΩΝ ΚΑΙ ΤΩΝ ΑΝΘΡΩΠΩΝ. ΧΛΩΡΙΔΑ (</a:t>
                      </a:r>
                      <a:r>
                        <a:rPr lang="el-GR" sz="1100" dirty="0">
                          <a:effectLst/>
                          <a:hlinkClick r:id="rId9"/>
                        </a:rPr>
                        <a:t>mountolympos.gr</a:t>
                      </a:r>
                      <a:r>
                        <a:rPr lang="el-GR" sz="1100" u="none" strike="noStrike" dirty="0">
                          <a:effectLst/>
                          <a:hlinkClick r:id="rId9"/>
                        </a:rPr>
                        <a:t>)</a:t>
                      </a:r>
                      <a:r>
                        <a:rPr lang="el-GR" sz="1100" dirty="0">
                          <a:effectLst/>
                        </a:rPr>
                        <a:t>.</a:t>
                      </a:r>
                    </a:p>
                    <a:p>
                      <a:pPr>
                        <a:lnSpc>
                          <a:spcPct val="100000"/>
                        </a:lnSpc>
                        <a:spcAft>
                          <a:spcPts val="0"/>
                        </a:spcAft>
                      </a:pPr>
                      <a:r>
                        <a:rPr lang="el-GR" sz="1100" dirty="0">
                          <a:effectLst/>
                        </a:rPr>
                        <a:t>2. Εκτυπώστε τις εικόνες σε φωτογραφικό χαρτί και κόψτε τις σε διαστάσεις μεγέθους Α5. </a:t>
                      </a:r>
                    </a:p>
                    <a:p>
                      <a:pPr>
                        <a:lnSpc>
                          <a:spcPct val="100000"/>
                        </a:lnSpc>
                        <a:spcAft>
                          <a:spcPts val="0"/>
                        </a:spcAft>
                      </a:pPr>
                      <a:r>
                        <a:rPr lang="el-GR" sz="1100" dirty="0">
                          <a:effectLst/>
                        </a:rPr>
                        <a:t>3. Κατά τη διάρκεια των παραπάνω βημάτων, κόψτε και κρεμάστε σειρές από σχοινιά στον τοίχο ή στερεώστε τα σχοινιά μέσα σε ένα ξύλινο πλαίσιο το οποίο θα κρεμάσετε στον τοίχο.</a:t>
                      </a:r>
                    </a:p>
                    <a:p>
                      <a:pPr>
                        <a:lnSpc>
                          <a:spcPct val="100000"/>
                        </a:lnSpc>
                        <a:spcAft>
                          <a:spcPts val="0"/>
                        </a:spcAft>
                      </a:pPr>
                      <a:r>
                        <a:rPr lang="el-GR" sz="1100" dirty="0">
                          <a:effectLst/>
                        </a:rPr>
                        <a:t>4. Εκτυπώστε τις λεζάντες σε χαρτί μεγέθους A4. Κάθε λεζάντα πρέπει να έχει διαστάσεις 6x15 εκ. και να περιλαμβάνει το επιστημονικό και κοινό όνομα του ζώου μαζί με ορισμένες βασικές πληροφορίες. Το σχετικό ηλεκτρονικό φύλλο εργασίας του POEME μπορεί να σας βοηθήσει σε αυτό.</a:t>
                      </a:r>
                    </a:p>
                    <a:p>
                      <a:pPr>
                        <a:lnSpc>
                          <a:spcPct val="100000"/>
                        </a:lnSpc>
                        <a:spcAft>
                          <a:spcPts val="0"/>
                        </a:spcAft>
                      </a:pPr>
                      <a:r>
                        <a:rPr lang="el-GR" sz="1100" dirty="0">
                          <a:effectLst/>
                        </a:rPr>
                        <a:t>5. Στερεώστε τις λεζάντες σε συγκεκριμένες θέσεις στις κατώτατες σειρές.</a:t>
                      </a:r>
                    </a:p>
                    <a:p>
                      <a:pPr>
                        <a:lnSpc>
                          <a:spcPct val="100000"/>
                        </a:lnSpc>
                        <a:spcAft>
                          <a:spcPts val="0"/>
                        </a:spcAft>
                      </a:pPr>
                      <a:r>
                        <a:rPr lang="el-GR" sz="1100" dirty="0">
                          <a:effectLst/>
                        </a:rPr>
                        <a:t>6. Κρεμάστε με μανταλάκια τις εικόνες των ζώων με ανακατεμένη σειρά στις κενές σειρές.</a:t>
                      </a:r>
                      <a:endParaRPr lang="el-GR" sz="1100" dirty="0">
                        <a:effectLst/>
                        <a:latin typeface="Calibri" panose="020F0502020204030204" pitchFamily="34" charset="0"/>
                        <a:ea typeface="Calibri" panose="020F0502020204030204" pitchFamily="34" charset="0"/>
                        <a:cs typeface="Arial" panose="020B0604020202020204" pitchFamily="34" charset="0"/>
                      </a:endParaRPr>
                    </a:p>
                  </a:txBody>
                  <a:tcPr marL="23683" marR="23683" marT="0" marB="0"/>
                </a:tc>
                <a:extLst>
                  <a:ext uri="{0D108BD9-81ED-4DB2-BD59-A6C34878D82A}">
                    <a16:rowId xmlns:a16="http://schemas.microsoft.com/office/drawing/2014/main" val="2460854090"/>
                  </a:ext>
                </a:extLst>
              </a:tr>
            </a:tbl>
          </a:graphicData>
        </a:graphic>
      </p:graphicFrame>
      <p:pic>
        <p:nvPicPr>
          <p:cNvPr id="6146" name="image7.jpg" descr="A picture containing text, indoor&#10;&#10;Description automatically generated">
            <a:extLst>
              <a:ext uri="{FF2B5EF4-FFF2-40B4-BE49-F238E27FC236}">
                <a16:creationId xmlns:a16="http://schemas.microsoft.com/office/drawing/2014/main" id="{4ACB0032-C653-A360-B165-62D75E1E769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48219" y="1080549"/>
            <a:ext cx="1506078" cy="1511311"/>
          </a:xfrm>
          <a:prstGeom prst="rect">
            <a:avLst/>
          </a:prstGeom>
          <a:noFill/>
          <a:extLst>
            <a:ext uri="{909E8E84-426E-40DD-AFC4-6F175D3DCCD1}">
              <a14:hiddenFill xmlns:a14="http://schemas.microsoft.com/office/drawing/2010/main">
                <a:solidFill>
                  <a:srgbClr val="FFFFFF"/>
                </a:solidFill>
              </a14:hiddenFill>
            </a:ext>
          </a:extLst>
        </p:spPr>
      </p:pic>
      <p:pic>
        <p:nvPicPr>
          <p:cNvPr id="6145" name="image6.jpg" descr="A wall with pictures on it&#10;&#10;Description automatically generated with low confidence">
            <a:extLst>
              <a:ext uri="{FF2B5EF4-FFF2-40B4-BE49-F238E27FC236}">
                <a16:creationId xmlns:a16="http://schemas.microsoft.com/office/drawing/2014/main" id="{14FDC75E-F772-0FA2-3243-E387D9995EF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76803" y="1080549"/>
            <a:ext cx="1140966" cy="152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6707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C816ABD5-D3A1-473D-84DB-FC7026794CB2}"/>
              </a:ext>
            </a:extLst>
          </p:cNvPr>
          <p:cNvSpPr/>
          <p:nvPr/>
        </p:nvSpPr>
        <p:spPr>
          <a:xfrm>
            <a:off x="2199859" y="75892"/>
            <a:ext cx="9645137"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l-GR" sz="4000" dirty="0">
                <a:solidFill>
                  <a:srgbClr val="002060"/>
                </a:solidFill>
                <a:latin typeface="Arial" panose="020B0604020202020204" pitchFamily="34" charset="0"/>
                <a:cs typeface="Arial" panose="020B0604020202020204" pitchFamily="34" charset="0"/>
              </a:rPr>
              <a:t>ΒΗΜΑ 5</a:t>
            </a:r>
            <a:r>
              <a:rPr lang="en-US" sz="4000" dirty="0">
                <a:solidFill>
                  <a:srgbClr val="002060"/>
                </a:solidFill>
                <a:latin typeface="Arial" panose="020B0604020202020204" pitchFamily="34" charset="0"/>
                <a:cs typeface="Arial" panose="020B0604020202020204" pitchFamily="34" charset="0"/>
              </a:rPr>
              <a:t>: </a:t>
            </a:r>
            <a:r>
              <a:rPr lang="el-GR" sz="4000" dirty="0">
                <a:solidFill>
                  <a:srgbClr val="002060"/>
                </a:solidFill>
                <a:latin typeface="Arial" panose="020B0604020202020204" pitchFamily="34" charset="0"/>
                <a:cs typeface="Arial" panose="020B0604020202020204" pitchFamily="34" charset="0"/>
              </a:rPr>
              <a:t>Κατασκευάστε τα εκθέματα σας</a:t>
            </a:r>
            <a:r>
              <a:rPr lang="en-US" sz="4000" dirty="0">
                <a:solidFill>
                  <a:srgbClr val="002060"/>
                </a:solidFill>
                <a:latin typeface="Arial" panose="020B0604020202020204" pitchFamily="34" charset="0"/>
                <a:cs typeface="Arial" panose="020B0604020202020204" pitchFamily="34" charset="0"/>
              </a:rPr>
              <a:t> </a:t>
            </a:r>
            <a:endParaRPr lang="en-GB" sz="4000" dirty="0">
              <a:solidFill>
                <a:srgbClr val="002060"/>
              </a:solidFill>
              <a:latin typeface="Arial" panose="020B06040202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graphicFrame>
        <p:nvGraphicFramePr>
          <p:cNvPr id="4" name="Πίνακας 3">
            <a:extLst>
              <a:ext uri="{FF2B5EF4-FFF2-40B4-BE49-F238E27FC236}">
                <a16:creationId xmlns:a16="http://schemas.microsoft.com/office/drawing/2014/main" id="{55197547-C593-5485-383D-05155CECB6E5}"/>
              </a:ext>
            </a:extLst>
          </p:cNvPr>
          <p:cNvGraphicFramePr>
            <a:graphicFrameLocks noGrp="1"/>
          </p:cNvGraphicFramePr>
          <p:nvPr>
            <p:extLst>
              <p:ext uri="{D42A27DB-BD31-4B8C-83A1-F6EECF244321}">
                <p14:modId xmlns:p14="http://schemas.microsoft.com/office/powerpoint/2010/main" val="3465550967"/>
              </p:ext>
            </p:extLst>
          </p:nvPr>
        </p:nvGraphicFramePr>
        <p:xfrm>
          <a:off x="1744579" y="1023164"/>
          <a:ext cx="9473263" cy="5247199"/>
        </p:xfrm>
        <a:graphic>
          <a:graphicData uri="http://schemas.openxmlformats.org/drawingml/2006/table">
            <a:tbl>
              <a:tblPr bandRow="1">
                <a:tableStyleId>{5C22544A-7EE6-4342-B048-85BDC9FD1C3A}</a:tableStyleId>
              </a:tblPr>
              <a:tblGrid>
                <a:gridCol w="2213810">
                  <a:extLst>
                    <a:ext uri="{9D8B030D-6E8A-4147-A177-3AD203B41FA5}">
                      <a16:colId xmlns:a16="http://schemas.microsoft.com/office/drawing/2014/main" val="3733777973"/>
                    </a:ext>
                  </a:extLst>
                </a:gridCol>
                <a:gridCol w="7259453">
                  <a:extLst>
                    <a:ext uri="{9D8B030D-6E8A-4147-A177-3AD203B41FA5}">
                      <a16:colId xmlns:a16="http://schemas.microsoft.com/office/drawing/2014/main" val="4243785746"/>
                    </a:ext>
                  </a:extLst>
                </a:gridCol>
              </a:tblGrid>
              <a:tr h="214778">
                <a:tc>
                  <a:txBody>
                    <a:bodyPr/>
                    <a:lstStyle/>
                    <a:p>
                      <a:pPr>
                        <a:lnSpc>
                          <a:spcPct val="150000"/>
                        </a:lnSpc>
                        <a:spcAft>
                          <a:spcPts val="800"/>
                        </a:spcAft>
                      </a:pPr>
                      <a:r>
                        <a:rPr lang="el-GR" sz="1100">
                          <a:effectLst/>
                        </a:rPr>
                        <a:t>Υπο-ενότητα</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26551" marR="26551" marT="0" marB="0"/>
                </a:tc>
                <a:tc>
                  <a:txBody>
                    <a:bodyPr/>
                    <a:lstStyle/>
                    <a:p>
                      <a:pPr>
                        <a:lnSpc>
                          <a:spcPct val="150000"/>
                        </a:lnSpc>
                        <a:spcAft>
                          <a:spcPts val="800"/>
                        </a:spcAft>
                      </a:pPr>
                      <a:r>
                        <a:rPr lang="el-GR" sz="1100">
                          <a:effectLst/>
                        </a:rPr>
                        <a:t>Το βουνό των Θεών</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26551" marR="26551" marT="0" marB="0"/>
                </a:tc>
                <a:extLst>
                  <a:ext uri="{0D108BD9-81ED-4DB2-BD59-A6C34878D82A}">
                    <a16:rowId xmlns:a16="http://schemas.microsoft.com/office/drawing/2014/main" val="1277142791"/>
                  </a:ext>
                </a:extLst>
              </a:tr>
              <a:tr h="214778">
                <a:tc>
                  <a:txBody>
                    <a:bodyPr/>
                    <a:lstStyle/>
                    <a:p>
                      <a:pPr>
                        <a:lnSpc>
                          <a:spcPct val="150000"/>
                        </a:lnSpc>
                        <a:spcAft>
                          <a:spcPts val="800"/>
                        </a:spcAft>
                      </a:pPr>
                      <a:r>
                        <a:rPr lang="el-GR" sz="1100">
                          <a:effectLst/>
                        </a:rPr>
                        <a:t>Αριθμός εκθέματος:</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26551" marR="26551" marT="0" marB="0"/>
                </a:tc>
                <a:tc>
                  <a:txBody>
                    <a:bodyPr/>
                    <a:lstStyle/>
                    <a:p>
                      <a:pPr>
                        <a:lnSpc>
                          <a:spcPct val="150000"/>
                        </a:lnSpc>
                        <a:spcAft>
                          <a:spcPts val="800"/>
                        </a:spcAft>
                      </a:pPr>
                      <a:r>
                        <a:rPr lang="el-GR" sz="1100">
                          <a:effectLst/>
                        </a:rPr>
                        <a:t>6</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26551" marR="26551" marT="0" marB="0"/>
                </a:tc>
                <a:extLst>
                  <a:ext uri="{0D108BD9-81ED-4DB2-BD59-A6C34878D82A}">
                    <a16:rowId xmlns:a16="http://schemas.microsoft.com/office/drawing/2014/main" val="3165398179"/>
                  </a:ext>
                </a:extLst>
              </a:tr>
              <a:tr h="214778">
                <a:tc>
                  <a:txBody>
                    <a:bodyPr/>
                    <a:lstStyle/>
                    <a:p>
                      <a:pPr>
                        <a:lnSpc>
                          <a:spcPct val="150000"/>
                        </a:lnSpc>
                        <a:spcAft>
                          <a:spcPts val="800"/>
                        </a:spcAft>
                      </a:pPr>
                      <a:r>
                        <a:rPr lang="el-GR" sz="1100">
                          <a:effectLst/>
                        </a:rPr>
                        <a:t>Όνομα εκθέματος:</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26551" marR="26551" marT="0" marB="0"/>
                </a:tc>
                <a:tc>
                  <a:txBody>
                    <a:bodyPr/>
                    <a:lstStyle/>
                    <a:p>
                      <a:pPr>
                        <a:lnSpc>
                          <a:spcPct val="150000"/>
                        </a:lnSpc>
                        <a:spcAft>
                          <a:spcPts val="800"/>
                        </a:spcAft>
                      </a:pPr>
                      <a:r>
                        <a:rPr lang="el-GR" sz="1100">
                          <a:effectLst/>
                        </a:rPr>
                        <a:t>Η κατοικία των 12 αρχαίων Ελλήνων θεών</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26551" marR="26551" marT="0" marB="0"/>
                </a:tc>
                <a:extLst>
                  <a:ext uri="{0D108BD9-81ED-4DB2-BD59-A6C34878D82A}">
                    <a16:rowId xmlns:a16="http://schemas.microsoft.com/office/drawing/2014/main" val="2742649648"/>
                  </a:ext>
                </a:extLst>
              </a:tr>
              <a:tr h="214778">
                <a:tc>
                  <a:txBody>
                    <a:bodyPr/>
                    <a:lstStyle/>
                    <a:p>
                      <a:pPr>
                        <a:lnSpc>
                          <a:spcPct val="150000"/>
                        </a:lnSpc>
                        <a:spcAft>
                          <a:spcPts val="800"/>
                        </a:spcAft>
                      </a:pPr>
                      <a:r>
                        <a:rPr lang="el-GR" sz="1100">
                          <a:effectLst/>
                        </a:rPr>
                        <a:t>Τύπος εκθέματος:</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26551" marR="26551" marT="0" marB="0"/>
                </a:tc>
                <a:tc>
                  <a:txBody>
                    <a:bodyPr/>
                    <a:lstStyle/>
                    <a:p>
                      <a:pPr>
                        <a:lnSpc>
                          <a:spcPct val="150000"/>
                        </a:lnSpc>
                        <a:spcAft>
                          <a:spcPts val="800"/>
                        </a:spcAft>
                      </a:pPr>
                      <a:r>
                        <a:rPr lang="el-GR" sz="1100">
                          <a:effectLst/>
                        </a:rPr>
                        <a:t>Ψηφιακή (διαδραστική)</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26551" marR="26551" marT="0" marB="0"/>
                </a:tc>
                <a:extLst>
                  <a:ext uri="{0D108BD9-81ED-4DB2-BD59-A6C34878D82A}">
                    <a16:rowId xmlns:a16="http://schemas.microsoft.com/office/drawing/2014/main" val="4293599885"/>
                  </a:ext>
                </a:extLst>
              </a:tr>
              <a:tr h="214778">
                <a:tc>
                  <a:txBody>
                    <a:bodyPr/>
                    <a:lstStyle/>
                    <a:p>
                      <a:pPr>
                        <a:lnSpc>
                          <a:spcPct val="150000"/>
                        </a:lnSpc>
                        <a:spcAft>
                          <a:spcPts val="800"/>
                        </a:spcAft>
                      </a:pPr>
                      <a:r>
                        <a:rPr lang="el-GR" sz="1100">
                          <a:effectLst/>
                        </a:rPr>
                        <a:t>Χρόνος προετοιμασίας</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26551" marR="26551" marT="0" marB="0"/>
                </a:tc>
                <a:tc>
                  <a:txBody>
                    <a:bodyPr/>
                    <a:lstStyle/>
                    <a:p>
                      <a:pPr>
                        <a:lnSpc>
                          <a:spcPct val="150000"/>
                        </a:lnSpc>
                        <a:spcAft>
                          <a:spcPts val="800"/>
                        </a:spcAft>
                      </a:pPr>
                      <a:r>
                        <a:rPr lang="el-GR" sz="1100">
                          <a:effectLst/>
                        </a:rPr>
                        <a:t>1 εβδομάδα</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26551" marR="26551" marT="0" marB="0"/>
                </a:tc>
                <a:extLst>
                  <a:ext uri="{0D108BD9-81ED-4DB2-BD59-A6C34878D82A}">
                    <a16:rowId xmlns:a16="http://schemas.microsoft.com/office/drawing/2014/main" val="1042203939"/>
                  </a:ext>
                </a:extLst>
              </a:tr>
              <a:tr h="214778">
                <a:tc>
                  <a:txBody>
                    <a:bodyPr/>
                    <a:lstStyle/>
                    <a:p>
                      <a:pPr>
                        <a:lnSpc>
                          <a:spcPct val="150000"/>
                        </a:lnSpc>
                        <a:spcAft>
                          <a:spcPts val="800"/>
                        </a:spcAft>
                      </a:pPr>
                      <a:r>
                        <a:rPr lang="el-GR" sz="1100">
                          <a:effectLst/>
                        </a:rPr>
                        <a:t>Απαιτούμενος αριθμός μαθητών:</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26551" marR="26551" marT="0" marB="0"/>
                </a:tc>
                <a:tc>
                  <a:txBody>
                    <a:bodyPr/>
                    <a:lstStyle/>
                    <a:p>
                      <a:pPr>
                        <a:lnSpc>
                          <a:spcPct val="150000"/>
                        </a:lnSpc>
                        <a:spcAft>
                          <a:spcPts val="800"/>
                        </a:spcAft>
                      </a:pPr>
                      <a:r>
                        <a:rPr lang="el-GR" sz="1100">
                          <a:effectLst/>
                        </a:rPr>
                        <a:t>3 μαθητές</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26551" marR="26551" marT="0" marB="0"/>
                </a:tc>
                <a:extLst>
                  <a:ext uri="{0D108BD9-81ED-4DB2-BD59-A6C34878D82A}">
                    <a16:rowId xmlns:a16="http://schemas.microsoft.com/office/drawing/2014/main" val="1467478267"/>
                  </a:ext>
                </a:extLst>
              </a:tr>
              <a:tr h="936780">
                <a:tc>
                  <a:txBody>
                    <a:bodyPr/>
                    <a:lstStyle/>
                    <a:p>
                      <a:pPr>
                        <a:lnSpc>
                          <a:spcPct val="150000"/>
                        </a:lnSpc>
                        <a:spcAft>
                          <a:spcPts val="800"/>
                        </a:spcAft>
                      </a:pPr>
                      <a:r>
                        <a:rPr lang="el-GR" sz="1100">
                          <a:effectLst/>
                        </a:rPr>
                        <a:t>Σύντομη περιγραφή:</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26551" marR="26551" marT="0" marB="0"/>
                </a:tc>
                <a:tc>
                  <a:txBody>
                    <a:bodyPr/>
                    <a:lstStyle/>
                    <a:p>
                      <a:pPr>
                        <a:lnSpc>
                          <a:spcPct val="150000"/>
                        </a:lnSpc>
                        <a:spcAft>
                          <a:spcPts val="800"/>
                        </a:spcAft>
                      </a:pPr>
                      <a:r>
                        <a:rPr lang="el-GR" sz="1100">
                          <a:effectLst/>
                        </a:rPr>
                        <a:t>Στο έκθεμα αυτό θα πρέπει να δημιουργηθεί ένα ηλεκτρονικό βιβλίο, το οποίο θα παρουσιάζει αποσπάσματα από αρχαία κείμενα του Ομήρου, την ιστορία του βουνού με αναφορές στην ελληνική μυθολογία, τους 12 αρχαίους Έλληνες θεούς, τις θρησκευτικές λατρείες που συνδέονται με το βουνό και τον ρόλο που αυτό διαδραμάτισε κατά τη διάρκεια των πολέμων. Θα πρέπει να παρατίθεται μια γενική επεξηγηματική λεζάντα στην πρώτη σελίδα.</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26551" marR="26551" marT="0" marB="0"/>
                </a:tc>
                <a:extLst>
                  <a:ext uri="{0D108BD9-81ED-4DB2-BD59-A6C34878D82A}">
                    <a16:rowId xmlns:a16="http://schemas.microsoft.com/office/drawing/2014/main" val="199931085"/>
                  </a:ext>
                </a:extLst>
              </a:tr>
              <a:tr h="455445">
                <a:tc>
                  <a:txBody>
                    <a:bodyPr/>
                    <a:lstStyle/>
                    <a:p>
                      <a:pPr>
                        <a:lnSpc>
                          <a:spcPct val="115000"/>
                        </a:lnSpc>
                        <a:spcAft>
                          <a:spcPts val="800"/>
                        </a:spcAft>
                      </a:pPr>
                      <a:r>
                        <a:rPr lang="el-GR" sz="1100">
                          <a:effectLst/>
                        </a:rPr>
                        <a:t>Απαραίτητα υλικά ή/και εργαλεία:</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26551" marR="26551" marT="0" marB="0"/>
                </a:tc>
                <a:tc>
                  <a:txBody>
                    <a:bodyPr/>
                    <a:lstStyle/>
                    <a:p>
                      <a:pPr>
                        <a:lnSpc>
                          <a:spcPct val="150000"/>
                        </a:lnSpc>
                        <a:spcAft>
                          <a:spcPts val="800"/>
                        </a:spcAft>
                      </a:pPr>
                      <a:r>
                        <a:rPr lang="el-GR" sz="1100">
                          <a:effectLst/>
                        </a:rPr>
                        <a:t>Η δωρεάν διαδικτυακή εφαρμογή του Book Creator (</a:t>
                      </a:r>
                      <a:r>
                        <a:rPr lang="el-GR" sz="1100" u="sng">
                          <a:effectLst/>
                          <a:hlinkClick r:id="rId6"/>
                        </a:rPr>
                        <a:t>https://bookcreator.com/</a:t>
                      </a:r>
                      <a:r>
                        <a:rPr lang="el-GR" sz="1100">
                          <a:effectLst/>
                        </a:rPr>
                        <a:t>). Το ηλεκτρονικό βιβλίο θα παρουσιάζεται μέσω μιας ηλεκτρονικής συσκευής (π.χ. tablet), τοποθετημένη σε ένα τραπέζι.</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26551" marR="26551" marT="0" marB="0"/>
                </a:tc>
                <a:extLst>
                  <a:ext uri="{0D108BD9-81ED-4DB2-BD59-A6C34878D82A}">
                    <a16:rowId xmlns:a16="http://schemas.microsoft.com/office/drawing/2014/main" val="1601294620"/>
                  </a:ext>
                </a:extLst>
              </a:tr>
              <a:tr h="552684">
                <a:tc>
                  <a:txBody>
                    <a:bodyPr/>
                    <a:lstStyle/>
                    <a:p>
                      <a:pPr>
                        <a:lnSpc>
                          <a:spcPct val="115000"/>
                        </a:lnSpc>
                        <a:spcAft>
                          <a:spcPts val="800"/>
                        </a:spcAft>
                      </a:pPr>
                      <a:r>
                        <a:rPr lang="el-GR" sz="1100">
                          <a:effectLst/>
                        </a:rPr>
                        <a:t>Μορφή: </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26551" marR="26551" marT="0" marB="0"/>
                </a:tc>
                <a:tc>
                  <a:txBody>
                    <a:bodyPr/>
                    <a:lstStyle/>
                    <a:p>
                      <a:pPr>
                        <a:lnSpc>
                          <a:spcPct val="150000"/>
                        </a:lnSpc>
                        <a:spcAft>
                          <a:spcPts val="800"/>
                        </a:spcAft>
                      </a:pPr>
                      <a:r>
                        <a:rPr lang="el-GR" sz="1100">
                          <a:effectLst/>
                        </a:rPr>
                        <a:t>Μορφότυπο αρχείου ePub (θα χρειαστεί ένας ηλεκτρονικός αναγνώστης όπως το Thorium) </a:t>
                      </a:r>
                    </a:p>
                    <a:p>
                      <a:pPr>
                        <a:lnSpc>
                          <a:spcPct val="150000"/>
                        </a:lnSpc>
                        <a:spcAft>
                          <a:spcPts val="800"/>
                        </a:spcAft>
                      </a:pPr>
                      <a:r>
                        <a:rPr lang="el-GR" sz="1100">
                          <a:effectLst/>
                        </a:rPr>
                        <a:t>Οθόνη τουλάχιστον 10 ιντσών</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26551" marR="26551" marT="0" marB="0"/>
                </a:tc>
                <a:extLst>
                  <a:ext uri="{0D108BD9-81ED-4DB2-BD59-A6C34878D82A}">
                    <a16:rowId xmlns:a16="http://schemas.microsoft.com/office/drawing/2014/main" val="4158727499"/>
                  </a:ext>
                </a:extLst>
              </a:tr>
              <a:tr h="1868618">
                <a:tc>
                  <a:txBody>
                    <a:bodyPr/>
                    <a:lstStyle/>
                    <a:p>
                      <a:pPr>
                        <a:lnSpc>
                          <a:spcPct val="115000"/>
                        </a:lnSpc>
                        <a:spcAft>
                          <a:spcPts val="800"/>
                        </a:spcAft>
                      </a:pPr>
                      <a:r>
                        <a:rPr lang="el-GR" sz="1100">
                          <a:effectLst/>
                        </a:rPr>
                        <a:t>Οδηγίες στησίματος της έκθεσης βήμα προς βήμα:</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26551" marR="26551" marT="0" marB="0"/>
                </a:tc>
                <a:tc>
                  <a:txBody>
                    <a:bodyPr/>
                    <a:lstStyle/>
                    <a:p>
                      <a:pPr marL="342900" lvl="0" indent="-342900">
                        <a:lnSpc>
                          <a:spcPct val="100000"/>
                        </a:lnSpc>
                        <a:spcAft>
                          <a:spcPts val="0"/>
                        </a:spcAft>
                        <a:buSzPts val="1200"/>
                        <a:buFont typeface="Arial" panose="020B0604020202020204" pitchFamily="34" charset="0"/>
                        <a:buAutoNum type="arabicPeriod"/>
                      </a:pPr>
                      <a:r>
                        <a:rPr lang="el-GR" sz="1100" dirty="0">
                          <a:effectLst/>
                        </a:rPr>
                        <a:t>Αναζητήστε στο διαδίκτυο πληροφορίες για την ιστορία του Ολύμπου, τους 12 Θεούς, τα Ομηρικά Έπη και τις θρησκευτικές λατρείες που συνδέονται με αυτό. Με βάση τις πληροφορίες που συλλέξατε, γράψτε ένα αφηγηματικό κείμενο. Το ηλεκτρονικό φύλλο εργασίας του POEME μπορεί να σας βοηθήσει με αυτό (Πρόταση</a:t>
                      </a:r>
                      <a:r>
                        <a:rPr lang="el-GR" sz="1100" u="none" strike="noStrike" dirty="0">
                          <a:effectLst/>
                          <a:hlinkClick r:id="rId7"/>
                        </a:rPr>
                        <a:t>:</a:t>
                      </a:r>
                      <a:r>
                        <a:rPr lang="el-GR" sz="1100" dirty="0">
                          <a:effectLst/>
                        </a:rPr>
                        <a:t> </a:t>
                      </a:r>
                      <a:r>
                        <a:rPr lang="el-GR" sz="1100" u="sng" dirty="0">
                          <a:effectLst/>
                          <a:hlinkClick r:id="rId7"/>
                        </a:rPr>
                        <a:t>https://www.olimpos.eu/olimpos/life_nature/</a:t>
                      </a:r>
                      <a:r>
                        <a:rPr lang="el-GR" sz="1100" dirty="0">
                          <a:effectLst/>
                        </a:rPr>
                        <a:t> </a:t>
                      </a:r>
                      <a:r>
                        <a:rPr lang="el-GR" sz="1100" u="none" strike="noStrike" dirty="0">
                          <a:effectLst/>
                          <a:hlinkClick r:id="rId8"/>
                        </a:rPr>
                        <a:t>ή </a:t>
                      </a:r>
                      <a:r>
                        <a:rPr lang="el-GR" sz="1100" u="sng" dirty="0">
                          <a:effectLst/>
                          <a:hlinkClick r:id="rId8"/>
                        </a:rPr>
                        <a:t>Μυθολογία – Ιστορία | Ταξιδιωτικός Οδηγός Ολύμπου</a:t>
                      </a:r>
                      <a:r>
                        <a:rPr lang="el-GR" sz="1100" dirty="0">
                          <a:effectLst/>
                        </a:rPr>
                        <a:t>).</a:t>
                      </a:r>
                    </a:p>
                    <a:p>
                      <a:pPr marL="342900" lvl="0" indent="-342900">
                        <a:lnSpc>
                          <a:spcPct val="100000"/>
                        </a:lnSpc>
                        <a:spcAft>
                          <a:spcPts val="0"/>
                        </a:spcAft>
                        <a:buSzPts val="1200"/>
                        <a:buFont typeface="Arial" panose="020B0604020202020204" pitchFamily="34" charset="0"/>
                        <a:buAutoNum type="arabicPeriod"/>
                      </a:pPr>
                      <a:r>
                        <a:rPr lang="el-GR" sz="1100" dirty="0">
                          <a:effectLst/>
                        </a:rPr>
                        <a:t>Κατά τη διάρκεια του προηγούμενου βήματος, κατεβάστε εικόνες που σχετίζονται με το κείμενο.</a:t>
                      </a:r>
                    </a:p>
                    <a:p>
                      <a:pPr marL="342900" lvl="0" indent="-342900">
                        <a:lnSpc>
                          <a:spcPct val="100000"/>
                        </a:lnSpc>
                        <a:spcAft>
                          <a:spcPts val="0"/>
                        </a:spcAft>
                        <a:buSzPts val="1200"/>
                        <a:buFont typeface="Arial" panose="020B0604020202020204" pitchFamily="34" charset="0"/>
                        <a:buAutoNum type="arabicPeriod"/>
                      </a:pPr>
                      <a:r>
                        <a:rPr lang="el-GR" sz="1100" dirty="0">
                          <a:effectLst/>
                        </a:rPr>
                        <a:t>Μπορείτε να προσθέσετε ένα βίντεο για την ελληνική μυθολογία. </a:t>
                      </a:r>
                      <a:r>
                        <a:rPr lang="el-GR" sz="1100" u="sng" dirty="0">
                          <a:effectLst/>
                          <a:hlinkClick r:id="rId9"/>
                        </a:rPr>
                        <a:t>Όλυμπος: Το Μεγάλο Παλάτι των Θεών - Ελληνική Μυθολογία - </a:t>
                      </a:r>
                      <a:r>
                        <a:rPr lang="el-GR" sz="1100" u="sng" dirty="0" err="1">
                          <a:effectLst/>
                          <a:hlinkClick r:id="rId9"/>
                        </a:rPr>
                        <a:t>YouTube</a:t>
                      </a:r>
                      <a:endParaRPr lang="el-GR" sz="1100" dirty="0">
                        <a:effectLst/>
                      </a:endParaRPr>
                    </a:p>
                    <a:p>
                      <a:pPr marL="342900" lvl="0" indent="-342900">
                        <a:lnSpc>
                          <a:spcPct val="100000"/>
                        </a:lnSpc>
                        <a:spcAft>
                          <a:spcPts val="0"/>
                        </a:spcAft>
                        <a:buSzPts val="1200"/>
                        <a:buFont typeface="Arial" panose="020B0604020202020204" pitchFamily="34" charset="0"/>
                        <a:buAutoNum type="arabicPeriod"/>
                      </a:pPr>
                      <a:r>
                        <a:rPr lang="el-GR" sz="1100" dirty="0">
                          <a:effectLst/>
                        </a:rPr>
                        <a:t>Δημιουργήστε το βιβλίο στην εφαρμογή </a:t>
                      </a:r>
                      <a:r>
                        <a:rPr lang="el-GR" sz="1100" dirty="0" err="1">
                          <a:effectLst/>
                        </a:rPr>
                        <a:t>Book</a:t>
                      </a:r>
                      <a:r>
                        <a:rPr lang="el-GR" sz="1100" dirty="0">
                          <a:effectLst/>
                        </a:rPr>
                        <a:t> </a:t>
                      </a:r>
                      <a:r>
                        <a:rPr lang="el-GR" sz="1100" dirty="0" err="1">
                          <a:effectLst/>
                        </a:rPr>
                        <a:t>Creator</a:t>
                      </a:r>
                      <a:r>
                        <a:rPr lang="el-GR" sz="1100" dirty="0">
                          <a:effectLst/>
                        </a:rPr>
                        <a:t> με βάση το υλικό που συγκεντρώσατε και το αφηγηματικό κείμενο που συντάξατε στο βήμα 1. </a:t>
                      </a:r>
                    </a:p>
                    <a:p>
                      <a:pPr marL="342900" lvl="0" indent="-342900">
                        <a:lnSpc>
                          <a:spcPct val="100000"/>
                        </a:lnSpc>
                        <a:spcAft>
                          <a:spcPts val="0"/>
                        </a:spcAft>
                        <a:buSzPts val="1200"/>
                        <a:buFont typeface="Arial" panose="020B0604020202020204" pitchFamily="34" charset="0"/>
                        <a:buAutoNum type="arabicPeriod"/>
                      </a:pPr>
                      <a:r>
                        <a:rPr lang="el-GR" sz="1100" dirty="0">
                          <a:effectLst/>
                        </a:rPr>
                        <a:t>Αποθηκεύστε το αρχείο σας σε μια συσκευή </a:t>
                      </a:r>
                      <a:r>
                        <a:rPr lang="el-GR" sz="1100" dirty="0" err="1">
                          <a:effectLst/>
                        </a:rPr>
                        <a:t>tablet</a:t>
                      </a:r>
                      <a:r>
                        <a:rPr lang="el-GR" sz="1100" dirty="0">
                          <a:effectLst/>
                        </a:rPr>
                        <a:t>.</a:t>
                      </a:r>
                    </a:p>
                  </a:txBody>
                  <a:tcPr marL="26551" marR="26551" marT="0" marB="0"/>
                </a:tc>
                <a:extLst>
                  <a:ext uri="{0D108BD9-81ED-4DB2-BD59-A6C34878D82A}">
                    <a16:rowId xmlns:a16="http://schemas.microsoft.com/office/drawing/2014/main" val="1342979595"/>
                  </a:ext>
                </a:extLst>
              </a:tr>
            </a:tbl>
          </a:graphicData>
        </a:graphic>
      </p:graphicFrame>
    </p:spTree>
    <p:extLst>
      <p:ext uri="{BB962C8B-B14F-4D97-AF65-F5344CB8AC3E}">
        <p14:creationId xmlns:p14="http://schemas.microsoft.com/office/powerpoint/2010/main" val="675895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A8C05550-D18B-43F2-8E95-4E4EF46CE85B}"/>
              </a:ext>
            </a:extLst>
          </p:cNvPr>
          <p:cNvSpPr/>
          <p:nvPr/>
        </p:nvSpPr>
        <p:spPr>
          <a:xfrm>
            <a:off x="511761" y="1304717"/>
            <a:ext cx="5369728" cy="3208287"/>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Marcador de Posição de Conteúdo 2">
            <a:extLst>
              <a:ext uri="{FF2B5EF4-FFF2-40B4-BE49-F238E27FC236}">
                <a16:creationId xmlns:a16="http://schemas.microsoft.com/office/drawing/2014/main" id="{554A2065-40B9-481E-AFCC-E38AA9B3D38A}"/>
              </a:ext>
            </a:extLst>
          </p:cNvPr>
          <p:cNvSpPr>
            <a:spLocks noGrp="1"/>
          </p:cNvSpPr>
          <p:nvPr>
            <p:ph idx="1"/>
          </p:nvPr>
        </p:nvSpPr>
        <p:spPr>
          <a:xfrm>
            <a:off x="151004" y="1381576"/>
            <a:ext cx="6119703" cy="546514"/>
          </a:xfrm>
        </p:spPr>
        <p:txBody>
          <a:bodyPr/>
          <a:lstStyle/>
          <a:p>
            <a:pPr marL="0" indent="0" algn="ctr">
              <a:buNone/>
            </a:pPr>
            <a:r>
              <a:rPr lang="el-GR" dirty="0">
                <a:solidFill>
                  <a:srgbClr val="002060"/>
                </a:solidFill>
              </a:rPr>
              <a:t>Πρώτος στόχος</a:t>
            </a:r>
            <a:endParaRPr lang="en-GB" dirty="0">
              <a:solidFill>
                <a:srgbClr val="002060"/>
              </a:solidFill>
            </a:endParaRPr>
          </a:p>
        </p:txBody>
      </p:sp>
      <p:sp>
        <p:nvSpPr>
          <p:cNvPr id="5" name="Retângulo: Cantos Arredondados 4">
            <a:extLst>
              <a:ext uri="{FF2B5EF4-FFF2-40B4-BE49-F238E27FC236}">
                <a16:creationId xmlns:a16="http://schemas.microsoft.com/office/drawing/2014/main" id="{5EE1F6C2-3358-4129-B958-7A86B2379DD4}"/>
              </a:ext>
            </a:extLst>
          </p:cNvPr>
          <p:cNvSpPr/>
          <p:nvPr/>
        </p:nvSpPr>
        <p:spPr>
          <a:xfrm>
            <a:off x="6425269" y="1270860"/>
            <a:ext cx="5201262" cy="3223855"/>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tângulo: Cantos Arredondados 5">
            <a:extLst>
              <a:ext uri="{FF2B5EF4-FFF2-40B4-BE49-F238E27FC236}">
                <a16:creationId xmlns:a16="http://schemas.microsoft.com/office/drawing/2014/main" id="{C816ABD5-D3A1-473D-84DB-FC7026794CB2}"/>
              </a:ext>
            </a:extLst>
          </p:cNvPr>
          <p:cNvSpPr/>
          <p:nvPr/>
        </p:nvSpPr>
        <p:spPr>
          <a:xfrm>
            <a:off x="2199859" y="174813"/>
            <a:ext cx="8865705"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dirty="0">
                <a:solidFill>
                  <a:srgbClr val="002060"/>
                </a:solidFill>
                <a:latin typeface="Arial" panose="020B0604020202020204" pitchFamily="34" charset="0"/>
                <a:cs typeface="Arial" panose="020B0604020202020204" pitchFamily="34" charset="0"/>
              </a:rPr>
              <a:t>Καινοτομία του </a:t>
            </a:r>
            <a:r>
              <a:rPr lang="en-GB" sz="4000" dirty="0">
                <a:solidFill>
                  <a:srgbClr val="002060"/>
                </a:solidFill>
                <a:latin typeface="Arial" panose="020B0604020202020204" pitchFamily="34" charset="0"/>
                <a:cs typeface="Arial" panose="020B0604020202020204" pitchFamily="34" charset="0"/>
              </a:rPr>
              <a:t>POEME</a:t>
            </a: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9" name="Marcador de Posição de Conteúdo 2">
            <a:extLst>
              <a:ext uri="{FF2B5EF4-FFF2-40B4-BE49-F238E27FC236}">
                <a16:creationId xmlns:a16="http://schemas.microsoft.com/office/drawing/2014/main" id="{A9A31DDC-C95E-4B7C-A2F3-5E042E8FE7EB}"/>
              </a:ext>
            </a:extLst>
          </p:cNvPr>
          <p:cNvSpPr txBox="1">
            <a:spLocks/>
          </p:cNvSpPr>
          <p:nvPr/>
        </p:nvSpPr>
        <p:spPr>
          <a:xfrm>
            <a:off x="6768767" y="1342336"/>
            <a:ext cx="4648600" cy="5465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l-GR" dirty="0"/>
              <a:t>Δεύτερος στόχος</a:t>
            </a:r>
            <a:endParaRPr lang="en-GB" dirty="0"/>
          </a:p>
        </p:txBody>
      </p:sp>
      <p:sp>
        <p:nvSpPr>
          <p:cNvPr id="2" name="CaixaDeTexto 1">
            <a:extLst>
              <a:ext uri="{FF2B5EF4-FFF2-40B4-BE49-F238E27FC236}">
                <a16:creationId xmlns:a16="http://schemas.microsoft.com/office/drawing/2014/main" id="{A5FBD7F2-29FB-46D1-89D0-1878D6A6F787}"/>
              </a:ext>
            </a:extLst>
          </p:cNvPr>
          <p:cNvSpPr txBox="1"/>
          <p:nvPr/>
        </p:nvSpPr>
        <p:spPr>
          <a:xfrm>
            <a:off x="646879" y="1777010"/>
            <a:ext cx="5369728" cy="2632003"/>
          </a:xfrm>
          <a:prstGeom prst="rect">
            <a:avLst/>
          </a:prstGeom>
          <a:noFill/>
        </p:spPr>
        <p:txBody>
          <a:bodyPr wrap="square" rtlCol="0">
            <a:spAutoFit/>
          </a:bodyPr>
          <a:lstStyle/>
          <a:p>
            <a:pPr>
              <a:lnSpc>
                <a:spcPct val="150000"/>
              </a:lnSpc>
            </a:pPr>
            <a:r>
              <a:rPr lang="el-GR" sz="1600" dirty="0">
                <a:solidFill>
                  <a:srgbClr val="002060"/>
                </a:solidFill>
              </a:rPr>
              <a:t>Δημιουργία </a:t>
            </a:r>
            <a:r>
              <a:rPr lang="el-GR" sz="1600" b="1" dirty="0">
                <a:solidFill>
                  <a:srgbClr val="002060"/>
                </a:solidFill>
              </a:rPr>
              <a:t>φύλλων εργασίας και ηλεκτρονικών βιβλίων</a:t>
            </a:r>
            <a:r>
              <a:rPr lang="el-GR" sz="1600" dirty="0">
                <a:solidFill>
                  <a:srgbClr val="002060"/>
                </a:solidFill>
              </a:rPr>
              <a:t>,</a:t>
            </a:r>
            <a:r>
              <a:rPr lang="en-US" sz="1600" dirty="0">
                <a:solidFill>
                  <a:srgbClr val="002060"/>
                </a:solidFill>
              </a:rPr>
              <a:t> </a:t>
            </a:r>
            <a:r>
              <a:rPr lang="el-GR" sz="1600" dirty="0">
                <a:solidFill>
                  <a:srgbClr val="002060"/>
                </a:solidFill>
              </a:rPr>
              <a:t>που στοχεύουν όχι μόνο στη διδασκαλία της γλώσσας</a:t>
            </a:r>
            <a:r>
              <a:rPr lang="en-US" sz="1600" dirty="0">
                <a:solidFill>
                  <a:srgbClr val="002060"/>
                </a:solidFill>
                <a:sym typeface="Raleway"/>
              </a:rPr>
              <a:t> </a:t>
            </a:r>
            <a:r>
              <a:rPr lang="el-GR" sz="1600" dirty="0">
                <a:solidFill>
                  <a:srgbClr val="002060"/>
                </a:solidFill>
                <a:sym typeface="Raleway"/>
              </a:rPr>
              <a:t>αλλά</a:t>
            </a:r>
            <a:r>
              <a:rPr lang="en-US" sz="1600" dirty="0">
                <a:solidFill>
                  <a:srgbClr val="002060"/>
                </a:solidFill>
              </a:rPr>
              <a:t> </a:t>
            </a:r>
            <a:r>
              <a:rPr lang="el-GR" sz="1600" dirty="0">
                <a:solidFill>
                  <a:srgbClr val="002060"/>
                </a:solidFill>
              </a:rPr>
              <a:t>και στην ψηφιακή κατάρτιση αλλοδαπών μαθητών/-τριών και </a:t>
            </a:r>
            <a:r>
              <a:rPr lang="el-GR" sz="1600" dirty="0"/>
              <a:t>στην</a:t>
            </a:r>
            <a:r>
              <a:rPr lang="el-GR" sz="1600" dirty="0">
                <a:solidFill>
                  <a:srgbClr val="FF0000"/>
                </a:solidFill>
              </a:rPr>
              <a:t> </a:t>
            </a:r>
            <a:r>
              <a:rPr lang="el-GR" sz="1600" dirty="0">
                <a:solidFill>
                  <a:srgbClr val="002060"/>
                </a:solidFill>
              </a:rPr>
              <a:t>ευαισθητοποίησή τους ως προς την Ευρωπαϊκή πολιτιστική κληρονομιά</a:t>
            </a:r>
            <a:r>
              <a:rPr lang="en-US" sz="1600" dirty="0">
                <a:solidFill>
                  <a:srgbClr val="002060"/>
                </a:solidFill>
              </a:rPr>
              <a:t>.</a:t>
            </a:r>
            <a:r>
              <a:rPr lang="el-GR" sz="1600" dirty="0">
                <a:solidFill>
                  <a:srgbClr val="002060"/>
                </a:solidFill>
              </a:rPr>
              <a:t> Τ</a:t>
            </a:r>
            <a:r>
              <a:rPr lang="en-US" sz="1600" dirty="0">
                <a:solidFill>
                  <a:srgbClr val="002060"/>
                </a:solidFill>
              </a:rPr>
              <a:t>o </a:t>
            </a:r>
            <a:r>
              <a:rPr lang="el-GR" sz="1600" dirty="0">
                <a:solidFill>
                  <a:srgbClr val="002060"/>
                </a:solidFill>
              </a:rPr>
              <a:t>υλικό που παρέχεται</a:t>
            </a:r>
            <a:r>
              <a:rPr lang="en-US" sz="1600" dirty="0">
                <a:solidFill>
                  <a:srgbClr val="002060"/>
                </a:solidFill>
              </a:rPr>
              <a:t> </a:t>
            </a:r>
            <a:r>
              <a:rPr lang="el-GR" sz="1600" dirty="0">
                <a:solidFill>
                  <a:srgbClr val="002060"/>
                </a:solidFill>
              </a:rPr>
              <a:t>μπορεί να χρησιμοποιηθεί σε μετωπικές, μεικτές</a:t>
            </a:r>
            <a:r>
              <a:rPr lang="en-US" sz="1600" dirty="0">
                <a:solidFill>
                  <a:srgbClr val="002060"/>
                </a:solidFill>
              </a:rPr>
              <a:t> </a:t>
            </a:r>
            <a:r>
              <a:rPr lang="el-GR" sz="1600" dirty="0">
                <a:solidFill>
                  <a:srgbClr val="002060"/>
                </a:solidFill>
              </a:rPr>
              <a:t>ή διαδικτυακές μορφές, </a:t>
            </a:r>
            <a:r>
              <a:rPr lang="en-US" sz="1600" dirty="0">
                <a:solidFill>
                  <a:srgbClr val="002060"/>
                </a:solidFill>
              </a:rPr>
              <a:t> </a:t>
            </a:r>
            <a:r>
              <a:rPr lang="el-GR" sz="1600" dirty="0">
                <a:solidFill>
                  <a:srgbClr val="002060"/>
                </a:solidFill>
              </a:rPr>
              <a:t>μάθησης</a:t>
            </a:r>
            <a:r>
              <a:rPr lang="en-US" sz="1600" dirty="0">
                <a:solidFill>
                  <a:srgbClr val="002060"/>
                </a:solidFill>
              </a:rPr>
              <a:t>. </a:t>
            </a:r>
            <a:endParaRPr lang="en-GB" sz="1600" dirty="0">
              <a:solidFill>
                <a:srgbClr val="002060"/>
              </a:solidFill>
            </a:endParaRPr>
          </a:p>
        </p:txBody>
      </p:sp>
      <p:sp>
        <p:nvSpPr>
          <p:cNvPr id="12" name="CaixaDeTexto 11">
            <a:extLst>
              <a:ext uri="{FF2B5EF4-FFF2-40B4-BE49-F238E27FC236}">
                <a16:creationId xmlns:a16="http://schemas.microsoft.com/office/drawing/2014/main" id="{339A0098-D5BC-41AD-BDF0-D601318F6B76}"/>
              </a:ext>
            </a:extLst>
          </p:cNvPr>
          <p:cNvSpPr txBox="1"/>
          <p:nvPr/>
        </p:nvSpPr>
        <p:spPr>
          <a:xfrm>
            <a:off x="6587819" y="1765316"/>
            <a:ext cx="5103766" cy="3001334"/>
          </a:xfrm>
          <a:prstGeom prst="rect">
            <a:avLst/>
          </a:prstGeom>
          <a:noFill/>
        </p:spPr>
        <p:txBody>
          <a:bodyPr wrap="square" rtlCol="0">
            <a:spAutoFit/>
          </a:bodyPr>
          <a:lstStyle/>
          <a:p>
            <a:pPr>
              <a:lnSpc>
                <a:spcPct val="150000"/>
              </a:lnSpc>
            </a:pPr>
            <a:r>
              <a:rPr lang="el-GR" sz="1600" dirty="0">
                <a:solidFill>
                  <a:srgbClr val="002060"/>
                </a:solidFill>
                <a:sym typeface="Raleway"/>
              </a:rPr>
              <a:t>Δημιουργία </a:t>
            </a:r>
            <a:r>
              <a:rPr lang="el-GR" sz="1600" b="1" dirty="0">
                <a:solidFill>
                  <a:srgbClr val="002060"/>
                </a:solidFill>
                <a:sym typeface="Raleway"/>
              </a:rPr>
              <a:t>μεικτών εκθέσεων </a:t>
            </a:r>
            <a:r>
              <a:rPr lang="en-US" sz="1600" dirty="0">
                <a:solidFill>
                  <a:srgbClr val="002060"/>
                </a:solidFill>
                <a:sym typeface="Raleway"/>
              </a:rPr>
              <a:t>(</a:t>
            </a:r>
            <a:r>
              <a:rPr lang="el-GR" sz="1600" dirty="0">
                <a:solidFill>
                  <a:srgbClr val="002060"/>
                </a:solidFill>
                <a:sym typeface="Raleway"/>
              </a:rPr>
              <a:t>ψηφιακή ή φυσική</a:t>
            </a:r>
            <a:r>
              <a:rPr lang="en-US" sz="1600" dirty="0">
                <a:solidFill>
                  <a:srgbClr val="002060"/>
                </a:solidFill>
                <a:sym typeface="Raleway"/>
              </a:rPr>
              <a:t>)</a:t>
            </a:r>
            <a:r>
              <a:rPr lang="el-GR" sz="1600" dirty="0">
                <a:solidFill>
                  <a:srgbClr val="002060"/>
                </a:solidFill>
                <a:sym typeface="Raleway"/>
              </a:rPr>
              <a:t>, με τους μαθητές στον ρόλο του διοργανωτή</a:t>
            </a:r>
            <a:r>
              <a:rPr lang="en-US" sz="1600" dirty="0">
                <a:solidFill>
                  <a:srgbClr val="002060"/>
                </a:solidFill>
                <a:sym typeface="Raleway"/>
              </a:rPr>
              <a:t>.</a:t>
            </a:r>
            <a:r>
              <a:rPr lang="el-GR" sz="1600" dirty="0">
                <a:solidFill>
                  <a:srgbClr val="002060"/>
                </a:solidFill>
                <a:sym typeface="Raleway"/>
              </a:rPr>
              <a:t> Η δημιουργία αυτών των εκθέσεων</a:t>
            </a:r>
            <a:r>
              <a:rPr lang="en-US" sz="1600" dirty="0">
                <a:solidFill>
                  <a:srgbClr val="002060"/>
                </a:solidFill>
                <a:sym typeface="Raleway"/>
              </a:rPr>
              <a:t> </a:t>
            </a:r>
            <a:r>
              <a:rPr lang="el-GR" sz="1600" dirty="0">
                <a:solidFill>
                  <a:srgbClr val="002060"/>
                </a:solidFill>
                <a:sym typeface="Raleway"/>
              </a:rPr>
              <a:t>θα φέρει θετικά αποτελέσματα</a:t>
            </a:r>
            <a:r>
              <a:rPr lang="el-GR" sz="1600" dirty="0">
                <a:solidFill>
                  <a:schemeClr val="accent1">
                    <a:lumMod val="50000"/>
                  </a:schemeClr>
                </a:solidFill>
              </a:rPr>
              <a:t> ως προς τη συμπερίληψη των αλλοδαπών μαθητών/-τριών στα Ευρωπαϊκά σχολεία</a:t>
            </a:r>
            <a:r>
              <a:rPr lang="en-US" sz="1600" dirty="0">
                <a:solidFill>
                  <a:schemeClr val="accent1">
                    <a:lumMod val="50000"/>
                  </a:schemeClr>
                </a:solidFill>
              </a:rPr>
              <a:t>, </a:t>
            </a:r>
            <a:r>
              <a:rPr lang="el-GR" sz="1600" dirty="0">
                <a:solidFill>
                  <a:schemeClr val="accent1">
                    <a:lumMod val="50000"/>
                  </a:schemeClr>
                </a:solidFill>
              </a:rPr>
              <a:t>καθώς και ως προς την απόκτηση δεξιοτήτων του </a:t>
            </a:r>
            <a:r>
              <a:rPr lang="en-US" sz="1600" dirty="0">
                <a:solidFill>
                  <a:srgbClr val="002060"/>
                </a:solidFill>
                <a:sym typeface="Raleway"/>
              </a:rPr>
              <a:t>  21</a:t>
            </a:r>
            <a:r>
              <a:rPr lang="el-GR" sz="1600" baseline="30000" dirty="0">
                <a:solidFill>
                  <a:srgbClr val="002060"/>
                </a:solidFill>
                <a:sym typeface="Raleway"/>
              </a:rPr>
              <a:t>ου</a:t>
            </a:r>
            <a:r>
              <a:rPr lang="el-GR" sz="1600" dirty="0">
                <a:solidFill>
                  <a:srgbClr val="002060"/>
                </a:solidFill>
                <a:sym typeface="Raleway"/>
              </a:rPr>
              <a:t>  αιώνα.</a:t>
            </a:r>
            <a:endParaRPr lang="en-US" sz="1600" dirty="0">
              <a:solidFill>
                <a:srgbClr val="002060"/>
              </a:solidFill>
              <a:sym typeface="Raleway"/>
            </a:endParaRPr>
          </a:p>
          <a:p>
            <a:pPr>
              <a:lnSpc>
                <a:spcPct val="150000"/>
              </a:lnSpc>
            </a:pPr>
            <a:endParaRPr lang="en-US" sz="1600" dirty="0">
              <a:solidFill>
                <a:srgbClr val="002060"/>
              </a:solidFill>
              <a:sym typeface="Raleway"/>
            </a:endParaRPr>
          </a:p>
        </p:txBody>
      </p:sp>
      <p:sp>
        <p:nvSpPr>
          <p:cNvPr id="14" name="Επεξήγηση: Επάνω βέλος 13">
            <a:extLst>
              <a:ext uri="{FF2B5EF4-FFF2-40B4-BE49-F238E27FC236}">
                <a16:creationId xmlns:a16="http://schemas.microsoft.com/office/drawing/2014/main" id="{271C9D14-C99D-9512-D84E-8823D648A4A2}"/>
              </a:ext>
            </a:extLst>
          </p:cNvPr>
          <p:cNvSpPr/>
          <p:nvPr/>
        </p:nvSpPr>
        <p:spPr>
          <a:xfrm>
            <a:off x="711980" y="3996957"/>
            <a:ext cx="10904251" cy="2137799"/>
          </a:xfrm>
          <a:prstGeom prst="upArrow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2060"/>
              </a:solidFill>
              <a:effectLst/>
              <a:uLnTx/>
              <a:uFillTx/>
              <a:latin typeface="Arial" panose="020B0604020202020204"/>
              <a:ea typeface="+mn-ea"/>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lang="el-GR" sz="1600" b="1" dirty="0">
                <a:solidFill>
                  <a:srgbClr val="002060"/>
                </a:solidFill>
                <a:latin typeface="Arial" panose="020B0604020202020204"/>
              </a:rPr>
              <a:t>Εκσυγχρονισμός</a:t>
            </a:r>
            <a:r>
              <a:rPr kumimoji="0" lang="en-US" sz="1600" b="0" i="0" u="none" strike="noStrike" kern="1200" cap="none" spc="0" normalizeH="0" baseline="0" noProof="0" dirty="0">
                <a:ln>
                  <a:noFill/>
                </a:ln>
                <a:solidFill>
                  <a:srgbClr val="002060"/>
                </a:solidFill>
                <a:effectLst/>
                <a:uLnTx/>
                <a:uFillTx/>
                <a:latin typeface="Arial" panose="020B0604020202020204"/>
              </a:rPr>
              <a:t> </a:t>
            </a:r>
            <a:r>
              <a:rPr lang="el-GR" sz="1600" b="1" dirty="0">
                <a:solidFill>
                  <a:srgbClr val="002060"/>
                </a:solidFill>
                <a:latin typeface="Arial" panose="020B0604020202020204"/>
              </a:rPr>
              <a:t>της διδασκαλίας της δεύτερης γλώσσας</a:t>
            </a:r>
            <a:r>
              <a:rPr kumimoji="0" lang="en-US" sz="1600" b="1" i="0" u="none" strike="noStrike" kern="1200" cap="none" spc="0" normalizeH="0" baseline="0" noProof="0" dirty="0">
                <a:ln>
                  <a:noFill/>
                </a:ln>
                <a:solidFill>
                  <a:srgbClr val="002060"/>
                </a:solidFill>
                <a:effectLst/>
                <a:uLnTx/>
                <a:uFillTx/>
                <a:latin typeface="Arial" panose="020B0604020202020204"/>
              </a:rPr>
              <a:t> </a:t>
            </a:r>
            <a:r>
              <a:rPr lang="el-GR" sz="1600" dirty="0">
                <a:solidFill>
                  <a:srgbClr val="002060"/>
                </a:solidFill>
                <a:latin typeface="Arial" panose="020B0604020202020204"/>
              </a:rPr>
              <a:t>ως προς το </a:t>
            </a:r>
            <a:r>
              <a:rPr lang="el-GR" sz="1600" b="1" dirty="0">
                <a:solidFill>
                  <a:srgbClr val="002060"/>
                </a:solidFill>
                <a:latin typeface="Arial" panose="020B0604020202020204"/>
              </a:rPr>
              <a:t>περιεχόμενο</a:t>
            </a:r>
            <a:r>
              <a:rPr kumimoji="0" lang="en-US" sz="1600" b="0" i="0" u="none" strike="noStrike" kern="1200" cap="none" spc="0" normalizeH="0" baseline="0" noProof="0" dirty="0">
                <a:ln>
                  <a:noFill/>
                </a:ln>
                <a:solidFill>
                  <a:srgbClr val="002060"/>
                </a:solidFill>
                <a:effectLst/>
                <a:uLnTx/>
                <a:uFillTx/>
                <a:latin typeface="Arial" panose="020B0604020202020204"/>
              </a:rPr>
              <a:t> (</a:t>
            </a:r>
            <a:r>
              <a:rPr kumimoji="0" lang="el-GR" sz="1600" b="0" i="0" u="none" strike="noStrike" kern="1200" cap="none" spc="0" normalizeH="0" baseline="0" noProof="0" dirty="0">
                <a:ln>
                  <a:noFill/>
                </a:ln>
                <a:solidFill>
                  <a:srgbClr val="002060"/>
                </a:solidFill>
                <a:effectLst/>
                <a:uLnTx/>
                <a:uFillTx/>
                <a:latin typeface="Arial" panose="020B0604020202020204"/>
              </a:rPr>
              <a:t>Ευρωπαϊκή πολιτιστική κληρονομιά</a:t>
            </a:r>
            <a:r>
              <a:rPr kumimoji="0" lang="en-US" sz="1600" b="0" i="0" u="none" strike="noStrike" kern="1200" cap="none" spc="0" normalizeH="0" baseline="0" noProof="0" dirty="0">
                <a:ln>
                  <a:noFill/>
                </a:ln>
                <a:solidFill>
                  <a:srgbClr val="002060"/>
                </a:solidFill>
                <a:effectLst/>
                <a:uLnTx/>
                <a:uFillTx/>
                <a:latin typeface="Arial" panose="020B0604020202020204"/>
              </a:rPr>
              <a:t>) </a:t>
            </a:r>
            <a:r>
              <a:rPr kumimoji="0" lang="el-GR" sz="1600" b="0" i="0" u="none" strike="noStrike" kern="1200" cap="none" spc="0" normalizeH="0" baseline="0" noProof="0" dirty="0">
                <a:ln>
                  <a:noFill/>
                </a:ln>
                <a:solidFill>
                  <a:srgbClr val="002060"/>
                </a:solidFill>
                <a:effectLst/>
                <a:uLnTx/>
                <a:uFillTx/>
                <a:latin typeface="Arial" panose="020B0604020202020204"/>
              </a:rPr>
              <a:t>και</a:t>
            </a:r>
            <a:r>
              <a:rPr kumimoji="0" lang="el-GR" sz="1600" b="0" i="0" u="none" strike="noStrike" kern="1200" cap="none" spc="0" normalizeH="0" noProof="0" dirty="0">
                <a:ln>
                  <a:noFill/>
                </a:ln>
                <a:solidFill>
                  <a:srgbClr val="002060"/>
                </a:solidFill>
                <a:effectLst/>
                <a:uLnTx/>
                <a:uFillTx/>
                <a:latin typeface="Arial" panose="020B0604020202020204"/>
              </a:rPr>
              <a:t> τη χρήση </a:t>
            </a:r>
            <a:r>
              <a:rPr kumimoji="0" lang="el-GR" sz="1600" i="0" u="none" strike="noStrike" kern="1200" cap="none" spc="0" normalizeH="0" baseline="0" noProof="0" dirty="0">
                <a:ln>
                  <a:noFill/>
                </a:ln>
                <a:solidFill>
                  <a:srgbClr val="002060"/>
                </a:solidFill>
                <a:effectLst/>
                <a:uLnTx/>
                <a:uFillTx/>
                <a:latin typeface="Arial" panose="020B0604020202020204"/>
              </a:rPr>
              <a:t>των</a:t>
            </a:r>
            <a:r>
              <a:rPr lang="el-GR" sz="1600" b="1" baseline="0" dirty="0">
                <a:solidFill>
                  <a:srgbClr val="002060"/>
                </a:solidFill>
                <a:latin typeface="Arial" panose="020B0604020202020204"/>
              </a:rPr>
              <a:t> </a:t>
            </a:r>
            <a:r>
              <a:rPr kumimoji="0" lang="el-GR" sz="1600" b="1" i="0" u="none" strike="noStrike" kern="1200" cap="none" spc="0" normalizeH="0" baseline="0" noProof="0" dirty="0">
                <a:ln>
                  <a:noFill/>
                </a:ln>
                <a:solidFill>
                  <a:srgbClr val="002060"/>
                </a:solidFill>
                <a:effectLst/>
                <a:uLnTx/>
                <a:uFillTx/>
                <a:latin typeface="Arial" panose="020B0604020202020204"/>
              </a:rPr>
              <a:t>ψηφιακών</a:t>
            </a:r>
            <a:r>
              <a:rPr kumimoji="0" lang="el-GR" sz="1600" b="1" i="0" u="none" strike="noStrike" kern="1200" cap="none" spc="0" normalizeH="0" noProof="0" dirty="0">
                <a:ln>
                  <a:noFill/>
                </a:ln>
                <a:solidFill>
                  <a:srgbClr val="002060"/>
                </a:solidFill>
                <a:effectLst/>
                <a:uLnTx/>
                <a:uFillTx/>
                <a:latin typeface="Arial" panose="020B0604020202020204"/>
              </a:rPr>
              <a:t> εργαλείων</a:t>
            </a:r>
            <a:r>
              <a:rPr kumimoji="0" lang="en-US" sz="1600" b="0" i="0" u="none" strike="noStrike" kern="1200" cap="none" spc="0" normalizeH="0" baseline="0" noProof="0" dirty="0">
                <a:ln>
                  <a:noFill/>
                </a:ln>
                <a:solidFill>
                  <a:srgbClr val="002060"/>
                </a:solidFill>
                <a:effectLst/>
                <a:uLnTx/>
                <a:uFillTx/>
                <a:latin typeface="Arial" panose="020B0604020202020204"/>
              </a:rPr>
              <a:t> (</a:t>
            </a:r>
            <a:r>
              <a:rPr lang="el-GR" sz="1600" dirty="0">
                <a:solidFill>
                  <a:srgbClr val="002060"/>
                </a:solidFill>
                <a:latin typeface="Arial" panose="020B0604020202020204"/>
              </a:rPr>
              <a:t>ηλεκτρονικά φύλλα εργασίας και βιβλία</a:t>
            </a:r>
            <a:r>
              <a:rPr kumimoji="0" lang="en-US" sz="1600" b="0" i="0" u="none" strike="noStrike" kern="1200" cap="none" spc="0" normalizeH="0" baseline="0" noProof="0" dirty="0">
                <a:ln>
                  <a:noFill/>
                </a:ln>
                <a:solidFill>
                  <a:srgbClr val="002060"/>
                </a:solidFill>
                <a:effectLst/>
                <a:uLnTx/>
                <a:uFillTx/>
                <a:latin typeface="Arial" panose="020B0604020202020204"/>
              </a:rPr>
              <a:t>), </a:t>
            </a:r>
            <a:r>
              <a:rPr kumimoji="0" lang="el-GR" sz="1600" b="0" i="0" u="none" strike="noStrike" kern="1200" cap="none" spc="0" normalizeH="0" baseline="0" noProof="0" dirty="0">
                <a:ln>
                  <a:noFill/>
                </a:ln>
                <a:solidFill>
                  <a:srgbClr val="002060"/>
                </a:solidFill>
                <a:effectLst/>
                <a:uLnTx/>
                <a:uFillTx/>
                <a:latin typeface="Arial" panose="020B0604020202020204"/>
              </a:rPr>
              <a:t>καθώς</a:t>
            </a:r>
            <a:r>
              <a:rPr kumimoji="0" lang="el-GR" sz="1600" b="0" i="0" u="none" strike="noStrike" kern="1200" cap="none" spc="0" normalizeH="0" noProof="0" dirty="0">
                <a:ln>
                  <a:noFill/>
                </a:ln>
                <a:solidFill>
                  <a:srgbClr val="002060"/>
                </a:solidFill>
                <a:effectLst/>
                <a:uLnTx/>
                <a:uFillTx/>
                <a:latin typeface="Arial" panose="020B0604020202020204"/>
              </a:rPr>
              <a:t> και </a:t>
            </a:r>
            <a:r>
              <a:rPr kumimoji="0" lang="el-GR" sz="1600" b="1" i="0" u="none" strike="noStrike" kern="1200" cap="none" spc="0" normalizeH="0" noProof="0" dirty="0">
                <a:ln>
                  <a:noFill/>
                </a:ln>
                <a:solidFill>
                  <a:srgbClr val="002060"/>
                </a:solidFill>
                <a:effectLst/>
                <a:uLnTx/>
                <a:uFillTx/>
                <a:latin typeface="Arial" panose="020B0604020202020204"/>
              </a:rPr>
              <a:t>ως προς τον τρόπο που θα </a:t>
            </a:r>
            <a:r>
              <a:rPr lang="el-GR" sz="1600" b="1" noProof="0" dirty="0">
                <a:solidFill>
                  <a:srgbClr val="002060"/>
                </a:solidFill>
                <a:latin typeface="Arial" panose="020B0604020202020204"/>
              </a:rPr>
              <a:t>εργαστούν</a:t>
            </a:r>
            <a:r>
              <a:rPr kumimoji="0" lang="el-GR" sz="1600" b="1" i="0" u="none" strike="noStrike" kern="1200" cap="none" spc="0" normalizeH="0" noProof="0" dirty="0">
                <a:ln>
                  <a:noFill/>
                </a:ln>
                <a:solidFill>
                  <a:srgbClr val="002060"/>
                </a:solidFill>
                <a:effectLst/>
                <a:uLnTx/>
                <a:uFillTx/>
                <a:latin typeface="Arial" panose="020B0604020202020204"/>
              </a:rPr>
              <a:t> οι μαθητές</a:t>
            </a:r>
            <a:r>
              <a:rPr kumimoji="0" lang="en-US" sz="1600" b="1" i="0" u="none" strike="noStrike" kern="1200" cap="none" spc="0" normalizeH="0" baseline="0" noProof="0" dirty="0">
                <a:ln>
                  <a:noFill/>
                </a:ln>
                <a:solidFill>
                  <a:srgbClr val="002060"/>
                </a:solidFill>
                <a:effectLst/>
                <a:uLnTx/>
                <a:uFillTx/>
                <a:latin typeface="Arial" panose="020B0604020202020204"/>
              </a:rPr>
              <a:t> </a:t>
            </a:r>
            <a:r>
              <a:rPr lang="el-GR" sz="1600" dirty="0">
                <a:solidFill>
                  <a:srgbClr val="002060"/>
                </a:solidFill>
                <a:latin typeface="Arial" panose="020B0604020202020204"/>
              </a:rPr>
              <a:t>για την κατάκτηση της γλώσσας, την πολιτιστική τους αφύπνιση και την παρουσίαση της δουλειάς τους</a:t>
            </a:r>
            <a:r>
              <a:rPr kumimoji="0" lang="en-US" sz="1600" b="0" i="0" u="none" strike="noStrike" kern="1200" cap="none" spc="0" normalizeH="0" baseline="0" noProof="0" dirty="0">
                <a:ln>
                  <a:noFill/>
                </a:ln>
                <a:solidFill>
                  <a:srgbClr val="002060"/>
                </a:solidFill>
                <a:effectLst/>
                <a:uLnTx/>
                <a:uFillTx/>
                <a:latin typeface="Arial" panose="020B0604020202020204"/>
              </a:rPr>
              <a:t> (</a:t>
            </a:r>
            <a:r>
              <a:rPr lang="el-GR" sz="1600" dirty="0">
                <a:solidFill>
                  <a:srgbClr val="002060"/>
                </a:solidFill>
                <a:latin typeface="Arial" panose="020B0604020202020204"/>
              </a:rPr>
              <a:t>μεικτές εκθέσεις μάθησης </a:t>
            </a:r>
            <a:r>
              <a:rPr kumimoji="0" lang="en-US" sz="1600" b="0" i="0" u="none" strike="noStrike" kern="1200" cap="none" spc="0" normalizeH="0" baseline="0" noProof="0" dirty="0">
                <a:ln>
                  <a:noFill/>
                </a:ln>
                <a:solidFill>
                  <a:srgbClr val="002060"/>
                </a:solidFill>
                <a:effectLst/>
                <a:uLnTx/>
                <a:uFillTx/>
                <a:latin typeface="Arial" panose="020B0604020202020204"/>
              </a:rPr>
              <a:t>)</a:t>
            </a:r>
            <a:r>
              <a:rPr kumimoji="0" lang="el-GR" sz="1600" b="0" i="0" u="none" strike="noStrike" kern="1200" cap="none" spc="0" normalizeH="0" baseline="0" noProof="0" dirty="0">
                <a:ln>
                  <a:noFill/>
                </a:ln>
                <a:solidFill>
                  <a:srgbClr val="002060"/>
                </a:solidFill>
                <a:effectLst/>
                <a:uLnTx/>
                <a:uFillTx/>
                <a:latin typeface="Arial" panose="020B0604020202020204"/>
              </a:rPr>
              <a:t>.</a:t>
            </a:r>
            <a:endParaRPr kumimoji="0" lang="en-US" sz="1600" b="0" i="0" u="none" strike="noStrike" kern="1200" cap="none" spc="0" normalizeH="0" baseline="0" noProof="0" dirty="0">
              <a:ln>
                <a:noFill/>
              </a:ln>
              <a:solidFill>
                <a:srgbClr val="002060"/>
              </a:solidFill>
              <a:effectLst/>
              <a:uLnTx/>
              <a:uFillTx/>
              <a:latin typeface="Arial" panose="020B0604020202020204"/>
            </a:endParaRPr>
          </a:p>
          <a:p>
            <a:pPr algn="ctr">
              <a:lnSpc>
                <a:spcPct val="150000"/>
              </a:lnSpc>
            </a:pPr>
            <a:endParaRPr lang="el-GR" sz="1600" dirty="0">
              <a:solidFill>
                <a:schemeClr val="accent1">
                  <a:lumMod val="50000"/>
                </a:schemeClr>
              </a:solidFill>
            </a:endParaRPr>
          </a:p>
        </p:txBody>
      </p:sp>
    </p:spTree>
    <p:extLst>
      <p:ext uri="{BB962C8B-B14F-4D97-AF65-F5344CB8AC3E}">
        <p14:creationId xmlns:p14="http://schemas.microsoft.com/office/powerpoint/2010/main" val="38227972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C816ABD5-D3A1-473D-84DB-FC7026794CB2}"/>
              </a:ext>
            </a:extLst>
          </p:cNvPr>
          <p:cNvSpPr/>
          <p:nvPr/>
        </p:nvSpPr>
        <p:spPr>
          <a:xfrm>
            <a:off x="2199859" y="108994"/>
            <a:ext cx="8632264"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l-GR" sz="3200" b="1" dirty="0">
                <a:solidFill>
                  <a:srgbClr val="002060"/>
                </a:solidFill>
                <a:latin typeface="Arial" panose="020B0604020202020204" pitchFamily="34" charset="0"/>
                <a:cs typeface="Arial" panose="020B0604020202020204" pitchFamily="34" charset="0"/>
              </a:rPr>
              <a:t>ΒΗΜΑ 5</a:t>
            </a:r>
            <a:r>
              <a:rPr lang="en-US" sz="3200" b="1" dirty="0">
                <a:solidFill>
                  <a:srgbClr val="002060"/>
                </a:solidFill>
                <a:latin typeface="Arial" panose="020B0604020202020204" pitchFamily="34" charset="0"/>
                <a:cs typeface="Arial" panose="020B0604020202020204" pitchFamily="34" charset="0"/>
              </a:rPr>
              <a:t>: </a:t>
            </a:r>
            <a:r>
              <a:rPr lang="el-GR" sz="3200" b="1" dirty="0">
                <a:solidFill>
                  <a:srgbClr val="002060"/>
                </a:solidFill>
                <a:latin typeface="Arial" panose="020B0604020202020204" pitchFamily="34" charset="0"/>
                <a:cs typeface="Arial" panose="020B0604020202020204" pitchFamily="34" charset="0"/>
              </a:rPr>
              <a:t>Κατασκευάστε τα εκθέματα σας</a:t>
            </a:r>
            <a:r>
              <a:rPr lang="en-US" sz="3200" b="1" dirty="0">
                <a:solidFill>
                  <a:srgbClr val="002060"/>
                </a:solidFill>
                <a:latin typeface="Arial" panose="020B0604020202020204" pitchFamily="34" charset="0"/>
                <a:cs typeface="Arial" panose="020B0604020202020204" pitchFamily="34" charset="0"/>
              </a:rPr>
              <a:t> </a:t>
            </a:r>
            <a:endParaRPr lang="en-GB" sz="3200" b="1" dirty="0">
              <a:solidFill>
                <a:srgbClr val="002060"/>
              </a:solidFill>
              <a:latin typeface="Arial" panose="020B06040202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graphicFrame>
        <p:nvGraphicFramePr>
          <p:cNvPr id="5" name="Πίνακας 4">
            <a:extLst>
              <a:ext uri="{FF2B5EF4-FFF2-40B4-BE49-F238E27FC236}">
                <a16:creationId xmlns:a16="http://schemas.microsoft.com/office/drawing/2014/main" id="{7B3000D2-1473-76B4-951C-27583E6FD4BE}"/>
              </a:ext>
            </a:extLst>
          </p:cNvPr>
          <p:cNvGraphicFramePr>
            <a:graphicFrameLocks noGrp="1"/>
          </p:cNvGraphicFramePr>
          <p:nvPr>
            <p:extLst>
              <p:ext uri="{D42A27DB-BD31-4B8C-83A1-F6EECF244321}">
                <p14:modId xmlns:p14="http://schemas.microsoft.com/office/powerpoint/2010/main" val="386974047"/>
              </p:ext>
            </p:extLst>
          </p:nvPr>
        </p:nvGraphicFramePr>
        <p:xfrm>
          <a:off x="1630192" y="1061095"/>
          <a:ext cx="7988969" cy="4997336"/>
        </p:xfrm>
        <a:graphic>
          <a:graphicData uri="http://schemas.openxmlformats.org/drawingml/2006/table">
            <a:tbl>
              <a:tblPr bandRow="1">
                <a:tableStyleId>{5C22544A-7EE6-4342-B048-85BDC9FD1C3A}</a:tableStyleId>
              </a:tblPr>
              <a:tblGrid>
                <a:gridCol w="2514789">
                  <a:extLst>
                    <a:ext uri="{9D8B030D-6E8A-4147-A177-3AD203B41FA5}">
                      <a16:colId xmlns:a16="http://schemas.microsoft.com/office/drawing/2014/main" val="2643161642"/>
                    </a:ext>
                  </a:extLst>
                </a:gridCol>
                <a:gridCol w="5474180">
                  <a:extLst>
                    <a:ext uri="{9D8B030D-6E8A-4147-A177-3AD203B41FA5}">
                      <a16:colId xmlns:a16="http://schemas.microsoft.com/office/drawing/2014/main" val="3916881533"/>
                    </a:ext>
                  </a:extLst>
                </a:gridCol>
              </a:tblGrid>
              <a:tr h="217755">
                <a:tc>
                  <a:txBody>
                    <a:bodyPr/>
                    <a:lstStyle/>
                    <a:p>
                      <a:pPr>
                        <a:lnSpc>
                          <a:spcPct val="150000"/>
                        </a:lnSpc>
                        <a:spcAft>
                          <a:spcPts val="800"/>
                        </a:spcAft>
                      </a:pPr>
                      <a:r>
                        <a:rPr lang="el-GR" sz="1100">
                          <a:effectLst/>
                        </a:rPr>
                        <a:t>Υπο-ενότητα</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32574" marR="32574" marT="0" marB="0"/>
                </a:tc>
                <a:tc>
                  <a:txBody>
                    <a:bodyPr/>
                    <a:lstStyle/>
                    <a:p>
                      <a:pPr>
                        <a:lnSpc>
                          <a:spcPct val="150000"/>
                        </a:lnSpc>
                        <a:spcAft>
                          <a:spcPts val="800"/>
                        </a:spcAft>
                      </a:pPr>
                      <a:r>
                        <a:rPr lang="el-GR" sz="1100">
                          <a:effectLst/>
                        </a:rPr>
                        <a:t>Το βουνό των Θεών</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32574" marR="32574" marT="0" marB="0"/>
                </a:tc>
                <a:extLst>
                  <a:ext uri="{0D108BD9-81ED-4DB2-BD59-A6C34878D82A}">
                    <a16:rowId xmlns:a16="http://schemas.microsoft.com/office/drawing/2014/main" val="1515466829"/>
                  </a:ext>
                </a:extLst>
              </a:tr>
              <a:tr h="217755">
                <a:tc>
                  <a:txBody>
                    <a:bodyPr/>
                    <a:lstStyle/>
                    <a:p>
                      <a:pPr>
                        <a:lnSpc>
                          <a:spcPct val="150000"/>
                        </a:lnSpc>
                        <a:spcAft>
                          <a:spcPts val="800"/>
                        </a:spcAft>
                      </a:pPr>
                      <a:r>
                        <a:rPr lang="el-GR" sz="1100">
                          <a:effectLst/>
                        </a:rPr>
                        <a:t>Αριθμός εκθέματος:</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32574" marR="32574" marT="0" marB="0"/>
                </a:tc>
                <a:tc>
                  <a:txBody>
                    <a:bodyPr/>
                    <a:lstStyle/>
                    <a:p>
                      <a:pPr>
                        <a:lnSpc>
                          <a:spcPct val="150000"/>
                        </a:lnSpc>
                        <a:spcAft>
                          <a:spcPts val="800"/>
                        </a:spcAft>
                      </a:pPr>
                      <a:r>
                        <a:rPr lang="el-GR" sz="1100" dirty="0">
                          <a:effectLst/>
                        </a:rPr>
                        <a:t>7</a:t>
                      </a:r>
                      <a:endParaRPr lang="el-GR" sz="1100" dirty="0">
                        <a:effectLst/>
                        <a:latin typeface="Calibri" panose="020F0502020204030204" pitchFamily="34" charset="0"/>
                        <a:ea typeface="Calibri" panose="020F0502020204030204" pitchFamily="34" charset="0"/>
                        <a:cs typeface="Arial" panose="020B0604020202020204" pitchFamily="34" charset="0"/>
                      </a:endParaRPr>
                    </a:p>
                  </a:txBody>
                  <a:tcPr marL="32574" marR="32574" marT="0" marB="0"/>
                </a:tc>
                <a:extLst>
                  <a:ext uri="{0D108BD9-81ED-4DB2-BD59-A6C34878D82A}">
                    <a16:rowId xmlns:a16="http://schemas.microsoft.com/office/drawing/2014/main" val="3147631673"/>
                  </a:ext>
                </a:extLst>
              </a:tr>
              <a:tr h="217755">
                <a:tc>
                  <a:txBody>
                    <a:bodyPr/>
                    <a:lstStyle/>
                    <a:p>
                      <a:pPr>
                        <a:lnSpc>
                          <a:spcPct val="150000"/>
                        </a:lnSpc>
                        <a:spcAft>
                          <a:spcPts val="800"/>
                        </a:spcAft>
                      </a:pPr>
                      <a:r>
                        <a:rPr lang="el-GR" sz="1100">
                          <a:effectLst/>
                        </a:rPr>
                        <a:t>Όνομα εκθέματος:</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32574" marR="32574" marT="0" marB="0"/>
                </a:tc>
                <a:tc>
                  <a:txBody>
                    <a:bodyPr/>
                    <a:lstStyle/>
                    <a:p>
                      <a:pPr>
                        <a:lnSpc>
                          <a:spcPct val="150000"/>
                        </a:lnSpc>
                        <a:spcAft>
                          <a:spcPts val="800"/>
                        </a:spcAft>
                      </a:pPr>
                      <a:r>
                        <a:rPr lang="el-GR" sz="1100">
                          <a:effectLst/>
                        </a:rPr>
                        <a:t>Ο Όλυμπος νικήθηκε...</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32574" marR="32574" marT="0" marB="0"/>
                </a:tc>
                <a:extLst>
                  <a:ext uri="{0D108BD9-81ED-4DB2-BD59-A6C34878D82A}">
                    <a16:rowId xmlns:a16="http://schemas.microsoft.com/office/drawing/2014/main" val="3094609888"/>
                  </a:ext>
                </a:extLst>
              </a:tr>
              <a:tr h="217755">
                <a:tc>
                  <a:txBody>
                    <a:bodyPr/>
                    <a:lstStyle/>
                    <a:p>
                      <a:pPr>
                        <a:lnSpc>
                          <a:spcPct val="150000"/>
                        </a:lnSpc>
                        <a:spcAft>
                          <a:spcPts val="800"/>
                        </a:spcAft>
                      </a:pPr>
                      <a:r>
                        <a:rPr lang="el-GR" sz="1100">
                          <a:effectLst/>
                        </a:rPr>
                        <a:t>Τύπος εκθέματος:</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32574" marR="32574" marT="0" marB="0"/>
                </a:tc>
                <a:tc>
                  <a:txBody>
                    <a:bodyPr/>
                    <a:lstStyle/>
                    <a:p>
                      <a:pPr>
                        <a:lnSpc>
                          <a:spcPct val="150000"/>
                        </a:lnSpc>
                        <a:spcAft>
                          <a:spcPts val="800"/>
                        </a:spcAft>
                      </a:pPr>
                      <a:r>
                        <a:rPr lang="el-GR" sz="1100">
                          <a:effectLst/>
                        </a:rPr>
                        <a:t>Υλικός </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32574" marR="32574" marT="0" marB="0"/>
                </a:tc>
                <a:extLst>
                  <a:ext uri="{0D108BD9-81ED-4DB2-BD59-A6C34878D82A}">
                    <a16:rowId xmlns:a16="http://schemas.microsoft.com/office/drawing/2014/main" val="577166554"/>
                  </a:ext>
                </a:extLst>
              </a:tr>
              <a:tr h="217755">
                <a:tc>
                  <a:txBody>
                    <a:bodyPr/>
                    <a:lstStyle/>
                    <a:p>
                      <a:pPr>
                        <a:lnSpc>
                          <a:spcPct val="150000"/>
                        </a:lnSpc>
                        <a:spcAft>
                          <a:spcPts val="800"/>
                        </a:spcAft>
                      </a:pPr>
                      <a:r>
                        <a:rPr lang="el-GR" sz="1100">
                          <a:effectLst/>
                        </a:rPr>
                        <a:t>Χρόνος προετοιμασίας:</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32574" marR="32574" marT="0" marB="0"/>
                </a:tc>
                <a:tc>
                  <a:txBody>
                    <a:bodyPr/>
                    <a:lstStyle/>
                    <a:p>
                      <a:pPr>
                        <a:lnSpc>
                          <a:spcPct val="150000"/>
                        </a:lnSpc>
                        <a:spcAft>
                          <a:spcPts val="800"/>
                        </a:spcAft>
                      </a:pPr>
                      <a:r>
                        <a:rPr lang="el-GR" sz="1100">
                          <a:effectLst/>
                        </a:rPr>
                        <a:t>2 ώρες (συνολικά)</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32574" marR="32574" marT="0" marB="0"/>
                </a:tc>
                <a:extLst>
                  <a:ext uri="{0D108BD9-81ED-4DB2-BD59-A6C34878D82A}">
                    <a16:rowId xmlns:a16="http://schemas.microsoft.com/office/drawing/2014/main" val="3524164581"/>
                  </a:ext>
                </a:extLst>
              </a:tr>
              <a:tr h="239258">
                <a:tc>
                  <a:txBody>
                    <a:bodyPr/>
                    <a:lstStyle/>
                    <a:p>
                      <a:pPr>
                        <a:lnSpc>
                          <a:spcPct val="150000"/>
                        </a:lnSpc>
                        <a:spcAft>
                          <a:spcPts val="800"/>
                        </a:spcAft>
                      </a:pPr>
                      <a:r>
                        <a:rPr lang="el-GR" sz="1100">
                          <a:effectLst/>
                        </a:rPr>
                        <a:t>Απαιτούμενος αριθμός μαθητών:</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32574" marR="32574" marT="0" marB="0"/>
                </a:tc>
                <a:tc>
                  <a:txBody>
                    <a:bodyPr/>
                    <a:lstStyle/>
                    <a:p>
                      <a:pPr>
                        <a:lnSpc>
                          <a:spcPct val="150000"/>
                        </a:lnSpc>
                        <a:spcAft>
                          <a:spcPts val="800"/>
                        </a:spcAft>
                      </a:pPr>
                      <a:r>
                        <a:rPr lang="el-GR" sz="1100">
                          <a:effectLst/>
                        </a:rPr>
                        <a:t>3 μαθητές (συνολικά)</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32574" marR="32574" marT="0" marB="0"/>
                </a:tc>
                <a:extLst>
                  <a:ext uri="{0D108BD9-81ED-4DB2-BD59-A6C34878D82A}">
                    <a16:rowId xmlns:a16="http://schemas.microsoft.com/office/drawing/2014/main" val="1569928837"/>
                  </a:ext>
                </a:extLst>
              </a:tr>
              <a:tr h="727598">
                <a:tc>
                  <a:txBody>
                    <a:bodyPr/>
                    <a:lstStyle/>
                    <a:p>
                      <a:pPr>
                        <a:lnSpc>
                          <a:spcPct val="150000"/>
                        </a:lnSpc>
                        <a:spcAft>
                          <a:spcPts val="800"/>
                        </a:spcAft>
                      </a:pPr>
                      <a:r>
                        <a:rPr lang="el-GR" sz="1100">
                          <a:effectLst/>
                        </a:rPr>
                        <a:t>Σύντομη περιγραφή:</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32574" marR="32574" marT="0" marB="0"/>
                </a:tc>
                <a:tc>
                  <a:txBody>
                    <a:bodyPr/>
                    <a:lstStyle/>
                    <a:p>
                      <a:pPr>
                        <a:lnSpc>
                          <a:spcPct val="100000"/>
                        </a:lnSpc>
                        <a:spcAft>
                          <a:spcPts val="0"/>
                        </a:spcAft>
                      </a:pPr>
                      <a:r>
                        <a:rPr lang="el-GR" sz="1100" dirty="0">
                          <a:effectLst/>
                        </a:rPr>
                        <a:t>Μια δομή που θα στηρίζεται σε ένα κλαδί δέντρου από το οποίο ασπρόμαυρες φωτογραφίες σε δύο διαστάσεις (Α5, Α4), με οριζόντια και κάθετη διάταξη, θα κρέμονται από σχοινιά. Οι φωτογραφίες θα πρέπει να παρουσιάζουν την κατάκτηση της κορυφής του Ολύμπου, μέσα από το φωτογραφικό άλμπουμ του </a:t>
                      </a:r>
                      <a:r>
                        <a:rPr lang="el-GR" sz="1100" dirty="0" err="1">
                          <a:effectLst/>
                        </a:rPr>
                        <a:t>Frédéric</a:t>
                      </a:r>
                      <a:r>
                        <a:rPr lang="el-GR" sz="1100" dirty="0">
                          <a:effectLst/>
                        </a:rPr>
                        <a:t> </a:t>
                      </a:r>
                      <a:r>
                        <a:rPr lang="el-GR" sz="1100" dirty="0" err="1">
                          <a:effectLst/>
                        </a:rPr>
                        <a:t>Boissonnas</a:t>
                      </a:r>
                      <a:r>
                        <a:rPr lang="el-GR" sz="1100" dirty="0">
                          <a:effectLst/>
                        </a:rPr>
                        <a:t>. </a:t>
                      </a:r>
                      <a:endParaRPr lang="el-GR" sz="1100" dirty="0">
                        <a:effectLst/>
                        <a:latin typeface="Calibri" panose="020F0502020204030204" pitchFamily="34" charset="0"/>
                        <a:ea typeface="Calibri" panose="020F0502020204030204" pitchFamily="34" charset="0"/>
                        <a:cs typeface="Arial" panose="020B0604020202020204" pitchFamily="34" charset="0"/>
                      </a:endParaRPr>
                    </a:p>
                  </a:txBody>
                  <a:tcPr marL="32574" marR="32574" marT="0" marB="0"/>
                </a:tc>
                <a:extLst>
                  <a:ext uri="{0D108BD9-81ED-4DB2-BD59-A6C34878D82A}">
                    <a16:rowId xmlns:a16="http://schemas.microsoft.com/office/drawing/2014/main" val="3875362071"/>
                  </a:ext>
                </a:extLst>
              </a:tr>
              <a:tr h="549780">
                <a:tc>
                  <a:txBody>
                    <a:bodyPr/>
                    <a:lstStyle/>
                    <a:p>
                      <a:pPr>
                        <a:lnSpc>
                          <a:spcPct val="115000"/>
                        </a:lnSpc>
                        <a:spcAft>
                          <a:spcPts val="800"/>
                        </a:spcAft>
                      </a:pPr>
                      <a:r>
                        <a:rPr lang="el-GR" sz="1100">
                          <a:effectLst/>
                        </a:rPr>
                        <a:t>Απαραίτητα υλικά ή/και εργαλεία:</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32574" marR="32574" marT="0" marB="0"/>
                </a:tc>
                <a:tc>
                  <a:txBody>
                    <a:bodyPr/>
                    <a:lstStyle/>
                    <a:p>
                      <a:pPr>
                        <a:lnSpc>
                          <a:spcPct val="100000"/>
                        </a:lnSpc>
                        <a:spcAft>
                          <a:spcPts val="0"/>
                        </a:spcAft>
                      </a:pPr>
                      <a:r>
                        <a:rPr lang="el-GR" sz="1100" dirty="0">
                          <a:effectLst/>
                        </a:rPr>
                        <a:t>Ένας εκτυπωτής, φωτογραφικό χαρτί (μέγεθος Α4, Α5), ψαλίδι, κλαδί δέντρου, κορδόνι/σπάγκος, καρφί-σφυρί. Θα πρέπει να υπάρχει μια γενική επεξηγηματική λεζάντα κολλημένη στον τοίχο.</a:t>
                      </a:r>
                      <a:endParaRPr lang="el-GR" sz="1100" dirty="0">
                        <a:effectLst/>
                        <a:latin typeface="Calibri" panose="020F0502020204030204" pitchFamily="34" charset="0"/>
                        <a:ea typeface="Calibri" panose="020F0502020204030204" pitchFamily="34" charset="0"/>
                        <a:cs typeface="Arial" panose="020B0604020202020204" pitchFamily="34" charset="0"/>
                      </a:endParaRPr>
                    </a:p>
                  </a:txBody>
                  <a:tcPr marL="32574" marR="32574" marT="0" marB="0"/>
                </a:tc>
                <a:extLst>
                  <a:ext uri="{0D108BD9-81ED-4DB2-BD59-A6C34878D82A}">
                    <a16:rowId xmlns:a16="http://schemas.microsoft.com/office/drawing/2014/main" val="2969793490"/>
                  </a:ext>
                </a:extLst>
              </a:tr>
              <a:tr h="325339">
                <a:tc>
                  <a:txBody>
                    <a:bodyPr/>
                    <a:lstStyle/>
                    <a:p>
                      <a:pPr>
                        <a:lnSpc>
                          <a:spcPct val="115000"/>
                        </a:lnSpc>
                        <a:spcAft>
                          <a:spcPts val="800"/>
                        </a:spcAft>
                      </a:pPr>
                      <a:r>
                        <a:rPr lang="el-GR" sz="1100">
                          <a:effectLst/>
                        </a:rPr>
                        <a:t>Διαστάσεις της κατασκευής: </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32574" marR="32574" marT="0" marB="0"/>
                </a:tc>
                <a:tc>
                  <a:txBody>
                    <a:bodyPr/>
                    <a:lstStyle/>
                    <a:p>
                      <a:pPr>
                        <a:lnSpc>
                          <a:spcPct val="100000"/>
                        </a:lnSpc>
                        <a:spcAft>
                          <a:spcPts val="0"/>
                        </a:spcAft>
                      </a:pPr>
                      <a:r>
                        <a:rPr lang="el-GR" sz="1100" dirty="0">
                          <a:effectLst/>
                        </a:rPr>
                        <a:t>Μήκος κλαδιού: 2 μ. </a:t>
                      </a:r>
                    </a:p>
                    <a:p>
                      <a:pPr>
                        <a:lnSpc>
                          <a:spcPct val="100000"/>
                        </a:lnSpc>
                        <a:spcAft>
                          <a:spcPts val="0"/>
                        </a:spcAft>
                      </a:pPr>
                      <a:r>
                        <a:rPr lang="el-GR" sz="1100" dirty="0">
                          <a:effectLst/>
                        </a:rPr>
                        <a:t>Μέγιστο ύψος κατασκευής: 1,5 μ.</a:t>
                      </a:r>
                      <a:endParaRPr lang="el-GR" sz="1100" dirty="0">
                        <a:effectLst/>
                        <a:latin typeface="Calibri" panose="020F0502020204030204" pitchFamily="34" charset="0"/>
                        <a:ea typeface="Calibri" panose="020F0502020204030204" pitchFamily="34" charset="0"/>
                        <a:cs typeface="Arial" panose="020B0604020202020204" pitchFamily="34" charset="0"/>
                      </a:endParaRPr>
                    </a:p>
                  </a:txBody>
                  <a:tcPr marL="32574" marR="32574" marT="0" marB="0"/>
                </a:tc>
                <a:extLst>
                  <a:ext uri="{0D108BD9-81ED-4DB2-BD59-A6C34878D82A}">
                    <a16:rowId xmlns:a16="http://schemas.microsoft.com/office/drawing/2014/main" val="3660370802"/>
                  </a:ext>
                </a:extLst>
              </a:tr>
              <a:tr h="2023375">
                <a:tc>
                  <a:txBody>
                    <a:bodyPr/>
                    <a:lstStyle/>
                    <a:p>
                      <a:pPr>
                        <a:lnSpc>
                          <a:spcPct val="115000"/>
                        </a:lnSpc>
                        <a:spcAft>
                          <a:spcPts val="800"/>
                        </a:spcAft>
                      </a:pPr>
                      <a:r>
                        <a:rPr lang="el-GR" sz="1100">
                          <a:effectLst/>
                        </a:rPr>
                        <a:t>Οδηγίες στησίματος της έκθεσης βήμα προς βήμα:</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32574" marR="32574" marT="0" marB="0"/>
                </a:tc>
                <a:tc>
                  <a:txBody>
                    <a:bodyPr/>
                    <a:lstStyle/>
                    <a:p>
                      <a:pPr marL="342900" lvl="0" indent="-342900">
                        <a:lnSpc>
                          <a:spcPct val="100000"/>
                        </a:lnSpc>
                        <a:spcAft>
                          <a:spcPts val="0"/>
                        </a:spcAft>
                        <a:buFont typeface="+mj-lt"/>
                        <a:buAutoNum type="arabicPeriod"/>
                      </a:pPr>
                      <a:r>
                        <a:rPr lang="el-GR" sz="1100" dirty="0">
                          <a:effectLst/>
                        </a:rPr>
                        <a:t>Κατεβάστε τουλάχιστον 6 ασπρόμαυρες φωτογραφίες από το φωτογραφικό άλμπουμ του </a:t>
                      </a:r>
                      <a:r>
                        <a:rPr lang="el-GR" sz="1100" dirty="0" err="1">
                          <a:effectLst/>
                        </a:rPr>
                        <a:t>Frédéric</a:t>
                      </a:r>
                      <a:r>
                        <a:rPr lang="el-GR" sz="1100" dirty="0">
                          <a:effectLst/>
                        </a:rPr>
                        <a:t> </a:t>
                      </a:r>
                      <a:r>
                        <a:rPr lang="el-GR" sz="1100" dirty="0" err="1">
                          <a:effectLst/>
                        </a:rPr>
                        <a:t>Boissonnas</a:t>
                      </a:r>
                      <a:r>
                        <a:rPr lang="el-GR" sz="1100" dirty="0">
                          <a:effectLst/>
                        </a:rPr>
                        <a:t>. (Πρόταση για λήψη υλικού: </a:t>
                      </a:r>
                      <a:r>
                        <a:rPr lang="el-GR" sz="1100" dirty="0">
                          <a:effectLst/>
                          <a:hlinkClick r:id="rId6"/>
                        </a:rPr>
                        <a:t>https://greekreporter.com/2022/07/07/frederic-boissonnas-photographer-greece/</a:t>
                      </a:r>
                      <a:r>
                        <a:rPr lang="el-GR" sz="1100" dirty="0">
                          <a:effectLst/>
                        </a:rPr>
                        <a:t> και </a:t>
                      </a:r>
                      <a:r>
                        <a:rPr lang="el-GR" sz="1100" dirty="0">
                          <a:effectLst/>
                          <a:hlinkClick r:id="rId7"/>
                        </a:rPr>
                        <a:t>https://www.dion-olympos.gr/frederic-boissonas-1858-1946/</a:t>
                      </a:r>
                      <a:r>
                        <a:rPr lang="el-GR" sz="1100" dirty="0">
                          <a:effectLst/>
                        </a:rPr>
                        <a:t>)</a:t>
                      </a:r>
                    </a:p>
                    <a:p>
                      <a:pPr marL="342900" lvl="0" indent="-342900">
                        <a:lnSpc>
                          <a:spcPct val="100000"/>
                        </a:lnSpc>
                        <a:spcAft>
                          <a:spcPts val="0"/>
                        </a:spcAft>
                        <a:buFont typeface="+mj-lt"/>
                        <a:buAutoNum type="arabicPeriod"/>
                      </a:pPr>
                      <a:r>
                        <a:rPr lang="el-GR" sz="1100" dirty="0">
                          <a:effectLst/>
                        </a:rPr>
                        <a:t>Εκτυπώστε τις παραπάνω φωτογραφίες σε δύο διαστάσεις Α4 &amp; Α5, κάποιες σε κάθετη και άλλες σε οριζόντια διάταξη. </a:t>
                      </a:r>
                    </a:p>
                    <a:p>
                      <a:pPr marL="342900" lvl="0" indent="-342900">
                        <a:lnSpc>
                          <a:spcPct val="100000"/>
                        </a:lnSpc>
                        <a:spcAft>
                          <a:spcPts val="0"/>
                        </a:spcAft>
                        <a:buFont typeface="+mj-lt"/>
                        <a:buAutoNum type="arabicPeriod"/>
                      </a:pPr>
                      <a:r>
                        <a:rPr lang="el-GR" sz="1100" dirty="0">
                          <a:effectLst/>
                        </a:rPr>
                        <a:t>Βρείτε ένα φυσικό κλαδί δέντρου και δέστε σε αυτό όσα σχοινιά αναλογούν με τον αριθμό των φωτογραφιών που επιλέξατε. Τα σχοινιά θα πρέπει να είναι σε διαφορετικά ύψη το καθένα.</a:t>
                      </a:r>
                    </a:p>
                    <a:p>
                      <a:pPr marL="342900" lvl="0" indent="-342900">
                        <a:lnSpc>
                          <a:spcPct val="100000"/>
                        </a:lnSpc>
                        <a:spcAft>
                          <a:spcPts val="0"/>
                        </a:spcAft>
                        <a:buFont typeface="+mj-lt"/>
                        <a:buAutoNum type="arabicPeriod"/>
                      </a:pPr>
                      <a:r>
                        <a:rPr lang="el-GR" sz="1100" dirty="0">
                          <a:effectLst/>
                        </a:rPr>
                        <a:t>Ανοίξτε μια μικρή τρύπα σε κάθε φωτογραφία και δέστε την στο αντίστοιχο σχοινί, φροντίζοντας να μην πέφτει η μια πάνω στην άλλη.  </a:t>
                      </a:r>
                      <a:endParaRPr lang="el-GR" sz="1100" dirty="0">
                        <a:effectLst/>
                        <a:latin typeface="Calibri" panose="020F0502020204030204" pitchFamily="34" charset="0"/>
                        <a:ea typeface="Calibri" panose="020F0502020204030204" pitchFamily="34" charset="0"/>
                        <a:cs typeface="Arial" panose="020B0604020202020204" pitchFamily="34" charset="0"/>
                      </a:endParaRPr>
                    </a:p>
                  </a:txBody>
                  <a:tcPr marL="32574" marR="32574" marT="0" marB="0"/>
                </a:tc>
                <a:extLst>
                  <a:ext uri="{0D108BD9-81ED-4DB2-BD59-A6C34878D82A}">
                    <a16:rowId xmlns:a16="http://schemas.microsoft.com/office/drawing/2014/main" val="2819674916"/>
                  </a:ext>
                </a:extLst>
              </a:tr>
            </a:tbl>
          </a:graphicData>
        </a:graphic>
      </p:graphicFrame>
      <p:pic>
        <p:nvPicPr>
          <p:cNvPr id="8193" name="image10.png" descr="A picture containing indoor, wall, kitchen, appliance&#10;&#10;Description automatically generated">
            <a:extLst>
              <a:ext uri="{FF2B5EF4-FFF2-40B4-BE49-F238E27FC236}">
                <a16:creationId xmlns:a16="http://schemas.microsoft.com/office/drawing/2014/main" id="{1BCF5B74-F727-177F-1446-0A90F5ABE8C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95052" y="1933374"/>
            <a:ext cx="2276475"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0267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C816ABD5-D3A1-473D-84DB-FC7026794CB2}"/>
              </a:ext>
            </a:extLst>
          </p:cNvPr>
          <p:cNvSpPr/>
          <p:nvPr/>
        </p:nvSpPr>
        <p:spPr>
          <a:xfrm>
            <a:off x="2199860" y="174813"/>
            <a:ext cx="9639214"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ΒΗΜΑ 5</a:t>
            </a:r>
            <a:r>
              <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l-GR"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Κατασκευάστε τα εκθέματα σας</a:t>
            </a:r>
            <a:r>
              <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endParaRPr kumimoji="0" lang="en-GB"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graphicFrame>
        <p:nvGraphicFramePr>
          <p:cNvPr id="2" name="Πίνακας 1">
            <a:extLst>
              <a:ext uri="{FF2B5EF4-FFF2-40B4-BE49-F238E27FC236}">
                <a16:creationId xmlns:a16="http://schemas.microsoft.com/office/drawing/2014/main" id="{8382F416-5D1B-8B2B-B80D-D08FA73D52E7}"/>
              </a:ext>
            </a:extLst>
          </p:cNvPr>
          <p:cNvGraphicFramePr>
            <a:graphicFrameLocks noGrp="1"/>
          </p:cNvGraphicFramePr>
          <p:nvPr>
            <p:extLst>
              <p:ext uri="{D42A27DB-BD31-4B8C-83A1-F6EECF244321}">
                <p14:modId xmlns:p14="http://schemas.microsoft.com/office/powerpoint/2010/main" val="2073286426"/>
              </p:ext>
            </p:extLst>
          </p:nvPr>
        </p:nvGraphicFramePr>
        <p:xfrm>
          <a:off x="2097888" y="1509355"/>
          <a:ext cx="8225206" cy="4182700"/>
        </p:xfrm>
        <a:graphic>
          <a:graphicData uri="http://schemas.openxmlformats.org/drawingml/2006/table">
            <a:tbl>
              <a:tblPr bandRow="1">
                <a:tableStyleId>{5C22544A-7EE6-4342-B048-85BDC9FD1C3A}</a:tableStyleId>
              </a:tblPr>
              <a:tblGrid>
                <a:gridCol w="2589151">
                  <a:extLst>
                    <a:ext uri="{9D8B030D-6E8A-4147-A177-3AD203B41FA5}">
                      <a16:colId xmlns:a16="http://schemas.microsoft.com/office/drawing/2014/main" val="3523965311"/>
                    </a:ext>
                  </a:extLst>
                </a:gridCol>
                <a:gridCol w="5636055">
                  <a:extLst>
                    <a:ext uri="{9D8B030D-6E8A-4147-A177-3AD203B41FA5}">
                      <a16:colId xmlns:a16="http://schemas.microsoft.com/office/drawing/2014/main" val="1073782549"/>
                    </a:ext>
                  </a:extLst>
                </a:gridCol>
              </a:tblGrid>
              <a:tr h="215391">
                <a:tc>
                  <a:txBody>
                    <a:bodyPr/>
                    <a:lstStyle/>
                    <a:p>
                      <a:pPr>
                        <a:lnSpc>
                          <a:spcPct val="150000"/>
                        </a:lnSpc>
                        <a:spcAft>
                          <a:spcPts val="800"/>
                        </a:spcAft>
                      </a:pPr>
                      <a:r>
                        <a:rPr lang="el-GR" sz="1100">
                          <a:effectLst/>
                        </a:rPr>
                        <a:t>Υπο-ενότητα</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41845" marR="41845" marT="0" marB="0"/>
                </a:tc>
                <a:tc>
                  <a:txBody>
                    <a:bodyPr/>
                    <a:lstStyle/>
                    <a:p>
                      <a:pPr>
                        <a:lnSpc>
                          <a:spcPct val="150000"/>
                        </a:lnSpc>
                        <a:spcAft>
                          <a:spcPts val="800"/>
                        </a:spcAft>
                      </a:pPr>
                      <a:r>
                        <a:rPr lang="el-GR" sz="1100">
                          <a:effectLst/>
                        </a:rPr>
                        <a:t>Το βουνό των Θεών</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41845" marR="41845" marT="0" marB="0"/>
                </a:tc>
                <a:extLst>
                  <a:ext uri="{0D108BD9-81ED-4DB2-BD59-A6C34878D82A}">
                    <a16:rowId xmlns:a16="http://schemas.microsoft.com/office/drawing/2014/main" val="2849414233"/>
                  </a:ext>
                </a:extLst>
              </a:tr>
              <a:tr h="215391">
                <a:tc>
                  <a:txBody>
                    <a:bodyPr/>
                    <a:lstStyle/>
                    <a:p>
                      <a:pPr>
                        <a:lnSpc>
                          <a:spcPct val="150000"/>
                        </a:lnSpc>
                        <a:spcAft>
                          <a:spcPts val="800"/>
                        </a:spcAft>
                      </a:pPr>
                      <a:r>
                        <a:rPr lang="el-GR" sz="1100">
                          <a:effectLst/>
                        </a:rPr>
                        <a:t>Αριθμός εκθέματος:</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41845" marR="41845" marT="0" marB="0"/>
                </a:tc>
                <a:tc>
                  <a:txBody>
                    <a:bodyPr/>
                    <a:lstStyle/>
                    <a:p>
                      <a:pPr>
                        <a:lnSpc>
                          <a:spcPct val="150000"/>
                        </a:lnSpc>
                        <a:spcAft>
                          <a:spcPts val="800"/>
                        </a:spcAft>
                      </a:pPr>
                      <a:r>
                        <a:rPr lang="el-GR" sz="1100">
                          <a:effectLst/>
                        </a:rPr>
                        <a:t>8</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41845" marR="41845" marT="0" marB="0"/>
                </a:tc>
                <a:extLst>
                  <a:ext uri="{0D108BD9-81ED-4DB2-BD59-A6C34878D82A}">
                    <a16:rowId xmlns:a16="http://schemas.microsoft.com/office/drawing/2014/main" val="350965963"/>
                  </a:ext>
                </a:extLst>
              </a:tr>
              <a:tr h="215391">
                <a:tc>
                  <a:txBody>
                    <a:bodyPr/>
                    <a:lstStyle/>
                    <a:p>
                      <a:pPr>
                        <a:lnSpc>
                          <a:spcPct val="150000"/>
                        </a:lnSpc>
                        <a:spcAft>
                          <a:spcPts val="800"/>
                        </a:spcAft>
                      </a:pPr>
                      <a:r>
                        <a:rPr lang="el-GR" sz="1100">
                          <a:effectLst/>
                        </a:rPr>
                        <a:t>Όνομα εκθέματος:</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41845" marR="41845" marT="0" marB="0"/>
                </a:tc>
                <a:tc>
                  <a:txBody>
                    <a:bodyPr/>
                    <a:lstStyle/>
                    <a:p>
                      <a:pPr>
                        <a:lnSpc>
                          <a:spcPct val="150000"/>
                        </a:lnSpc>
                        <a:spcAft>
                          <a:spcPts val="800"/>
                        </a:spcAft>
                      </a:pPr>
                      <a:r>
                        <a:rPr lang="el-GR" sz="1100">
                          <a:effectLst/>
                        </a:rPr>
                        <a:t>Εκκλησία... στα ψηλά</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41845" marR="41845" marT="0" marB="0"/>
                </a:tc>
                <a:extLst>
                  <a:ext uri="{0D108BD9-81ED-4DB2-BD59-A6C34878D82A}">
                    <a16:rowId xmlns:a16="http://schemas.microsoft.com/office/drawing/2014/main" val="707614008"/>
                  </a:ext>
                </a:extLst>
              </a:tr>
              <a:tr h="215391">
                <a:tc>
                  <a:txBody>
                    <a:bodyPr/>
                    <a:lstStyle/>
                    <a:p>
                      <a:pPr>
                        <a:lnSpc>
                          <a:spcPct val="150000"/>
                        </a:lnSpc>
                        <a:spcAft>
                          <a:spcPts val="800"/>
                        </a:spcAft>
                      </a:pPr>
                      <a:r>
                        <a:rPr lang="el-GR" sz="1100">
                          <a:effectLst/>
                        </a:rPr>
                        <a:t>Τύπος εκθέματος:</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41845" marR="41845" marT="0" marB="0"/>
                </a:tc>
                <a:tc>
                  <a:txBody>
                    <a:bodyPr/>
                    <a:lstStyle/>
                    <a:p>
                      <a:pPr>
                        <a:lnSpc>
                          <a:spcPct val="150000"/>
                        </a:lnSpc>
                        <a:spcAft>
                          <a:spcPts val="800"/>
                        </a:spcAft>
                      </a:pPr>
                      <a:r>
                        <a:rPr lang="el-GR" sz="1100">
                          <a:effectLst/>
                        </a:rPr>
                        <a:t>Ψηφιακός </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41845" marR="41845" marT="0" marB="0"/>
                </a:tc>
                <a:extLst>
                  <a:ext uri="{0D108BD9-81ED-4DB2-BD59-A6C34878D82A}">
                    <a16:rowId xmlns:a16="http://schemas.microsoft.com/office/drawing/2014/main" val="496628573"/>
                  </a:ext>
                </a:extLst>
              </a:tr>
              <a:tr h="215391">
                <a:tc>
                  <a:txBody>
                    <a:bodyPr/>
                    <a:lstStyle/>
                    <a:p>
                      <a:pPr>
                        <a:lnSpc>
                          <a:spcPct val="150000"/>
                        </a:lnSpc>
                        <a:spcAft>
                          <a:spcPts val="800"/>
                        </a:spcAft>
                      </a:pPr>
                      <a:r>
                        <a:rPr lang="el-GR" sz="1100">
                          <a:effectLst/>
                        </a:rPr>
                        <a:t>Χρόνος προετοιμασίας</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41845" marR="41845" marT="0" marB="0"/>
                </a:tc>
                <a:tc>
                  <a:txBody>
                    <a:bodyPr/>
                    <a:lstStyle/>
                    <a:p>
                      <a:pPr>
                        <a:lnSpc>
                          <a:spcPct val="150000"/>
                        </a:lnSpc>
                        <a:spcAft>
                          <a:spcPts val="800"/>
                        </a:spcAft>
                      </a:pPr>
                      <a:r>
                        <a:rPr lang="el-GR" sz="1100">
                          <a:effectLst/>
                        </a:rPr>
                        <a:t>1 ώρα συνολικά</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41845" marR="41845" marT="0" marB="0"/>
                </a:tc>
                <a:extLst>
                  <a:ext uri="{0D108BD9-81ED-4DB2-BD59-A6C34878D82A}">
                    <a16:rowId xmlns:a16="http://schemas.microsoft.com/office/drawing/2014/main" val="4215915546"/>
                  </a:ext>
                </a:extLst>
              </a:tr>
              <a:tr h="304016">
                <a:tc>
                  <a:txBody>
                    <a:bodyPr/>
                    <a:lstStyle/>
                    <a:p>
                      <a:pPr>
                        <a:lnSpc>
                          <a:spcPct val="150000"/>
                        </a:lnSpc>
                        <a:spcAft>
                          <a:spcPts val="800"/>
                        </a:spcAft>
                      </a:pPr>
                      <a:r>
                        <a:rPr lang="el-GR" sz="1100">
                          <a:effectLst/>
                        </a:rPr>
                        <a:t>Απαιτούμενος αριθμός μαθητών:</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41845" marR="41845" marT="0" marB="0"/>
                </a:tc>
                <a:tc>
                  <a:txBody>
                    <a:bodyPr/>
                    <a:lstStyle/>
                    <a:p>
                      <a:pPr>
                        <a:lnSpc>
                          <a:spcPct val="150000"/>
                        </a:lnSpc>
                        <a:spcAft>
                          <a:spcPts val="800"/>
                        </a:spcAft>
                      </a:pPr>
                      <a:r>
                        <a:rPr lang="el-GR" sz="1100">
                          <a:effectLst/>
                        </a:rPr>
                        <a:t>2 μαθητές</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41845" marR="41845" marT="0" marB="0"/>
                </a:tc>
                <a:extLst>
                  <a:ext uri="{0D108BD9-81ED-4DB2-BD59-A6C34878D82A}">
                    <a16:rowId xmlns:a16="http://schemas.microsoft.com/office/drawing/2014/main" val="1337769772"/>
                  </a:ext>
                </a:extLst>
              </a:tr>
              <a:tr h="770310">
                <a:tc>
                  <a:txBody>
                    <a:bodyPr/>
                    <a:lstStyle/>
                    <a:p>
                      <a:pPr>
                        <a:lnSpc>
                          <a:spcPct val="150000"/>
                        </a:lnSpc>
                        <a:spcAft>
                          <a:spcPts val="800"/>
                        </a:spcAft>
                      </a:pPr>
                      <a:r>
                        <a:rPr lang="el-GR" sz="1100">
                          <a:effectLst/>
                        </a:rPr>
                        <a:t>Σύντομη περιγραφή:</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41845" marR="41845" marT="0" marB="0"/>
                </a:tc>
                <a:tc>
                  <a:txBody>
                    <a:bodyPr/>
                    <a:lstStyle/>
                    <a:p>
                      <a:pPr>
                        <a:lnSpc>
                          <a:spcPct val="100000"/>
                        </a:lnSpc>
                        <a:spcAft>
                          <a:spcPts val="0"/>
                        </a:spcAft>
                      </a:pPr>
                      <a:r>
                        <a:rPr lang="el-GR" sz="1100" dirty="0">
                          <a:effectLst/>
                        </a:rPr>
                        <a:t>Ένα σύντομο βίντεο (02:25 λεπτά) που θα προβάλλει την μαγευτική θέα από τις κορυφές του Ολύμπου και που στο σημείο 01:45 συγκεκριμένα θα επικεντρώνεται στο ψηλότερο εκκλησάκι στα Βαλκάνια (Προφήτης Ηλίας). Το βίντεο θα πρέπει να προβάλλεται σε οθόνη τηλεόρασης κατ’ επανάληψη κατά τη διάρκεια της έκθεσης. </a:t>
                      </a:r>
                      <a:endParaRPr lang="el-GR" sz="1100" dirty="0">
                        <a:effectLst/>
                        <a:latin typeface="Calibri" panose="020F0502020204030204" pitchFamily="34" charset="0"/>
                        <a:ea typeface="Calibri" panose="020F0502020204030204" pitchFamily="34" charset="0"/>
                        <a:cs typeface="Arial" panose="020B0604020202020204" pitchFamily="34" charset="0"/>
                      </a:endParaRPr>
                    </a:p>
                  </a:txBody>
                  <a:tcPr marL="41845" marR="41845" marT="0" marB="0"/>
                </a:tc>
                <a:extLst>
                  <a:ext uri="{0D108BD9-81ED-4DB2-BD59-A6C34878D82A}">
                    <a16:rowId xmlns:a16="http://schemas.microsoft.com/office/drawing/2014/main" val="2425561687"/>
                  </a:ext>
                </a:extLst>
              </a:tr>
              <a:tr h="842935">
                <a:tc>
                  <a:txBody>
                    <a:bodyPr/>
                    <a:lstStyle/>
                    <a:p>
                      <a:pPr>
                        <a:lnSpc>
                          <a:spcPct val="115000"/>
                        </a:lnSpc>
                        <a:spcAft>
                          <a:spcPts val="800"/>
                        </a:spcAft>
                      </a:pPr>
                      <a:r>
                        <a:rPr lang="el-GR" sz="1100">
                          <a:effectLst/>
                        </a:rPr>
                        <a:t>Απαραίτητα υλικά ή/και εργαλεία:</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41845" marR="41845" marT="0" marB="0"/>
                </a:tc>
                <a:tc>
                  <a:txBody>
                    <a:bodyPr/>
                    <a:lstStyle/>
                    <a:p>
                      <a:pPr>
                        <a:lnSpc>
                          <a:spcPct val="100000"/>
                        </a:lnSpc>
                        <a:spcAft>
                          <a:spcPts val="0"/>
                        </a:spcAft>
                      </a:pPr>
                      <a:r>
                        <a:rPr lang="el-GR" sz="1100" dirty="0">
                          <a:effectLst/>
                        </a:rPr>
                        <a:t>Μια έξυπνη τηλεόραση εγκατεστημένη σε τοίχο ή σε ένα σταθερό τραπέζι (εναλλακτικά μπορείτε να χρησιμοποιήσετε έναν </a:t>
                      </a:r>
                      <a:r>
                        <a:rPr lang="el-GR" sz="1100" dirty="0" err="1">
                          <a:effectLst/>
                        </a:rPr>
                        <a:t>βιντεοπροβολέα</a:t>
                      </a:r>
                      <a:r>
                        <a:rPr lang="el-GR" sz="1100" dirty="0">
                          <a:effectLst/>
                        </a:rPr>
                        <a:t> και έναν υπολογιστή).</a:t>
                      </a:r>
                    </a:p>
                    <a:p>
                      <a:pPr>
                        <a:lnSpc>
                          <a:spcPct val="100000"/>
                        </a:lnSpc>
                        <a:spcAft>
                          <a:spcPts val="0"/>
                        </a:spcAft>
                      </a:pPr>
                      <a:r>
                        <a:rPr lang="el-GR" sz="1100" dirty="0">
                          <a:effectLst/>
                        </a:rPr>
                        <a:t>Βίντεο στο </a:t>
                      </a:r>
                      <a:r>
                        <a:rPr lang="el-GR" sz="1100" dirty="0" err="1">
                          <a:effectLst/>
                        </a:rPr>
                        <a:t>YouTube</a:t>
                      </a:r>
                      <a:r>
                        <a:rPr lang="el-GR" sz="1100" dirty="0">
                          <a:effectLst/>
                        </a:rPr>
                        <a:t> </a:t>
                      </a:r>
                    </a:p>
                    <a:p>
                      <a:pPr>
                        <a:lnSpc>
                          <a:spcPct val="100000"/>
                        </a:lnSpc>
                        <a:spcAft>
                          <a:spcPts val="0"/>
                        </a:spcAft>
                      </a:pPr>
                      <a:r>
                        <a:rPr lang="el-GR" sz="1100" dirty="0">
                          <a:effectLst/>
                        </a:rPr>
                        <a:t>Θα πρέπει να υπάρχει μια γενική επεξηγηματική λεζάντα για το έκθεμα κολλημένη στον τοίχο.</a:t>
                      </a:r>
                      <a:endParaRPr lang="el-GR" sz="1100" dirty="0">
                        <a:effectLst/>
                        <a:latin typeface="Calibri" panose="020F0502020204030204" pitchFamily="34" charset="0"/>
                        <a:ea typeface="Calibri" panose="020F0502020204030204" pitchFamily="34" charset="0"/>
                        <a:cs typeface="Arial" panose="020B0604020202020204" pitchFamily="34" charset="0"/>
                      </a:endParaRPr>
                    </a:p>
                  </a:txBody>
                  <a:tcPr marL="41845" marR="41845" marT="0" marB="0"/>
                </a:tc>
                <a:extLst>
                  <a:ext uri="{0D108BD9-81ED-4DB2-BD59-A6C34878D82A}">
                    <a16:rowId xmlns:a16="http://schemas.microsoft.com/office/drawing/2014/main" val="2613439969"/>
                  </a:ext>
                </a:extLst>
              </a:tr>
              <a:tr h="238415">
                <a:tc>
                  <a:txBody>
                    <a:bodyPr/>
                    <a:lstStyle/>
                    <a:p>
                      <a:pPr>
                        <a:lnSpc>
                          <a:spcPct val="115000"/>
                        </a:lnSpc>
                        <a:spcAft>
                          <a:spcPts val="800"/>
                        </a:spcAft>
                      </a:pPr>
                      <a:r>
                        <a:rPr lang="el-GR" sz="1100">
                          <a:effectLst/>
                        </a:rPr>
                        <a:t>Διαστάσεις/φορμάτ/ μορφή: </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41845" marR="41845" marT="0" marB="0"/>
                </a:tc>
                <a:tc>
                  <a:txBody>
                    <a:bodyPr/>
                    <a:lstStyle/>
                    <a:p>
                      <a:pPr>
                        <a:lnSpc>
                          <a:spcPct val="150000"/>
                        </a:lnSpc>
                        <a:spcAft>
                          <a:spcPts val="800"/>
                        </a:spcAft>
                      </a:pPr>
                      <a:r>
                        <a:rPr lang="el-GR" sz="1100">
                          <a:effectLst/>
                        </a:rPr>
                        <a:t>Η οθόνη της τηλεόρασης πρέπει να είναι τουλάχιστον 32 ιντσών</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41845" marR="41845" marT="0" marB="0"/>
                </a:tc>
                <a:extLst>
                  <a:ext uri="{0D108BD9-81ED-4DB2-BD59-A6C34878D82A}">
                    <a16:rowId xmlns:a16="http://schemas.microsoft.com/office/drawing/2014/main" val="1696788829"/>
                  </a:ext>
                </a:extLst>
              </a:tr>
              <a:tr h="904979">
                <a:tc>
                  <a:txBody>
                    <a:bodyPr/>
                    <a:lstStyle/>
                    <a:p>
                      <a:pPr>
                        <a:lnSpc>
                          <a:spcPct val="115000"/>
                        </a:lnSpc>
                        <a:spcAft>
                          <a:spcPts val="800"/>
                        </a:spcAft>
                      </a:pPr>
                      <a:r>
                        <a:rPr lang="el-GR" sz="1100">
                          <a:effectLst/>
                        </a:rPr>
                        <a:t>Οδηγίες στησίματος της έκθεσης βήμα προς βήμα:</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41845" marR="41845" marT="0" marB="0"/>
                </a:tc>
                <a:tc>
                  <a:txBody>
                    <a:bodyPr/>
                    <a:lstStyle/>
                    <a:p>
                      <a:pPr marL="342900" lvl="0" indent="-342900">
                        <a:lnSpc>
                          <a:spcPct val="100000"/>
                        </a:lnSpc>
                        <a:spcAft>
                          <a:spcPts val="0"/>
                        </a:spcAft>
                        <a:buFont typeface="+mj-lt"/>
                        <a:buAutoNum type="arabicPeriod"/>
                      </a:pPr>
                      <a:r>
                        <a:rPr lang="el-GR" sz="1100" dirty="0">
                          <a:effectLst/>
                        </a:rPr>
                        <a:t>Εγκαταστήστε την τηλεόραση στον τοίχο ή σε μια βάση όπως ένα τραπέζι. </a:t>
                      </a:r>
                    </a:p>
                    <a:p>
                      <a:pPr marL="342900" lvl="0" indent="-342900">
                        <a:lnSpc>
                          <a:spcPct val="100000"/>
                        </a:lnSpc>
                        <a:spcAft>
                          <a:spcPts val="0"/>
                        </a:spcAft>
                        <a:buFont typeface="+mj-lt"/>
                        <a:buAutoNum type="arabicPeriod"/>
                      </a:pPr>
                      <a:r>
                        <a:rPr lang="el-GR" sz="1100" dirty="0">
                          <a:effectLst/>
                        </a:rPr>
                        <a:t>Βρείτε το κατάλληλο βίντεο. (Πρόταση: </a:t>
                      </a:r>
                      <a:r>
                        <a:rPr lang="el-GR" sz="1100" u="sng" dirty="0">
                          <a:effectLst/>
                          <a:hlinkClick r:id="rId6"/>
                        </a:rPr>
                        <a:t>Όλυμπος | Ένα μυθικό ταξίδι με </a:t>
                      </a:r>
                      <a:r>
                        <a:rPr lang="el-GR" sz="1100" u="sng" dirty="0" err="1">
                          <a:effectLst/>
                          <a:hlinkClick r:id="rId6"/>
                        </a:rPr>
                        <a:t>drone</a:t>
                      </a:r>
                      <a:r>
                        <a:rPr lang="el-GR" sz="1100" u="sng" dirty="0">
                          <a:effectLst/>
                          <a:hlinkClick r:id="rId6"/>
                        </a:rPr>
                        <a:t> στο βουνό των 12 θεών - </a:t>
                      </a:r>
                      <a:r>
                        <a:rPr lang="el-GR" sz="1100" u="sng" dirty="0" err="1">
                          <a:effectLst/>
                          <a:hlinkClick r:id="rId6"/>
                        </a:rPr>
                        <a:t>YouTube</a:t>
                      </a:r>
                      <a:r>
                        <a:rPr lang="el-GR" sz="1100" dirty="0">
                          <a:effectLst/>
                        </a:rPr>
                        <a:t>)</a:t>
                      </a:r>
                    </a:p>
                    <a:p>
                      <a:pPr marL="342900" lvl="0" indent="-342900">
                        <a:lnSpc>
                          <a:spcPct val="100000"/>
                        </a:lnSpc>
                        <a:spcAft>
                          <a:spcPts val="0"/>
                        </a:spcAft>
                        <a:buFont typeface="+mj-lt"/>
                        <a:buAutoNum type="arabicPeriod"/>
                      </a:pPr>
                      <a:r>
                        <a:rPr lang="el-GR" sz="1100" dirty="0">
                          <a:effectLst/>
                        </a:rPr>
                        <a:t>Κατεβάστε το βίντεο και αναπαράγετέ το κατ’ επανάληψη.</a:t>
                      </a:r>
                      <a:endParaRPr lang="el-GR" sz="1100" dirty="0">
                        <a:effectLst/>
                        <a:latin typeface="Calibri" panose="020F0502020204030204" pitchFamily="34" charset="0"/>
                        <a:ea typeface="Calibri" panose="020F0502020204030204" pitchFamily="34" charset="0"/>
                        <a:cs typeface="Arial" panose="020B0604020202020204" pitchFamily="34" charset="0"/>
                      </a:endParaRPr>
                    </a:p>
                  </a:txBody>
                  <a:tcPr marL="41845" marR="41845" marT="0" marB="0"/>
                </a:tc>
                <a:extLst>
                  <a:ext uri="{0D108BD9-81ED-4DB2-BD59-A6C34878D82A}">
                    <a16:rowId xmlns:a16="http://schemas.microsoft.com/office/drawing/2014/main" val="2458587602"/>
                  </a:ext>
                </a:extLst>
              </a:tr>
            </a:tbl>
          </a:graphicData>
        </a:graphic>
      </p:graphicFrame>
    </p:spTree>
    <p:extLst>
      <p:ext uri="{BB962C8B-B14F-4D97-AF65-F5344CB8AC3E}">
        <p14:creationId xmlns:p14="http://schemas.microsoft.com/office/powerpoint/2010/main" val="40197639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C816ABD5-D3A1-473D-84DB-FC7026794CB2}"/>
              </a:ext>
            </a:extLst>
          </p:cNvPr>
          <p:cNvSpPr/>
          <p:nvPr/>
        </p:nvSpPr>
        <p:spPr>
          <a:xfrm>
            <a:off x="2199860" y="174813"/>
            <a:ext cx="8632264"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l-GR" sz="3200" b="1" dirty="0">
                <a:solidFill>
                  <a:srgbClr val="002060"/>
                </a:solidFill>
                <a:latin typeface="Arial" panose="020B0604020202020204" pitchFamily="34" charset="0"/>
                <a:cs typeface="Arial" panose="020B0604020202020204" pitchFamily="34" charset="0"/>
              </a:rPr>
              <a:t>ΒΗΜΑ 5</a:t>
            </a:r>
            <a:r>
              <a:rPr lang="en-US" sz="3200" b="1" dirty="0">
                <a:solidFill>
                  <a:srgbClr val="002060"/>
                </a:solidFill>
                <a:latin typeface="Arial" panose="020B0604020202020204" pitchFamily="34" charset="0"/>
                <a:cs typeface="Arial" panose="020B0604020202020204" pitchFamily="34" charset="0"/>
              </a:rPr>
              <a:t>: </a:t>
            </a:r>
            <a:r>
              <a:rPr lang="el-GR" sz="3200" b="1" dirty="0">
                <a:solidFill>
                  <a:srgbClr val="002060"/>
                </a:solidFill>
                <a:latin typeface="Arial" panose="020B0604020202020204" pitchFamily="34" charset="0"/>
                <a:cs typeface="Arial" panose="020B0604020202020204" pitchFamily="34" charset="0"/>
              </a:rPr>
              <a:t>Κατασκευάστε τα εκθέματα σας</a:t>
            </a:r>
            <a:r>
              <a:rPr lang="en-US" sz="3200" b="1" dirty="0">
                <a:solidFill>
                  <a:srgbClr val="002060"/>
                </a:solidFill>
                <a:latin typeface="Arial" panose="020B0604020202020204" pitchFamily="34" charset="0"/>
                <a:cs typeface="Arial" panose="020B0604020202020204" pitchFamily="34" charset="0"/>
              </a:rPr>
              <a:t> </a:t>
            </a:r>
            <a:endParaRPr lang="en-GB" sz="3200" b="1" dirty="0">
              <a:solidFill>
                <a:srgbClr val="002060"/>
              </a:solidFill>
              <a:latin typeface="Arial" panose="020B06040202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graphicFrame>
        <p:nvGraphicFramePr>
          <p:cNvPr id="4" name="Πίνακας 3">
            <a:extLst>
              <a:ext uri="{FF2B5EF4-FFF2-40B4-BE49-F238E27FC236}">
                <a16:creationId xmlns:a16="http://schemas.microsoft.com/office/drawing/2014/main" id="{2726754B-E09E-E6BC-4AB9-638DA9C7F39A}"/>
              </a:ext>
            </a:extLst>
          </p:cNvPr>
          <p:cNvGraphicFramePr>
            <a:graphicFrameLocks noGrp="1"/>
          </p:cNvGraphicFramePr>
          <p:nvPr>
            <p:extLst>
              <p:ext uri="{D42A27DB-BD31-4B8C-83A1-F6EECF244321}">
                <p14:modId xmlns:p14="http://schemas.microsoft.com/office/powerpoint/2010/main" val="2595801149"/>
              </p:ext>
            </p:extLst>
          </p:nvPr>
        </p:nvGraphicFramePr>
        <p:xfrm>
          <a:off x="360548" y="1225557"/>
          <a:ext cx="9583440" cy="4780534"/>
        </p:xfrm>
        <a:graphic>
          <a:graphicData uri="http://schemas.openxmlformats.org/drawingml/2006/table">
            <a:tbl>
              <a:tblPr bandRow="1">
                <a:tableStyleId>{5C22544A-7EE6-4342-B048-85BDC9FD1C3A}</a:tableStyleId>
              </a:tblPr>
              <a:tblGrid>
                <a:gridCol w="2167083">
                  <a:extLst>
                    <a:ext uri="{9D8B030D-6E8A-4147-A177-3AD203B41FA5}">
                      <a16:colId xmlns:a16="http://schemas.microsoft.com/office/drawing/2014/main" val="1935932721"/>
                    </a:ext>
                  </a:extLst>
                </a:gridCol>
                <a:gridCol w="7416357">
                  <a:extLst>
                    <a:ext uri="{9D8B030D-6E8A-4147-A177-3AD203B41FA5}">
                      <a16:colId xmlns:a16="http://schemas.microsoft.com/office/drawing/2014/main" val="4067903614"/>
                    </a:ext>
                  </a:extLst>
                </a:gridCol>
              </a:tblGrid>
              <a:tr h="59701">
                <a:tc>
                  <a:txBody>
                    <a:bodyPr/>
                    <a:lstStyle/>
                    <a:p>
                      <a:pPr>
                        <a:lnSpc>
                          <a:spcPct val="150000"/>
                        </a:lnSpc>
                        <a:spcAft>
                          <a:spcPts val="800"/>
                        </a:spcAft>
                      </a:pPr>
                      <a:r>
                        <a:rPr lang="el-GR" sz="1000" dirty="0" err="1">
                          <a:effectLst/>
                        </a:rPr>
                        <a:t>Υπο</a:t>
                      </a:r>
                      <a:r>
                        <a:rPr lang="el-GR" sz="1000" dirty="0">
                          <a:effectLst/>
                        </a:rPr>
                        <a:t>-ενότητα</a:t>
                      </a:r>
                      <a:endParaRPr lang="el-GR" sz="1000" dirty="0">
                        <a:effectLst/>
                        <a:latin typeface="Calibri" panose="020F0502020204030204" pitchFamily="34" charset="0"/>
                        <a:ea typeface="Calibri" panose="020F0502020204030204" pitchFamily="34" charset="0"/>
                        <a:cs typeface="Arial" panose="020B0604020202020204" pitchFamily="34" charset="0"/>
                      </a:endParaRPr>
                    </a:p>
                  </a:txBody>
                  <a:tcPr marL="16726" marR="16726" marT="0" marB="0"/>
                </a:tc>
                <a:tc>
                  <a:txBody>
                    <a:bodyPr/>
                    <a:lstStyle/>
                    <a:p>
                      <a:pPr>
                        <a:lnSpc>
                          <a:spcPct val="150000"/>
                        </a:lnSpc>
                        <a:spcAft>
                          <a:spcPts val="800"/>
                        </a:spcAft>
                      </a:pPr>
                      <a:r>
                        <a:rPr lang="el-GR" sz="1000">
                          <a:effectLst/>
                        </a:rPr>
                        <a:t>Σεβασμός προς τη φύση</a:t>
                      </a:r>
                      <a:endParaRPr lang="el-GR" sz="1000">
                        <a:effectLst/>
                        <a:latin typeface="Calibri" panose="020F0502020204030204" pitchFamily="34" charset="0"/>
                        <a:ea typeface="Calibri" panose="020F0502020204030204" pitchFamily="34" charset="0"/>
                        <a:cs typeface="Arial" panose="020B0604020202020204" pitchFamily="34" charset="0"/>
                      </a:endParaRPr>
                    </a:p>
                  </a:txBody>
                  <a:tcPr marL="16726" marR="16726" marT="0" marB="0"/>
                </a:tc>
                <a:extLst>
                  <a:ext uri="{0D108BD9-81ED-4DB2-BD59-A6C34878D82A}">
                    <a16:rowId xmlns:a16="http://schemas.microsoft.com/office/drawing/2014/main" val="2525634343"/>
                  </a:ext>
                </a:extLst>
              </a:tr>
              <a:tr h="59701">
                <a:tc>
                  <a:txBody>
                    <a:bodyPr/>
                    <a:lstStyle/>
                    <a:p>
                      <a:pPr>
                        <a:lnSpc>
                          <a:spcPct val="150000"/>
                        </a:lnSpc>
                        <a:spcAft>
                          <a:spcPts val="800"/>
                        </a:spcAft>
                      </a:pPr>
                      <a:r>
                        <a:rPr lang="el-GR" sz="1000" dirty="0">
                          <a:effectLst/>
                        </a:rPr>
                        <a:t>Αριθμός εκθέματος:</a:t>
                      </a:r>
                      <a:endParaRPr lang="el-GR" sz="1000" dirty="0">
                        <a:effectLst/>
                        <a:latin typeface="Calibri" panose="020F0502020204030204" pitchFamily="34" charset="0"/>
                        <a:ea typeface="Calibri" panose="020F0502020204030204" pitchFamily="34" charset="0"/>
                        <a:cs typeface="Arial" panose="020B0604020202020204" pitchFamily="34" charset="0"/>
                      </a:endParaRPr>
                    </a:p>
                  </a:txBody>
                  <a:tcPr marL="16726" marR="16726" marT="0" marB="0"/>
                </a:tc>
                <a:tc>
                  <a:txBody>
                    <a:bodyPr/>
                    <a:lstStyle/>
                    <a:p>
                      <a:pPr>
                        <a:lnSpc>
                          <a:spcPct val="150000"/>
                        </a:lnSpc>
                        <a:spcAft>
                          <a:spcPts val="800"/>
                        </a:spcAft>
                      </a:pPr>
                      <a:r>
                        <a:rPr lang="el-GR" sz="1000" dirty="0">
                          <a:effectLst/>
                        </a:rPr>
                        <a:t>9</a:t>
                      </a:r>
                      <a:endParaRPr lang="el-GR" sz="1000" dirty="0">
                        <a:effectLst/>
                        <a:latin typeface="Calibri" panose="020F0502020204030204" pitchFamily="34" charset="0"/>
                        <a:ea typeface="Calibri" panose="020F0502020204030204" pitchFamily="34" charset="0"/>
                        <a:cs typeface="Arial" panose="020B0604020202020204" pitchFamily="34" charset="0"/>
                      </a:endParaRPr>
                    </a:p>
                  </a:txBody>
                  <a:tcPr marL="16726" marR="16726" marT="0" marB="0"/>
                </a:tc>
                <a:extLst>
                  <a:ext uri="{0D108BD9-81ED-4DB2-BD59-A6C34878D82A}">
                    <a16:rowId xmlns:a16="http://schemas.microsoft.com/office/drawing/2014/main" val="73031448"/>
                  </a:ext>
                </a:extLst>
              </a:tr>
              <a:tr h="59701">
                <a:tc>
                  <a:txBody>
                    <a:bodyPr/>
                    <a:lstStyle/>
                    <a:p>
                      <a:pPr>
                        <a:lnSpc>
                          <a:spcPct val="150000"/>
                        </a:lnSpc>
                        <a:spcAft>
                          <a:spcPts val="800"/>
                        </a:spcAft>
                      </a:pPr>
                      <a:r>
                        <a:rPr lang="el-GR" sz="1000">
                          <a:effectLst/>
                        </a:rPr>
                        <a:t>Όνομα εκθέματος:</a:t>
                      </a:r>
                      <a:endParaRPr lang="el-GR" sz="1000">
                        <a:effectLst/>
                        <a:latin typeface="Calibri" panose="020F0502020204030204" pitchFamily="34" charset="0"/>
                        <a:ea typeface="Calibri" panose="020F0502020204030204" pitchFamily="34" charset="0"/>
                        <a:cs typeface="Arial" panose="020B0604020202020204" pitchFamily="34" charset="0"/>
                      </a:endParaRPr>
                    </a:p>
                  </a:txBody>
                  <a:tcPr marL="16726" marR="16726" marT="0" marB="0"/>
                </a:tc>
                <a:tc>
                  <a:txBody>
                    <a:bodyPr/>
                    <a:lstStyle/>
                    <a:p>
                      <a:pPr>
                        <a:lnSpc>
                          <a:spcPct val="150000"/>
                        </a:lnSpc>
                        <a:spcAft>
                          <a:spcPts val="800"/>
                        </a:spcAft>
                      </a:pPr>
                      <a:r>
                        <a:rPr lang="el-GR" sz="1000">
                          <a:effectLst/>
                        </a:rPr>
                        <a:t>Ο άνθρωπος και το βουνό</a:t>
                      </a:r>
                      <a:endParaRPr lang="el-GR" sz="1000">
                        <a:effectLst/>
                        <a:latin typeface="Calibri" panose="020F0502020204030204" pitchFamily="34" charset="0"/>
                        <a:ea typeface="Calibri" panose="020F0502020204030204" pitchFamily="34" charset="0"/>
                        <a:cs typeface="Arial" panose="020B0604020202020204" pitchFamily="34" charset="0"/>
                      </a:endParaRPr>
                    </a:p>
                  </a:txBody>
                  <a:tcPr marL="16726" marR="16726" marT="0" marB="0"/>
                </a:tc>
                <a:extLst>
                  <a:ext uri="{0D108BD9-81ED-4DB2-BD59-A6C34878D82A}">
                    <a16:rowId xmlns:a16="http://schemas.microsoft.com/office/drawing/2014/main" val="226533938"/>
                  </a:ext>
                </a:extLst>
              </a:tr>
              <a:tr h="59701">
                <a:tc>
                  <a:txBody>
                    <a:bodyPr/>
                    <a:lstStyle/>
                    <a:p>
                      <a:pPr>
                        <a:lnSpc>
                          <a:spcPct val="150000"/>
                        </a:lnSpc>
                        <a:spcAft>
                          <a:spcPts val="800"/>
                        </a:spcAft>
                      </a:pPr>
                      <a:r>
                        <a:rPr lang="el-GR" sz="1000" dirty="0">
                          <a:effectLst/>
                        </a:rPr>
                        <a:t>Τύπος εκθέματος:</a:t>
                      </a:r>
                      <a:endParaRPr lang="el-GR" sz="1000" dirty="0">
                        <a:effectLst/>
                        <a:latin typeface="Calibri" panose="020F0502020204030204" pitchFamily="34" charset="0"/>
                        <a:ea typeface="Calibri" panose="020F0502020204030204" pitchFamily="34" charset="0"/>
                        <a:cs typeface="Arial" panose="020B0604020202020204" pitchFamily="34" charset="0"/>
                      </a:endParaRPr>
                    </a:p>
                  </a:txBody>
                  <a:tcPr marL="16726" marR="16726" marT="0" marB="0"/>
                </a:tc>
                <a:tc>
                  <a:txBody>
                    <a:bodyPr/>
                    <a:lstStyle/>
                    <a:p>
                      <a:pPr>
                        <a:lnSpc>
                          <a:spcPct val="150000"/>
                        </a:lnSpc>
                        <a:spcAft>
                          <a:spcPts val="800"/>
                        </a:spcAft>
                      </a:pPr>
                      <a:r>
                        <a:rPr lang="el-GR" sz="1000">
                          <a:effectLst/>
                        </a:rPr>
                        <a:t>Υλικός</a:t>
                      </a:r>
                      <a:endParaRPr lang="el-GR" sz="1000">
                        <a:effectLst/>
                        <a:latin typeface="Calibri" panose="020F0502020204030204" pitchFamily="34" charset="0"/>
                        <a:ea typeface="Calibri" panose="020F0502020204030204" pitchFamily="34" charset="0"/>
                        <a:cs typeface="Arial" panose="020B0604020202020204" pitchFamily="34" charset="0"/>
                      </a:endParaRPr>
                    </a:p>
                  </a:txBody>
                  <a:tcPr marL="16726" marR="16726" marT="0" marB="0"/>
                </a:tc>
                <a:extLst>
                  <a:ext uri="{0D108BD9-81ED-4DB2-BD59-A6C34878D82A}">
                    <a16:rowId xmlns:a16="http://schemas.microsoft.com/office/drawing/2014/main" val="3764367757"/>
                  </a:ext>
                </a:extLst>
              </a:tr>
              <a:tr h="59701">
                <a:tc>
                  <a:txBody>
                    <a:bodyPr/>
                    <a:lstStyle/>
                    <a:p>
                      <a:pPr>
                        <a:lnSpc>
                          <a:spcPct val="150000"/>
                        </a:lnSpc>
                        <a:spcAft>
                          <a:spcPts val="800"/>
                        </a:spcAft>
                      </a:pPr>
                      <a:r>
                        <a:rPr lang="el-GR" sz="1000">
                          <a:effectLst/>
                        </a:rPr>
                        <a:t>Χρόνος προετοιμασίας</a:t>
                      </a:r>
                      <a:endParaRPr lang="el-GR" sz="1000">
                        <a:effectLst/>
                        <a:latin typeface="Calibri" panose="020F0502020204030204" pitchFamily="34" charset="0"/>
                        <a:ea typeface="Calibri" panose="020F0502020204030204" pitchFamily="34" charset="0"/>
                        <a:cs typeface="Arial" panose="020B0604020202020204" pitchFamily="34" charset="0"/>
                      </a:endParaRPr>
                    </a:p>
                  </a:txBody>
                  <a:tcPr marL="16726" marR="16726" marT="0" marB="0"/>
                </a:tc>
                <a:tc>
                  <a:txBody>
                    <a:bodyPr/>
                    <a:lstStyle/>
                    <a:p>
                      <a:pPr>
                        <a:lnSpc>
                          <a:spcPct val="150000"/>
                        </a:lnSpc>
                        <a:spcAft>
                          <a:spcPts val="800"/>
                        </a:spcAft>
                      </a:pPr>
                      <a:r>
                        <a:rPr lang="el-GR" sz="1000">
                          <a:effectLst/>
                        </a:rPr>
                        <a:t>2 ημέρες προετοιμασία &amp; 1 ώρα για την εγκατάσταση</a:t>
                      </a:r>
                      <a:endParaRPr lang="el-GR" sz="1000">
                        <a:effectLst/>
                        <a:latin typeface="Calibri" panose="020F0502020204030204" pitchFamily="34" charset="0"/>
                        <a:ea typeface="Calibri" panose="020F0502020204030204" pitchFamily="34" charset="0"/>
                        <a:cs typeface="Arial" panose="020B0604020202020204" pitchFamily="34" charset="0"/>
                      </a:endParaRPr>
                    </a:p>
                  </a:txBody>
                  <a:tcPr marL="16726" marR="16726" marT="0" marB="0"/>
                </a:tc>
                <a:extLst>
                  <a:ext uri="{0D108BD9-81ED-4DB2-BD59-A6C34878D82A}">
                    <a16:rowId xmlns:a16="http://schemas.microsoft.com/office/drawing/2014/main" val="2683293540"/>
                  </a:ext>
                </a:extLst>
              </a:tr>
              <a:tr h="126604">
                <a:tc>
                  <a:txBody>
                    <a:bodyPr/>
                    <a:lstStyle/>
                    <a:p>
                      <a:pPr>
                        <a:lnSpc>
                          <a:spcPct val="150000"/>
                        </a:lnSpc>
                        <a:spcAft>
                          <a:spcPts val="800"/>
                        </a:spcAft>
                      </a:pPr>
                      <a:r>
                        <a:rPr lang="el-GR" sz="1000">
                          <a:effectLst/>
                        </a:rPr>
                        <a:t>Απαιτούμενος αριθμός μαθητών:</a:t>
                      </a:r>
                      <a:endParaRPr lang="el-GR" sz="1000">
                        <a:effectLst/>
                        <a:latin typeface="Calibri" panose="020F0502020204030204" pitchFamily="34" charset="0"/>
                        <a:ea typeface="Calibri" panose="020F0502020204030204" pitchFamily="34" charset="0"/>
                        <a:cs typeface="Arial" panose="020B0604020202020204" pitchFamily="34" charset="0"/>
                      </a:endParaRPr>
                    </a:p>
                  </a:txBody>
                  <a:tcPr marL="16726" marR="16726" marT="0" marB="0"/>
                </a:tc>
                <a:tc>
                  <a:txBody>
                    <a:bodyPr/>
                    <a:lstStyle/>
                    <a:p>
                      <a:pPr>
                        <a:lnSpc>
                          <a:spcPct val="150000"/>
                        </a:lnSpc>
                        <a:spcAft>
                          <a:spcPts val="800"/>
                        </a:spcAft>
                      </a:pPr>
                      <a:r>
                        <a:rPr lang="el-GR" sz="1000">
                          <a:effectLst/>
                        </a:rPr>
                        <a:t>4 μαθητές (συνολικά)</a:t>
                      </a:r>
                      <a:endParaRPr lang="el-GR" sz="1000">
                        <a:effectLst/>
                        <a:latin typeface="Calibri" panose="020F0502020204030204" pitchFamily="34" charset="0"/>
                        <a:ea typeface="Calibri" panose="020F0502020204030204" pitchFamily="34" charset="0"/>
                        <a:cs typeface="Arial" panose="020B0604020202020204" pitchFamily="34" charset="0"/>
                      </a:endParaRPr>
                    </a:p>
                  </a:txBody>
                  <a:tcPr marL="16726" marR="16726" marT="0" marB="0"/>
                </a:tc>
                <a:extLst>
                  <a:ext uri="{0D108BD9-81ED-4DB2-BD59-A6C34878D82A}">
                    <a16:rowId xmlns:a16="http://schemas.microsoft.com/office/drawing/2014/main" val="2511519339"/>
                  </a:ext>
                </a:extLst>
              </a:tr>
              <a:tr h="0">
                <a:tc>
                  <a:txBody>
                    <a:bodyPr/>
                    <a:lstStyle/>
                    <a:p>
                      <a:pPr>
                        <a:lnSpc>
                          <a:spcPct val="150000"/>
                        </a:lnSpc>
                        <a:spcAft>
                          <a:spcPts val="800"/>
                        </a:spcAft>
                      </a:pPr>
                      <a:r>
                        <a:rPr lang="el-GR" sz="1000" dirty="0">
                          <a:effectLst/>
                        </a:rPr>
                        <a:t>Σύντομη περιγραφή:</a:t>
                      </a:r>
                      <a:endParaRPr lang="el-GR" sz="1000" dirty="0">
                        <a:effectLst/>
                        <a:latin typeface="Calibri" panose="020F0502020204030204" pitchFamily="34" charset="0"/>
                        <a:ea typeface="Calibri" panose="020F0502020204030204" pitchFamily="34" charset="0"/>
                        <a:cs typeface="Arial" panose="020B0604020202020204" pitchFamily="34" charset="0"/>
                      </a:endParaRPr>
                    </a:p>
                  </a:txBody>
                  <a:tcPr marL="16726" marR="16726" marT="0" marB="0"/>
                </a:tc>
                <a:tc>
                  <a:txBody>
                    <a:bodyPr/>
                    <a:lstStyle/>
                    <a:p>
                      <a:pPr>
                        <a:lnSpc>
                          <a:spcPct val="100000"/>
                        </a:lnSpc>
                        <a:spcAft>
                          <a:spcPts val="0"/>
                        </a:spcAft>
                        <a:tabLst>
                          <a:tab pos="2046605" algn="ctr"/>
                        </a:tabLst>
                      </a:pPr>
                      <a:r>
                        <a:rPr lang="el-GR" sz="1000" dirty="0">
                          <a:effectLst/>
                        </a:rPr>
                        <a:t>Μια κατασκευή στην οποία θα παρουσιάζονται δύο κάθετες μεγάλες αφίσες. Η μια θα παρουσιάζει τον χάρτη του Ολύμπου με προτεινόμενες ορειβατικές διαδρομές και η άλλη τα σήματα κανονισμών που διέπουν τον Εθνικό Δρυμό. Δείτε τα πιο κάτω παραδείγματα: </a:t>
                      </a:r>
                    </a:p>
                  </a:txBody>
                  <a:tcPr marL="16726" marR="16726" marT="0" marB="0"/>
                </a:tc>
                <a:extLst>
                  <a:ext uri="{0D108BD9-81ED-4DB2-BD59-A6C34878D82A}">
                    <a16:rowId xmlns:a16="http://schemas.microsoft.com/office/drawing/2014/main" val="2729866072"/>
                  </a:ext>
                </a:extLst>
              </a:tr>
              <a:tr h="969082">
                <a:tc>
                  <a:txBody>
                    <a:bodyPr/>
                    <a:lstStyle/>
                    <a:p>
                      <a:pPr>
                        <a:lnSpc>
                          <a:spcPct val="115000"/>
                        </a:lnSpc>
                        <a:spcAft>
                          <a:spcPts val="800"/>
                        </a:spcAft>
                      </a:pPr>
                      <a:r>
                        <a:rPr lang="el-GR" sz="1000" dirty="0">
                          <a:effectLst/>
                        </a:rPr>
                        <a:t>Απαραίτητα υλικά ή/και εργαλεία:</a:t>
                      </a:r>
                      <a:endParaRPr lang="el-GR" sz="1000" dirty="0">
                        <a:effectLst/>
                        <a:latin typeface="Calibri" panose="020F0502020204030204" pitchFamily="34" charset="0"/>
                        <a:ea typeface="Calibri" panose="020F0502020204030204" pitchFamily="34" charset="0"/>
                        <a:cs typeface="Arial" panose="020B0604020202020204" pitchFamily="34" charset="0"/>
                      </a:endParaRPr>
                    </a:p>
                  </a:txBody>
                  <a:tcPr marL="16726" marR="16726" marT="0" marB="0"/>
                </a:tc>
                <a:tc>
                  <a:txBody>
                    <a:bodyPr/>
                    <a:lstStyle/>
                    <a:p>
                      <a:pPr>
                        <a:lnSpc>
                          <a:spcPct val="100000"/>
                        </a:lnSpc>
                        <a:spcAft>
                          <a:spcPts val="0"/>
                        </a:spcAft>
                      </a:pPr>
                      <a:r>
                        <a:rPr lang="el-GR" sz="1000" dirty="0">
                          <a:effectLst/>
                        </a:rPr>
                        <a:t>Για τη βασική κατασκευή:</a:t>
                      </a:r>
                    </a:p>
                    <a:p>
                      <a:pPr>
                        <a:lnSpc>
                          <a:spcPct val="100000"/>
                        </a:lnSpc>
                        <a:spcAft>
                          <a:spcPts val="0"/>
                        </a:spcAft>
                      </a:pPr>
                      <a:r>
                        <a:rPr lang="el-GR" sz="1000" dirty="0">
                          <a:effectLst/>
                        </a:rPr>
                        <a:t>Ένα ξύλινο πλαίσιο δαπέδου (διαστάσεις 1.80 x 60 εκ.-οριζόντιο) -&gt; θα ήταν καλή ιδέα να κατασκευαστεί από ξυλουργό (βλ. εικόνα παραπάνω)</a:t>
                      </a:r>
                    </a:p>
                    <a:p>
                      <a:pPr>
                        <a:lnSpc>
                          <a:spcPct val="100000"/>
                        </a:lnSpc>
                        <a:spcAft>
                          <a:spcPts val="0"/>
                        </a:spcAft>
                      </a:pPr>
                      <a:r>
                        <a:rPr lang="el-GR" sz="1000" dirty="0">
                          <a:effectLst/>
                        </a:rPr>
                        <a:t>Σχοινιά και μαύρα κλιπ</a:t>
                      </a:r>
                    </a:p>
                    <a:p>
                      <a:pPr>
                        <a:lnSpc>
                          <a:spcPct val="100000"/>
                        </a:lnSpc>
                        <a:spcAft>
                          <a:spcPts val="0"/>
                        </a:spcAft>
                      </a:pPr>
                      <a:r>
                        <a:rPr lang="el-GR" sz="1000" dirty="0">
                          <a:effectLst/>
                        </a:rPr>
                        <a:t>Εάν είναι δυνατό, μπορείτε να χρησιμοποιήσετε έναν φορητό σχολικό πίνακα ανακοινώσεων (βλ. εικόνα παραπάνω)</a:t>
                      </a:r>
                    </a:p>
                    <a:p>
                      <a:pPr>
                        <a:lnSpc>
                          <a:spcPct val="100000"/>
                        </a:lnSpc>
                        <a:spcAft>
                          <a:spcPts val="0"/>
                        </a:spcAft>
                      </a:pPr>
                      <a:r>
                        <a:rPr lang="el-GR" sz="1000" dirty="0">
                          <a:effectLst/>
                        </a:rPr>
                        <a:t>Για τις αφίσες:</a:t>
                      </a:r>
                    </a:p>
                    <a:p>
                      <a:pPr>
                        <a:lnSpc>
                          <a:spcPct val="100000"/>
                        </a:lnSpc>
                        <a:spcAft>
                          <a:spcPts val="0"/>
                        </a:spcAft>
                      </a:pPr>
                      <a:r>
                        <a:rPr lang="el-GR" sz="1000" dirty="0">
                          <a:effectLst/>
                        </a:rPr>
                        <a:t>Ένας εκτυπωτής για φωτογραφικό χαρτί μεγέθους Α3</a:t>
                      </a:r>
                    </a:p>
                    <a:p>
                      <a:pPr>
                        <a:lnSpc>
                          <a:spcPct val="100000"/>
                        </a:lnSpc>
                        <a:spcAft>
                          <a:spcPts val="0"/>
                        </a:spcAft>
                      </a:pPr>
                      <a:r>
                        <a:rPr lang="el-GR" sz="1000" dirty="0">
                          <a:effectLst/>
                        </a:rPr>
                        <a:t>Φωτογραφικό χαρτί</a:t>
                      </a:r>
                    </a:p>
                    <a:p>
                      <a:pPr>
                        <a:lnSpc>
                          <a:spcPct val="100000"/>
                        </a:lnSpc>
                        <a:spcAft>
                          <a:spcPts val="0"/>
                        </a:spcAft>
                      </a:pPr>
                      <a:r>
                        <a:rPr lang="el-GR" sz="1000" dirty="0">
                          <a:effectLst/>
                        </a:rPr>
                        <a:t>Θα πρέπει να υπάρχει επίσης μια γενική επεξηγηματική λεζάντα για το έκθεμα κρεμασμένη στον τοίχο.</a:t>
                      </a:r>
                      <a:endParaRPr lang="el-GR" sz="1000" dirty="0">
                        <a:effectLst/>
                        <a:latin typeface="Calibri" panose="020F0502020204030204" pitchFamily="34" charset="0"/>
                        <a:ea typeface="Calibri" panose="020F0502020204030204" pitchFamily="34" charset="0"/>
                        <a:cs typeface="Arial" panose="020B0604020202020204" pitchFamily="34" charset="0"/>
                      </a:endParaRPr>
                    </a:p>
                  </a:txBody>
                  <a:tcPr marL="16726" marR="16726" marT="0" marB="0"/>
                </a:tc>
                <a:extLst>
                  <a:ext uri="{0D108BD9-81ED-4DB2-BD59-A6C34878D82A}">
                    <a16:rowId xmlns:a16="http://schemas.microsoft.com/office/drawing/2014/main" val="4034109945"/>
                  </a:ext>
                </a:extLst>
              </a:tr>
              <a:tr h="59701">
                <a:tc>
                  <a:txBody>
                    <a:bodyPr/>
                    <a:lstStyle/>
                    <a:p>
                      <a:pPr>
                        <a:lnSpc>
                          <a:spcPct val="115000"/>
                        </a:lnSpc>
                        <a:spcAft>
                          <a:spcPts val="800"/>
                        </a:spcAft>
                      </a:pPr>
                      <a:r>
                        <a:rPr lang="el-GR" sz="1000">
                          <a:effectLst/>
                        </a:rPr>
                        <a:t>Διαστάσεις:</a:t>
                      </a:r>
                      <a:endParaRPr lang="el-GR" sz="1000">
                        <a:effectLst/>
                        <a:latin typeface="Calibri" panose="020F0502020204030204" pitchFamily="34" charset="0"/>
                        <a:ea typeface="Calibri" panose="020F0502020204030204" pitchFamily="34" charset="0"/>
                        <a:cs typeface="Arial" panose="020B0604020202020204" pitchFamily="34" charset="0"/>
                      </a:endParaRPr>
                    </a:p>
                  </a:txBody>
                  <a:tcPr marL="16726" marR="16726" marT="0" marB="0"/>
                </a:tc>
                <a:tc>
                  <a:txBody>
                    <a:bodyPr/>
                    <a:lstStyle/>
                    <a:p>
                      <a:pPr>
                        <a:lnSpc>
                          <a:spcPct val="150000"/>
                        </a:lnSpc>
                        <a:spcAft>
                          <a:spcPts val="800"/>
                        </a:spcAft>
                      </a:pPr>
                      <a:r>
                        <a:rPr lang="el-GR" sz="1000" dirty="0">
                          <a:effectLst/>
                        </a:rPr>
                        <a:t>Κάθε αφίσα θα πρέπει να έχει μέγεθος A3 </a:t>
                      </a:r>
                      <a:endParaRPr lang="el-GR" sz="1000" dirty="0">
                        <a:effectLst/>
                        <a:latin typeface="Calibri" panose="020F0502020204030204" pitchFamily="34" charset="0"/>
                        <a:ea typeface="Calibri" panose="020F0502020204030204" pitchFamily="34" charset="0"/>
                        <a:cs typeface="Arial" panose="020B0604020202020204" pitchFamily="34" charset="0"/>
                      </a:endParaRPr>
                    </a:p>
                  </a:txBody>
                  <a:tcPr marL="16726" marR="16726" marT="0" marB="0"/>
                </a:tc>
                <a:extLst>
                  <a:ext uri="{0D108BD9-81ED-4DB2-BD59-A6C34878D82A}">
                    <a16:rowId xmlns:a16="http://schemas.microsoft.com/office/drawing/2014/main" val="1572953659"/>
                  </a:ext>
                </a:extLst>
              </a:tr>
              <a:tr h="1405188">
                <a:tc>
                  <a:txBody>
                    <a:bodyPr/>
                    <a:lstStyle/>
                    <a:p>
                      <a:pPr>
                        <a:lnSpc>
                          <a:spcPct val="115000"/>
                        </a:lnSpc>
                        <a:spcAft>
                          <a:spcPts val="800"/>
                        </a:spcAft>
                      </a:pPr>
                      <a:r>
                        <a:rPr lang="el-GR" sz="1000">
                          <a:effectLst/>
                        </a:rPr>
                        <a:t>Οδηγίες στησίματος της έκθεσης βήμα προς βήμα:</a:t>
                      </a:r>
                      <a:endParaRPr lang="el-GR" sz="1000">
                        <a:effectLst/>
                        <a:latin typeface="Calibri" panose="020F0502020204030204" pitchFamily="34" charset="0"/>
                        <a:ea typeface="Calibri" panose="020F0502020204030204" pitchFamily="34" charset="0"/>
                        <a:cs typeface="Arial" panose="020B0604020202020204" pitchFamily="34" charset="0"/>
                      </a:endParaRPr>
                    </a:p>
                  </a:txBody>
                  <a:tcPr marL="16726" marR="16726" marT="0" marB="0"/>
                </a:tc>
                <a:tc>
                  <a:txBody>
                    <a:bodyPr/>
                    <a:lstStyle/>
                    <a:p>
                      <a:pPr marL="342900" lvl="0" indent="-342900">
                        <a:lnSpc>
                          <a:spcPct val="100000"/>
                        </a:lnSpc>
                        <a:spcAft>
                          <a:spcPts val="0"/>
                        </a:spcAft>
                        <a:buFont typeface="+mj-lt"/>
                        <a:buAutoNum type="arabicPeriod"/>
                      </a:pPr>
                      <a:r>
                        <a:rPr lang="el-GR" sz="1000" dirty="0">
                          <a:effectLst/>
                        </a:rPr>
                        <a:t>Κατεβάστε έναν χάρτη του Ολύμπου που παρουσιάζει προτεινόμενες ορειβατικές διαδρομές. (Πρόταση: </a:t>
                      </a:r>
                      <a:r>
                        <a:rPr lang="el-GR" sz="1000" dirty="0">
                          <a:effectLst/>
                          <a:hlinkClick r:id="rId6"/>
                        </a:rPr>
                        <a:t>Πεζοπορία - Διαδρομές -</a:t>
                      </a:r>
                      <a:r>
                        <a:rPr lang="el-GR" sz="1000" u="sng" dirty="0">
                          <a:effectLst/>
                        </a:rPr>
                        <a:t> Olimpos.eu ή </a:t>
                      </a:r>
                      <a:r>
                        <a:rPr lang="el-GR" sz="1000" dirty="0">
                          <a:effectLst/>
                          <a:hlinkClick r:id="rId7"/>
                        </a:rPr>
                        <a:t>Πεζοπορικός Χάρτης Ολύμπου (leivaditis.gr)</a:t>
                      </a:r>
                      <a:r>
                        <a:rPr lang="el-GR" sz="1000" dirty="0">
                          <a:effectLst/>
                        </a:rPr>
                        <a:t> και </a:t>
                      </a:r>
                      <a:r>
                        <a:rPr lang="el-GR" sz="1000" u="sng" dirty="0">
                          <a:effectLst/>
                        </a:rPr>
                        <a:t>Ορειβατικές Διαδρομές | Ταξιδιωτικός Οδηγός Ολύμπου </a:t>
                      </a:r>
                      <a:r>
                        <a:rPr lang="el-GR" sz="1000" dirty="0">
                          <a:effectLst/>
                        </a:rPr>
                        <a:t>και </a:t>
                      </a:r>
                      <a:r>
                        <a:rPr lang="el-GR" sz="1000" u="none" strike="noStrike" dirty="0">
                          <a:effectLst/>
                          <a:hlinkClick r:id="rId8"/>
                        </a:rPr>
                        <a:t>h</a:t>
                      </a:r>
                      <a:r>
                        <a:rPr lang="el-GR" sz="1000" dirty="0">
                          <a:effectLst/>
                          <a:hlinkClick r:id="rId8"/>
                        </a:rPr>
                        <a:t>ttp://oreivatein.blogspot.com/2012/08/blog-post.html</a:t>
                      </a:r>
                      <a:r>
                        <a:rPr lang="el-GR" sz="1000" dirty="0">
                          <a:effectLst/>
                        </a:rPr>
                        <a:t>). Μπορείτε να χρησιμοποιήσετε την ιστοσελίδα </a:t>
                      </a:r>
                      <a:r>
                        <a:rPr lang="el-GR" sz="1000" dirty="0">
                          <a:effectLst/>
                          <a:hlinkClick r:id="rId9"/>
                        </a:rPr>
                        <a:t>https://pixlr.com/gr/x/</a:t>
                      </a:r>
                      <a:r>
                        <a:rPr lang="el-GR" sz="1000" dirty="0">
                          <a:effectLst/>
                        </a:rPr>
                        <a:t> για να επεξεργαστείτε την εικόνα σας στην επιθυμητή ποιότητα και το επιθυμητό μέγεθος. </a:t>
                      </a:r>
                    </a:p>
                    <a:p>
                      <a:pPr marL="342900" lvl="0" indent="-342900">
                        <a:lnSpc>
                          <a:spcPct val="100000"/>
                        </a:lnSpc>
                        <a:spcAft>
                          <a:spcPts val="0"/>
                        </a:spcAft>
                        <a:buFont typeface="+mj-lt"/>
                        <a:buAutoNum type="arabicPeriod"/>
                      </a:pPr>
                      <a:r>
                        <a:rPr lang="el-GR" sz="1000" dirty="0">
                          <a:effectLst/>
                        </a:rPr>
                        <a:t>Δημιουργήστε μια αφίσα που θα παρουσιάζει το καθεστώς προστασίας του Ολύμπου και τους κύριους κανονισμούς. Μπορείτε να πάρετε ιδέες από το ηλεκτρονικό φύλλο εργασίας του POEME καθώς και από </a:t>
                      </a:r>
                      <a:r>
                        <a:rPr lang="el-GR" sz="1000" u="none" strike="noStrike" dirty="0">
                          <a:effectLst/>
                          <a:hlinkClick r:id="rId10"/>
                        </a:rPr>
                        <a:t>τον </a:t>
                      </a:r>
                      <a:r>
                        <a:rPr lang="el-GR" sz="1000" dirty="0">
                          <a:effectLst/>
                          <a:hlinkClick r:id="rId10"/>
                        </a:rPr>
                        <a:t>Εθνικό Δρυμό Ολύμπου</a:t>
                      </a:r>
                      <a:r>
                        <a:rPr lang="el-GR" sz="1000" dirty="0">
                          <a:effectLst/>
                        </a:rPr>
                        <a:t>. Μπορείτε να χρησιμοποιήσετε ένα πρότυπο δείγμα αφίσας από το </a:t>
                      </a:r>
                      <a:r>
                        <a:rPr lang="en-US" sz="1000" dirty="0">
                          <a:effectLst/>
                        </a:rPr>
                        <a:t>Canva</a:t>
                      </a:r>
                      <a:r>
                        <a:rPr lang="el-GR" sz="1000" dirty="0">
                          <a:effectLst/>
                        </a:rPr>
                        <a:t>: </a:t>
                      </a:r>
                      <a:r>
                        <a:rPr lang="el-GR" sz="1000" u="none" strike="noStrike" dirty="0">
                          <a:effectLst/>
                          <a:hlinkClick r:id="rId11"/>
                        </a:rPr>
                        <a:t>https://www.canva.com/</a:t>
                      </a:r>
                      <a:r>
                        <a:rPr lang="el-GR" sz="1000" dirty="0">
                          <a:effectLst/>
                        </a:rPr>
                        <a:t> </a:t>
                      </a:r>
                    </a:p>
                    <a:p>
                      <a:pPr marL="342900" lvl="0" indent="-342900">
                        <a:lnSpc>
                          <a:spcPct val="100000"/>
                        </a:lnSpc>
                        <a:spcAft>
                          <a:spcPts val="0"/>
                        </a:spcAft>
                        <a:buFont typeface="+mj-lt"/>
                        <a:buAutoNum type="arabicPeriod"/>
                      </a:pPr>
                      <a:r>
                        <a:rPr lang="el-GR" sz="1000" dirty="0">
                          <a:effectLst/>
                        </a:rPr>
                        <a:t>Εκτυπώστε όλες τις εικόνες από τα βήματα 1 &amp; 2 σε μέγεθος A3.</a:t>
                      </a:r>
                    </a:p>
                    <a:p>
                      <a:pPr marL="342900" lvl="0" indent="-342900">
                        <a:lnSpc>
                          <a:spcPct val="100000"/>
                        </a:lnSpc>
                        <a:spcAft>
                          <a:spcPts val="0"/>
                        </a:spcAft>
                        <a:buFont typeface="+mj-lt"/>
                        <a:buAutoNum type="arabicPeriod"/>
                      </a:pPr>
                      <a:r>
                        <a:rPr lang="el-GR" sz="1000" dirty="0">
                          <a:effectLst/>
                        </a:rPr>
                        <a:t>Κρεμάστε τις αφίσες στην ξύλινη κατασκευή (είτε σε αυτή που έγινε σε ένα ξυλουργείο, είτε σε έναν πίνακα ανακοινώσεων που δανειστήκατε από το σχολείο).</a:t>
                      </a:r>
                      <a:endParaRPr lang="el-GR" sz="1000" dirty="0">
                        <a:effectLst/>
                        <a:latin typeface="Calibri" panose="020F0502020204030204" pitchFamily="34" charset="0"/>
                        <a:ea typeface="Calibri" panose="020F0502020204030204" pitchFamily="34" charset="0"/>
                        <a:cs typeface="Arial" panose="020B0604020202020204" pitchFamily="34" charset="0"/>
                      </a:endParaRPr>
                    </a:p>
                  </a:txBody>
                  <a:tcPr marL="16726" marR="16726" marT="0" marB="0"/>
                </a:tc>
                <a:extLst>
                  <a:ext uri="{0D108BD9-81ED-4DB2-BD59-A6C34878D82A}">
                    <a16:rowId xmlns:a16="http://schemas.microsoft.com/office/drawing/2014/main" val="1436278779"/>
                  </a:ext>
                </a:extLst>
              </a:tr>
            </a:tbl>
          </a:graphicData>
        </a:graphic>
      </p:graphicFrame>
      <p:pic>
        <p:nvPicPr>
          <p:cNvPr id="10244" name="image8.png" descr="A picture containing text&#10;&#10;Description automatically generated">
            <a:extLst>
              <a:ext uri="{FF2B5EF4-FFF2-40B4-BE49-F238E27FC236}">
                <a16:creationId xmlns:a16="http://schemas.microsoft.com/office/drawing/2014/main" id="{5FEC98DB-5BBF-F037-3BA9-66300B66DC8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22326" y="1241203"/>
            <a:ext cx="1089946" cy="1089946"/>
          </a:xfrm>
          <a:prstGeom prst="rect">
            <a:avLst/>
          </a:prstGeom>
          <a:noFill/>
          <a:extLst>
            <a:ext uri="{909E8E84-426E-40DD-AFC4-6F175D3DCCD1}">
              <a14:hiddenFill xmlns:a14="http://schemas.microsoft.com/office/drawing/2010/main">
                <a:solidFill>
                  <a:srgbClr val="FFFFFF"/>
                </a:solidFill>
              </a14:hiddenFill>
            </a:ext>
          </a:extLst>
        </p:spPr>
      </p:pic>
      <p:pic>
        <p:nvPicPr>
          <p:cNvPr id="10243" name="image5.jpg" descr="A picture containing text, floor&#10;&#10;Description automatically generated">
            <a:extLst>
              <a:ext uri="{FF2B5EF4-FFF2-40B4-BE49-F238E27FC236}">
                <a16:creationId xmlns:a16="http://schemas.microsoft.com/office/drawing/2014/main" id="{93E6CBB0-E3DF-20C4-8FAF-8E16D1C9C25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27899" y="1241203"/>
            <a:ext cx="804107" cy="1203532"/>
          </a:xfrm>
          <a:prstGeom prst="rect">
            <a:avLst/>
          </a:prstGeom>
          <a:noFill/>
          <a:extLst>
            <a:ext uri="{909E8E84-426E-40DD-AFC4-6F175D3DCCD1}">
              <a14:hiddenFill xmlns:a14="http://schemas.microsoft.com/office/drawing/2010/main">
                <a:solidFill>
                  <a:srgbClr val="FFFFFF"/>
                </a:solidFill>
              </a14:hiddenFill>
            </a:ext>
          </a:extLst>
        </p:spPr>
      </p:pic>
      <p:pic>
        <p:nvPicPr>
          <p:cNvPr id="10242" name="image3.png" descr="Graphical user interface, application, Teams&#10;&#10;Description automatically generated">
            <a:extLst>
              <a:ext uri="{FF2B5EF4-FFF2-40B4-BE49-F238E27FC236}">
                <a16:creationId xmlns:a16="http://schemas.microsoft.com/office/drawing/2014/main" id="{B27FB2F6-9772-7417-DFBF-5DB90D27602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076966" y="3753853"/>
            <a:ext cx="2031431" cy="2252238"/>
          </a:xfrm>
          <a:prstGeom prst="rect">
            <a:avLst/>
          </a:prstGeom>
          <a:noFill/>
          <a:extLst>
            <a:ext uri="{909E8E84-426E-40DD-AFC4-6F175D3DCCD1}">
              <a14:hiddenFill xmlns:a14="http://schemas.microsoft.com/office/drawing/2010/main">
                <a:solidFill>
                  <a:srgbClr val="FFFFFF"/>
                </a:solidFill>
              </a14:hiddenFill>
            </a:ext>
          </a:extLst>
        </p:spPr>
      </p:pic>
      <p:pic>
        <p:nvPicPr>
          <p:cNvPr id="10241" name="image2.jpg" descr="A picture containing text, vegetable&#10;&#10;Description automatically generated">
            <a:extLst>
              <a:ext uri="{FF2B5EF4-FFF2-40B4-BE49-F238E27FC236}">
                <a16:creationId xmlns:a16="http://schemas.microsoft.com/office/drawing/2014/main" id="{4E82E7CB-F316-0B61-AB0D-1C5F3C2CE5C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225782" y="1241203"/>
            <a:ext cx="1605669" cy="228435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a:extLst>
              <a:ext uri="{FF2B5EF4-FFF2-40B4-BE49-F238E27FC236}">
                <a16:creationId xmlns:a16="http://schemas.microsoft.com/office/drawing/2014/main" id="{AAA600E6-6152-3B09-B3B0-DB481B1B81ED}"/>
              </a:ext>
            </a:extLst>
          </p:cNvPr>
          <p:cNvSpPr>
            <a:spLocks noChangeArrowheads="1"/>
          </p:cNvSpPr>
          <p:nvPr/>
        </p:nvSpPr>
        <p:spPr bwMode="auto">
          <a:xfrm>
            <a:off x="5287963" y="4730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Tree>
    <p:extLst>
      <p:ext uri="{BB962C8B-B14F-4D97-AF65-F5344CB8AC3E}">
        <p14:creationId xmlns:p14="http://schemas.microsoft.com/office/powerpoint/2010/main" val="35441251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C816ABD5-D3A1-473D-84DB-FC7026794CB2}"/>
              </a:ext>
            </a:extLst>
          </p:cNvPr>
          <p:cNvSpPr/>
          <p:nvPr/>
        </p:nvSpPr>
        <p:spPr>
          <a:xfrm>
            <a:off x="2199859" y="174813"/>
            <a:ext cx="9715475"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l-GR" sz="3200" b="1" dirty="0">
                <a:solidFill>
                  <a:srgbClr val="002060"/>
                </a:solidFill>
                <a:latin typeface="Arial" panose="020B0604020202020204" pitchFamily="34" charset="0"/>
                <a:cs typeface="Arial" panose="020B0604020202020204" pitchFamily="34" charset="0"/>
              </a:rPr>
              <a:t>ΒΗΜΑ 5</a:t>
            </a:r>
            <a:r>
              <a:rPr lang="en-US" sz="3200" b="1" dirty="0">
                <a:solidFill>
                  <a:srgbClr val="002060"/>
                </a:solidFill>
                <a:latin typeface="Arial" panose="020B0604020202020204" pitchFamily="34" charset="0"/>
                <a:cs typeface="Arial" panose="020B0604020202020204" pitchFamily="34" charset="0"/>
              </a:rPr>
              <a:t>: </a:t>
            </a:r>
            <a:r>
              <a:rPr lang="el-GR" sz="3200" b="1" dirty="0">
                <a:solidFill>
                  <a:srgbClr val="002060"/>
                </a:solidFill>
                <a:latin typeface="Arial" panose="020B0604020202020204" pitchFamily="34" charset="0"/>
                <a:cs typeface="Arial" panose="020B0604020202020204" pitchFamily="34" charset="0"/>
              </a:rPr>
              <a:t>Κατασκευάστε τα εκθέματα σας</a:t>
            </a:r>
            <a:r>
              <a:rPr lang="en-US" sz="3200" b="1" dirty="0">
                <a:solidFill>
                  <a:srgbClr val="002060"/>
                </a:solidFill>
                <a:latin typeface="Arial" panose="020B0604020202020204" pitchFamily="34" charset="0"/>
                <a:cs typeface="Arial" panose="020B0604020202020204" pitchFamily="34" charset="0"/>
              </a:rPr>
              <a:t> </a:t>
            </a:r>
            <a:endParaRPr lang="en-GB" sz="3200" b="1" dirty="0">
              <a:solidFill>
                <a:srgbClr val="002060"/>
              </a:solidFill>
              <a:latin typeface="Arial" panose="020B06040202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graphicFrame>
        <p:nvGraphicFramePr>
          <p:cNvPr id="3" name="Πίνακας 2">
            <a:extLst>
              <a:ext uri="{FF2B5EF4-FFF2-40B4-BE49-F238E27FC236}">
                <a16:creationId xmlns:a16="http://schemas.microsoft.com/office/drawing/2014/main" id="{64E6C2ED-C917-CE64-50D8-9E3DA996CD92}"/>
              </a:ext>
            </a:extLst>
          </p:cNvPr>
          <p:cNvGraphicFramePr>
            <a:graphicFrameLocks noGrp="1"/>
          </p:cNvGraphicFramePr>
          <p:nvPr>
            <p:extLst>
              <p:ext uri="{D42A27DB-BD31-4B8C-83A1-F6EECF244321}">
                <p14:modId xmlns:p14="http://schemas.microsoft.com/office/powerpoint/2010/main" val="4035053644"/>
              </p:ext>
            </p:extLst>
          </p:nvPr>
        </p:nvGraphicFramePr>
        <p:xfrm>
          <a:off x="1449333" y="1398963"/>
          <a:ext cx="9715475" cy="4552602"/>
        </p:xfrm>
        <a:graphic>
          <a:graphicData uri="http://schemas.openxmlformats.org/drawingml/2006/table">
            <a:tbl>
              <a:tblPr bandRow="1">
                <a:tableStyleId>{5C22544A-7EE6-4342-B048-85BDC9FD1C3A}</a:tableStyleId>
              </a:tblPr>
              <a:tblGrid>
                <a:gridCol w="2312898">
                  <a:extLst>
                    <a:ext uri="{9D8B030D-6E8A-4147-A177-3AD203B41FA5}">
                      <a16:colId xmlns:a16="http://schemas.microsoft.com/office/drawing/2014/main" val="3919338230"/>
                    </a:ext>
                  </a:extLst>
                </a:gridCol>
                <a:gridCol w="7402577">
                  <a:extLst>
                    <a:ext uri="{9D8B030D-6E8A-4147-A177-3AD203B41FA5}">
                      <a16:colId xmlns:a16="http://schemas.microsoft.com/office/drawing/2014/main" val="2280244700"/>
                    </a:ext>
                  </a:extLst>
                </a:gridCol>
              </a:tblGrid>
              <a:tr h="112139">
                <a:tc>
                  <a:txBody>
                    <a:bodyPr/>
                    <a:lstStyle/>
                    <a:p>
                      <a:pPr>
                        <a:lnSpc>
                          <a:spcPct val="150000"/>
                        </a:lnSpc>
                        <a:spcAft>
                          <a:spcPts val="800"/>
                        </a:spcAft>
                      </a:pPr>
                      <a:r>
                        <a:rPr lang="el-GR" sz="1100">
                          <a:effectLst/>
                        </a:rPr>
                        <a:t>Υπο-ενότητα</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31416" marR="31416" marT="0" marB="0"/>
                </a:tc>
                <a:tc>
                  <a:txBody>
                    <a:bodyPr/>
                    <a:lstStyle/>
                    <a:p>
                      <a:pPr>
                        <a:lnSpc>
                          <a:spcPct val="150000"/>
                        </a:lnSpc>
                        <a:spcAft>
                          <a:spcPts val="800"/>
                        </a:spcAft>
                      </a:pPr>
                      <a:r>
                        <a:rPr lang="el-GR" sz="1100">
                          <a:effectLst/>
                        </a:rPr>
                        <a:t>Σεβασμός προς τη φύση</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31416" marR="31416" marT="0" marB="0"/>
                </a:tc>
                <a:extLst>
                  <a:ext uri="{0D108BD9-81ED-4DB2-BD59-A6C34878D82A}">
                    <a16:rowId xmlns:a16="http://schemas.microsoft.com/office/drawing/2014/main" val="3575595916"/>
                  </a:ext>
                </a:extLst>
              </a:tr>
              <a:tr h="112139">
                <a:tc>
                  <a:txBody>
                    <a:bodyPr/>
                    <a:lstStyle/>
                    <a:p>
                      <a:pPr>
                        <a:lnSpc>
                          <a:spcPct val="150000"/>
                        </a:lnSpc>
                        <a:spcAft>
                          <a:spcPts val="800"/>
                        </a:spcAft>
                      </a:pPr>
                      <a:r>
                        <a:rPr lang="el-GR" sz="1100">
                          <a:effectLst/>
                        </a:rPr>
                        <a:t>Αριθμός εκθέματος:</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31416" marR="31416" marT="0" marB="0"/>
                </a:tc>
                <a:tc>
                  <a:txBody>
                    <a:bodyPr/>
                    <a:lstStyle/>
                    <a:p>
                      <a:pPr>
                        <a:lnSpc>
                          <a:spcPct val="150000"/>
                        </a:lnSpc>
                        <a:spcAft>
                          <a:spcPts val="800"/>
                        </a:spcAft>
                      </a:pPr>
                      <a:r>
                        <a:rPr lang="el-GR" sz="1100">
                          <a:effectLst/>
                        </a:rPr>
                        <a:t>10</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31416" marR="31416" marT="0" marB="0"/>
                </a:tc>
                <a:extLst>
                  <a:ext uri="{0D108BD9-81ED-4DB2-BD59-A6C34878D82A}">
                    <a16:rowId xmlns:a16="http://schemas.microsoft.com/office/drawing/2014/main" val="3482553996"/>
                  </a:ext>
                </a:extLst>
              </a:tr>
              <a:tr h="112139">
                <a:tc>
                  <a:txBody>
                    <a:bodyPr/>
                    <a:lstStyle/>
                    <a:p>
                      <a:pPr>
                        <a:lnSpc>
                          <a:spcPct val="150000"/>
                        </a:lnSpc>
                        <a:spcAft>
                          <a:spcPts val="800"/>
                        </a:spcAft>
                      </a:pPr>
                      <a:r>
                        <a:rPr lang="el-GR" sz="1100">
                          <a:effectLst/>
                        </a:rPr>
                        <a:t>Όνομα εκθέματος:</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31416" marR="31416" marT="0" marB="0"/>
                </a:tc>
                <a:tc>
                  <a:txBody>
                    <a:bodyPr/>
                    <a:lstStyle/>
                    <a:p>
                      <a:pPr>
                        <a:lnSpc>
                          <a:spcPct val="150000"/>
                        </a:lnSpc>
                        <a:spcAft>
                          <a:spcPts val="800"/>
                        </a:spcAft>
                      </a:pPr>
                      <a:r>
                        <a:rPr lang="el-GR" sz="1100">
                          <a:effectLst/>
                        </a:rPr>
                        <a:t>Υπάρχουν τόσα πολλά πράγματα να κάνεις!</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31416" marR="31416" marT="0" marB="0"/>
                </a:tc>
                <a:extLst>
                  <a:ext uri="{0D108BD9-81ED-4DB2-BD59-A6C34878D82A}">
                    <a16:rowId xmlns:a16="http://schemas.microsoft.com/office/drawing/2014/main" val="2588051297"/>
                  </a:ext>
                </a:extLst>
              </a:tr>
              <a:tr h="237804">
                <a:tc>
                  <a:txBody>
                    <a:bodyPr/>
                    <a:lstStyle/>
                    <a:p>
                      <a:pPr>
                        <a:lnSpc>
                          <a:spcPct val="150000"/>
                        </a:lnSpc>
                        <a:spcAft>
                          <a:spcPts val="800"/>
                        </a:spcAft>
                      </a:pPr>
                      <a:r>
                        <a:rPr lang="el-GR" sz="1100">
                          <a:effectLst/>
                        </a:rPr>
                        <a:t>Τύπος εκθέματος:</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31416" marR="31416" marT="0" marB="0"/>
                </a:tc>
                <a:tc>
                  <a:txBody>
                    <a:bodyPr/>
                    <a:lstStyle/>
                    <a:p>
                      <a:pPr>
                        <a:lnSpc>
                          <a:spcPct val="150000"/>
                        </a:lnSpc>
                        <a:spcAft>
                          <a:spcPts val="800"/>
                        </a:spcAft>
                      </a:pPr>
                      <a:r>
                        <a:rPr lang="el-GR" sz="1100">
                          <a:effectLst/>
                        </a:rPr>
                        <a:t>Άυλος (θεατρική παράσταση) και ψηφιακός (προβολή βίντεο στο φόντο)</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31416" marR="31416" marT="0" marB="0"/>
                </a:tc>
                <a:extLst>
                  <a:ext uri="{0D108BD9-81ED-4DB2-BD59-A6C34878D82A}">
                    <a16:rowId xmlns:a16="http://schemas.microsoft.com/office/drawing/2014/main" val="3173037867"/>
                  </a:ext>
                </a:extLst>
              </a:tr>
              <a:tr h="410012">
                <a:tc>
                  <a:txBody>
                    <a:bodyPr/>
                    <a:lstStyle/>
                    <a:p>
                      <a:pPr>
                        <a:lnSpc>
                          <a:spcPct val="150000"/>
                        </a:lnSpc>
                        <a:spcAft>
                          <a:spcPts val="800"/>
                        </a:spcAft>
                      </a:pPr>
                      <a:r>
                        <a:rPr lang="el-GR" sz="1100">
                          <a:effectLst/>
                        </a:rPr>
                        <a:t>Χρόνος προετοιμασίας: </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31416" marR="31416" marT="0" marB="0"/>
                </a:tc>
                <a:tc>
                  <a:txBody>
                    <a:bodyPr/>
                    <a:lstStyle/>
                    <a:p>
                      <a:pPr>
                        <a:lnSpc>
                          <a:spcPct val="150000"/>
                        </a:lnSpc>
                        <a:spcAft>
                          <a:spcPts val="800"/>
                        </a:spcAft>
                      </a:pPr>
                      <a:r>
                        <a:rPr lang="el-GR" sz="1100">
                          <a:effectLst/>
                        </a:rPr>
                        <a:t>2 ημέρες για την προετοιμασία της θεατρικής παράστασης &amp; 1 ώρα για την επεξεργασία του βίντεο </a:t>
                      </a:r>
                    </a:p>
                    <a:p>
                      <a:pPr>
                        <a:lnSpc>
                          <a:spcPct val="150000"/>
                        </a:lnSpc>
                        <a:spcAft>
                          <a:spcPts val="800"/>
                        </a:spcAft>
                      </a:pPr>
                      <a:r>
                        <a:rPr lang="el-GR" sz="1100">
                          <a:effectLst/>
                        </a:rPr>
                        <a:t>Η θεατρική παράσταση δεν πρέπει να υπερβαίνει τα 10 λεπτά.</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31416" marR="31416" marT="0" marB="0"/>
                </a:tc>
                <a:extLst>
                  <a:ext uri="{0D108BD9-81ED-4DB2-BD59-A6C34878D82A}">
                    <a16:rowId xmlns:a16="http://schemas.microsoft.com/office/drawing/2014/main" val="2391159102"/>
                  </a:ext>
                </a:extLst>
              </a:tr>
              <a:tr h="237804">
                <a:tc>
                  <a:txBody>
                    <a:bodyPr/>
                    <a:lstStyle/>
                    <a:p>
                      <a:pPr>
                        <a:lnSpc>
                          <a:spcPct val="150000"/>
                        </a:lnSpc>
                        <a:spcAft>
                          <a:spcPts val="800"/>
                        </a:spcAft>
                      </a:pPr>
                      <a:r>
                        <a:rPr lang="el-GR" sz="1100">
                          <a:effectLst/>
                        </a:rPr>
                        <a:t>Απαιτούμενοι μαθητές:</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31416" marR="31416" marT="0" marB="0"/>
                </a:tc>
                <a:tc>
                  <a:txBody>
                    <a:bodyPr/>
                    <a:lstStyle/>
                    <a:p>
                      <a:pPr>
                        <a:lnSpc>
                          <a:spcPct val="150000"/>
                        </a:lnSpc>
                        <a:spcAft>
                          <a:spcPts val="800"/>
                        </a:spcAft>
                      </a:pPr>
                      <a:r>
                        <a:rPr lang="el-GR" sz="1100">
                          <a:effectLst/>
                        </a:rPr>
                        <a:t>3 μαθητές (εκ των οποίων οι δύο θα αναλάβουν τον ρόλο του ηθοποιού)</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31416" marR="31416" marT="0" marB="0"/>
                </a:tc>
                <a:extLst>
                  <a:ext uri="{0D108BD9-81ED-4DB2-BD59-A6C34878D82A}">
                    <a16:rowId xmlns:a16="http://schemas.microsoft.com/office/drawing/2014/main" val="781749230"/>
                  </a:ext>
                </a:extLst>
              </a:tr>
              <a:tr h="1237412">
                <a:tc>
                  <a:txBody>
                    <a:bodyPr/>
                    <a:lstStyle/>
                    <a:p>
                      <a:pPr>
                        <a:lnSpc>
                          <a:spcPct val="150000"/>
                        </a:lnSpc>
                        <a:spcAft>
                          <a:spcPts val="800"/>
                        </a:spcAft>
                      </a:pPr>
                      <a:r>
                        <a:rPr lang="el-GR" sz="1100">
                          <a:effectLst/>
                        </a:rPr>
                        <a:t>Σύντομη περιγραφή:</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31416" marR="31416" marT="0" marB="0"/>
                </a:tc>
                <a:tc>
                  <a:txBody>
                    <a:bodyPr/>
                    <a:lstStyle/>
                    <a:p>
                      <a:pPr>
                        <a:lnSpc>
                          <a:spcPct val="100000"/>
                        </a:lnSpc>
                        <a:spcAft>
                          <a:spcPts val="800"/>
                        </a:spcAft>
                      </a:pPr>
                      <a:r>
                        <a:rPr lang="el-GR" sz="1100" dirty="0">
                          <a:effectLst/>
                        </a:rPr>
                        <a:t>Αυτό το έκθεμα είναι ένας συνδυασμός άυλων και ψηφιακών στοιχείων. Αποτελείται από μια </a:t>
                      </a:r>
                      <a:r>
                        <a:rPr lang="el-GR" sz="1100" dirty="0" err="1">
                          <a:effectLst/>
                        </a:rPr>
                        <a:t>βιντεοπαρουσίαση</a:t>
                      </a:r>
                      <a:r>
                        <a:rPr lang="el-GR" sz="1100" dirty="0">
                          <a:effectLst/>
                        </a:rPr>
                        <a:t> στον τοίχο (ως φόντο) που προβάλλει τις δραστηριότητες που μπορεί να κάνει κανείς όταν επισκέπτεται τον Όλυμπο. Μπροστά από αυτό δυο μαθητές εκτελούν ένα σύντομο θεατρικό </a:t>
                      </a:r>
                      <a:r>
                        <a:rPr lang="el-GR" sz="1100" dirty="0" err="1">
                          <a:effectLst/>
                        </a:rPr>
                        <a:t>σκετσάκι</a:t>
                      </a:r>
                      <a:r>
                        <a:rPr lang="el-GR" sz="1100" dirty="0">
                          <a:effectLst/>
                        </a:rPr>
                        <a:t> πάνω σε μια μικρή σκηνή (2x3 μ.), στο οποίο συμμετέχει και το κοινό (δραστηριότητα μίμησης ρόλων). Ένας από τους δύο μαθητής υποδύεται το ρόλο ενός ειδικού ορεινών δραστηριοτήτων και ο άλλος έναν μαθητή που ενδιαφέρεται να πάει για μια ορεινή εξόρμηση με τους φίλους του. Ο μαθητής υποβάλλει ερωτήσεις στον ειδικό ορεινών δραστηριοτήτων σε σχέση με το τι επιτρέπεται και τι όχι να κάνει κανείς όταν επισκέπτεται τον Όλυμπο.  </a:t>
                      </a:r>
                      <a:endParaRPr lang="el-GR" sz="1100" dirty="0">
                        <a:effectLst/>
                        <a:latin typeface="Calibri" panose="020F0502020204030204" pitchFamily="34" charset="0"/>
                        <a:ea typeface="Calibri" panose="020F0502020204030204" pitchFamily="34" charset="0"/>
                        <a:cs typeface="Arial" panose="020B0604020202020204" pitchFamily="34" charset="0"/>
                      </a:endParaRPr>
                    </a:p>
                  </a:txBody>
                  <a:tcPr marL="31416" marR="31416" marT="0" marB="0"/>
                </a:tc>
                <a:extLst>
                  <a:ext uri="{0D108BD9-81ED-4DB2-BD59-A6C34878D82A}">
                    <a16:rowId xmlns:a16="http://schemas.microsoft.com/office/drawing/2014/main" val="1415603096"/>
                  </a:ext>
                </a:extLst>
              </a:tr>
              <a:tr h="535678">
                <a:tc>
                  <a:txBody>
                    <a:bodyPr/>
                    <a:lstStyle/>
                    <a:p>
                      <a:pPr>
                        <a:lnSpc>
                          <a:spcPct val="115000"/>
                        </a:lnSpc>
                        <a:spcAft>
                          <a:spcPts val="800"/>
                        </a:spcAft>
                      </a:pPr>
                      <a:r>
                        <a:rPr lang="el-GR" sz="1100">
                          <a:effectLst/>
                        </a:rPr>
                        <a:t>Απαραίτητα υλικά ή/και εργαλεία:</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31416" marR="31416" marT="0" marB="0"/>
                </a:tc>
                <a:tc>
                  <a:txBody>
                    <a:bodyPr/>
                    <a:lstStyle/>
                    <a:p>
                      <a:pPr>
                        <a:lnSpc>
                          <a:spcPct val="150000"/>
                        </a:lnSpc>
                        <a:spcAft>
                          <a:spcPts val="800"/>
                        </a:spcAft>
                      </a:pPr>
                      <a:r>
                        <a:rPr lang="el-GR" sz="1100">
                          <a:effectLst/>
                        </a:rPr>
                        <a:t>Ένας φορητός υπολογιστής, ένας βιντεοπροβολέας και ένα βίντεο στο YouTube</a:t>
                      </a:r>
                    </a:p>
                    <a:p>
                      <a:pPr>
                        <a:lnSpc>
                          <a:spcPct val="150000"/>
                        </a:lnSpc>
                        <a:spcAft>
                          <a:spcPts val="800"/>
                        </a:spcAft>
                      </a:pPr>
                      <a:r>
                        <a:rPr lang="el-GR" sz="1100">
                          <a:effectLst/>
                        </a:rPr>
                        <a:t>Θα πρέπει επίσης να υπάρχει μια γενική επεξηγηματική λεζάντα για το έκθεμα κολλημένη στον τοίχο.</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31416" marR="31416" marT="0" marB="0"/>
                </a:tc>
                <a:extLst>
                  <a:ext uri="{0D108BD9-81ED-4DB2-BD59-A6C34878D82A}">
                    <a16:rowId xmlns:a16="http://schemas.microsoft.com/office/drawing/2014/main" val="809549403"/>
                  </a:ext>
                </a:extLst>
              </a:tr>
              <a:tr h="186491">
                <a:tc>
                  <a:txBody>
                    <a:bodyPr/>
                    <a:lstStyle/>
                    <a:p>
                      <a:pPr>
                        <a:lnSpc>
                          <a:spcPct val="115000"/>
                        </a:lnSpc>
                        <a:spcAft>
                          <a:spcPts val="800"/>
                        </a:spcAft>
                      </a:pPr>
                      <a:r>
                        <a:rPr lang="el-GR" sz="1100">
                          <a:effectLst/>
                        </a:rPr>
                        <a:t>Διαστάσεις/ φορμάτ/ μορφή: </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31416" marR="31416" marT="0" marB="0"/>
                </a:tc>
                <a:tc>
                  <a:txBody>
                    <a:bodyPr/>
                    <a:lstStyle/>
                    <a:p>
                      <a:pPr>
                        <a:lnSpc>
                          <a:spcPct val="150000"/>
                        </a:lnSpc>
                        <a:spcAft>
                          <a:spcPts val="800"/>
                        </a:spcAft>
                      </a:pPr>
                      <a:r>
                        <a:rPr lang="el-GR" sz="1100">
                          <a:effectLst/>
                        </a:rPr>
                        <a:t>Μια μικρή σκηνή 2x3 μ.</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31416" marR="31416" marT="0" marB="0"/>
                </a:tc>
                <a:extLst>
                  <a:ext uri="{0D108BD9-81ED-4DB2-BD59-A6C34878D82A}">
                    <a16:rowId xmlns:a16="http://schemas.microsoft.com/office/drawing/2014/main" val="3327219238"/>
                  </a:ext>
                </a:extLst>
              </a:tr>
              <a:tr h="787008">
                <a:tc>
                  <a:txBody>
                    <a:bodyPr/>
                    <a:lstStyle/>
                    <a:p>
                      <a:pPr>
                        <a:lnSpc>
                          <a:spcPct val="115000"/>
                        </a:lnSpc>
                        <a:spcAft>
                          <a:spcPts val="800"/>
                        </a:spcAft>
                      </a:pPr>
                      <a:r>
                        <a:rPr lang="el-GR" sz="1100">
                          <a:effectLst/>
                        </a:rPr>
                        <a:t>Οδηγίες στησίματος της έκθεσης βήμα προς βήμα:</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31416" marR="31416" marT="0" marB="0"/>
                </a:tc>
                <a:tc>
                  <a:txBody>
                    <a:bodyPr/>
                    <a:lstStyle/>
                    <a:p>
                      <a:pPr marL="342900" lvl="0" indent="-342900">
                        <a:lnSpc>
                          <a:spcPct val="100000"/>
                        </a:lnSpc>
                        <a:spcAft>
                          <a:spcPts val="0"/>
                        </a:spcAft>
                        <a:buFont typeface="+mj-lt"/>
                        <a:buAutoNum type="arabicPeriod"/>
                      </a:pPr>
                      <a:r>
                        <a:rPr lang="el-GR" sz="1100" dirty="0">
                          <a:effectLst/>
                        </a:rPr>
                        <a:t>Τοποθετήστε τον φορητό υπολογιστή σε ένα μικρό τραπέζι και συνδέστε τον με έναν </a:t>
                      </a:r>
                      <a:r>
                        <a:rPr lang="el-GR" sz="1100" dirty="0" err="1">
                          <a:effectLst/>
                        </a:rPr>
                        <a:t>βιντεοπροβολέα</a:t>
                      </a:r>
                      <a:r>
                        <a:rPr lang="el-GR" sz="1100" dirty="0">
                          <a:effectLst/>
                        </a:rPr>
                        <a:t>.</a:t>
                      </a:r>
                    </a:p>
                    <a:p>
                      <a:pPr marL="342900" lvl="0" indent="-342900">
                        <a:lnSpc>
                          <a:spcPct val="100000"/>
                        </a:lnSpc>
                        <a:spcAft>
                          <a:spcPts val="0"/>
                        </a:spcAft>
                        <a:buFont typeface="+mj-lt"/>
                        <a:buAutoNum type="arabicPeriod"/>
                      </a:pPr>
                      <a:r>
                        <a:rPr lang="el-GR" sz="1100" dirty="0">
                          <a:effectLst/>
                        </a:rPr>
                        <a:t>Βρείτε την ιστοσελίδα: </a:t>
                      </a:r>
                      <a:r>
                        <a:rPr lang="en-US" sz="1100" u="sng" dirty="0">
                          <a:effectLst/>
                          <a:hlinkClick r:id="rId6"/>
                        </a:rPr>
                        <a:t>Olympus</a:t>
                      </a:r>
                      <a:r>
                        <a:rPr lang="el-GR" sz="1100" u="sng" dirty="0">
                          <a:effectLst/>
                          <a:hlinkClick r:id="rId6"/>
                        </a:rPr>
                        <a:t> | </a:t>
                      </a:r>
                      <a:r>
                        <a:rPr lang="en-US" sz="1100" u="sng" dirty="0">
                          <a:effectLst/>
                          <a:hlinkClick r:id="rId6"/>
                        </a:rPr>
                        <a:t>A mythical escape of mountain</a:t>
                      </a:r>
                      <a:r>
                        <a:rPr lang="el-GR" sz="1100" u="sng" dirty="0">
                          <a:effectLst/>
                          <a:hlinkClick r:id="rId6"/>
                        </a:rPr>
                        <a:t> &amp; </a:t>
                      </a:r>
                      <a:r>
                        <a:rPr lang="en-US" sz="1100" u="sng" dirty="0">
                          <a:effectLst/>
                          <a:hlinkClick r:id="rId6"/>
                        </a:rPr>
                        <a:t>sea</a:t>
                      </a:r>
                      <a:r>
                        <a:rPr lang="el-GR" sz="1100" u="sng" dirty="0">
                          <a:effectLst/>
                          <a:hlinkClick r:id="rId6"/>
                        </a:rPr>
                        <a:t> - </a:t>
                      </a:r>
                      <a:r>
                        <a:rPr lang="en-US" sz="1100" u="sng" dirty="0">
                          <a:effectLst/>
                          <a:hlinkClick r:id="rId6"/>
                        </a:rPr>
                        <a:t>YouTube</a:t>
                      </a:r>
                      <a:r>
                        <a:rPr lang="el-GR" sz="1100" dirty="0">
                          <a:effectLst/>
                        </a:rPr>
                        <a:t> &amp; προβάλετέ την στον τοίχο ως φόντο. Προετοιμάστε ένα μικρό διάλογο για τους ηθοποιούς και μερικές ερωτήσεις για το κοινό.</a:t>
                      </a:r>
                      <a:endParaRPr lang="el-GR" sz="1100" dirty="0">
                        <a:effectLst/>
                        <a:latin typeface="Calibri" panose="020F0502020204030204" pitchFamily="34" charset="0"/>
                        <a:ea typeface="Calibri" panose="020F0502020204030204" pitchFamily="34" charset="0"/>
                        <a:cs typeface="Arial" panose="020B0604020202020204" pitchFamily="34" charset="0"/>
                      </a:endParaRPr>
                    </a:p>
                  </a:txBody>
                  <a:tcPr marL="31416" marR="31416" marT="0" marB="0"/>
                </a:tc>
                <a:extLst>
                  <a:ext uri="{0D108BD9-81ED-4DB2-BD59-A6C34878D82A}">
                    <a16:rowId xmlns:a16="http://schemas.microsoft.com/office/drawing/2014/main" val="3837507005"/>
                  </a:ext>
                </a:extLst>
              </a:tr>
            </a:tbl>
          </a:graphicData>
        </a:graphic>
      </p:graphicFrame>
    </p:spTree>
    <p:extLst>
      <p:ext uri="{BB962C8B-B14F-4D97-AF65-F5344CB8AC3E}">
        <p14:creationId xmlns:p14="http://schemas.microsoft.com/office/powerpoint/2010/main" val="611754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C816ABD5-D3A1-473D-84DB-FC7026794CB2}"/>
              </a:ext>
            </a:extLst>
          </p:cNvPr>
          <p:cNvSpPr/>
          <p:nvPr/>
        </p:nvSpPr>
        <p:spPr>
          <a:xfrm>
            <a:off x="2199860" y="174813"/>
            <a:ext cx="8632264"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ΒΗΜΑ 5</a:t>
            </a:r>
            <a:r>
              <a:rPr kumimoji="0" 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l-GR"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Κατασκευάστε τα εκθέματα σας</a:t>
            </a:r>
            <a:r>
              <a:rPr kumimoji="0" 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endParaRPr kumimoji="0" lang="en-GB"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graphicFrame>
        <p:nvGraphicFramePr>
          <p:cNvPr id="3" name="Πίνακας 2">
            <a:extLst>
              <a:ext uri="{FF2B5EF4-FFF2-40B4-BE49-F238E27FC236}">
                <a16:creationId xmlns:a16="http://schemas.microsoft.com/office/drawing/2014/main" id="{F3CE9055-2E0F-D487-BF9A-CF5C39E4EAC6}"/>
              </a:ext>
            </a:extLst>
          </p:cNvPr>
          <p:cNvGraphicFramePr>
            <a:graphicFrameLocks noGrp="1"/>
          </p:cNvGraphicFramePr>
          <p:nvPr>
            <p:extLst>
              <p:ext uri="{D42A27DB-BD31-4B8C-83A1-F6EECF244321}">
                <p14:modId xmlns:p14="http://schemas.microsoft.com/office/powerpoint/2010/main" val="3374739338"/>
              </p:ext>
            </p:extLst>
          </p:nvPr>
        </p:nvGraphicFramePr>
        <p:xfrm>
          <a:off x="2081445" y="1362873"/>
          <a:ext cx="8458218" cy="4833232"/>
        </p:xfrm>
        <a:graphic>
          <a:graphicData uri="http://schemas.openxmlformats.org/drawingml/2006/table">
            <a:tbl>
              <a:tblPr bandRow="1">
                <a:tableStyleId>{5C22544A-7EE6-4342-B048-85BDC9FD1C3A}</a:tableStyleId>
              </a:tblPr>
              <a:tblGrid>
                <a:gridCol w="2639547">
                  <a:extLst>
                    <a:ext uri="{9D8B030D-6E8A-4147-A177-3AD203B41FA5}">
                      <a16:colId xmlns:a16="http://schemas.microsoft.com/office/drawing/2014/main" val="804237735"/>
                    </a:ext>
                  </a:extLst>
                </a:gridCol>
                <a:gridCol w="5818671">
                  <a:extLst>
                    <a:ext uri="{9D8B030D-6E8A-4147-A177-3AD203B41FA5}">
                      <a16:colId xmlns:a16="http://schemas.microsoft.com/office/drawing/2014/main" val="2318124762"/>
                    </a:ext>
                  </a:extLst>
                </a:gridCol>
              </a:tblGrid>
              <a:tr h="164085">
                <a:tc>
                  <a:txBody>
                    <a:bodyPr/>
                    <a:lstStyle/>
                    <a:p>
                      <a:pPr>
                        <a:lnSpc>
                          <a:spcPct val="150000"/>
                        </a:lnSpc>
                        <a:spcAft>
                          <a:spcPts val="800"/>
                        </a:spcAft>
                      </a:pPr>
                      <a:r>
                        <a:rPr lang="el-GR" sz="1100">
                          <a:effectLst/>
                        </a:rPr>
                        <a:t>Υπο-ενότητα</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45969" marR="45969" marT="0" marB="0"/>
                </a:tc>
                <a:tc>
                  <a:txBody>
                    <a:bodyPr/>
                    <a:lstStyle/>
                    <a:p>
                      <a:pPr>
                        <a:lnSpc>
                          <a:spcPct val="150000"/>
                        </a:lnSpc>
                        <a:spcAft>
                          <a:spcPts val="800"/>
                        </a:spcAft>
                      </a:pPr>
                      <a:r>
                        <a:rPr lang="el-GR" sz="1100">
                          <a:effectLst/>
                        </a:rPr>
                        <a:t>Σεβασμός προς φύση</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45969" marR="45969" marT="0" marB="0"/>
                </a:tc>
                <a:extLst>
                  <a:ext uri="{0D108BD9-81ED-4DB2-BD59-A6C34878D82A}">
                    <a16:rowId xmlns:a16="http://schemas.microsoft.com/office/drawing/2014/main" val="1628840955"/>
                  </a:ext>
                </a:extLst>
              </a:tr>
              <a:tr h="164085">
                <a:tc>
                  <a:txBody>
                    <a:bodyPr/>
                    <a:lstStyle/>
                    <a:p>
                      <a:pPr>
                        <a:lnSpc>
                          <a:spcPct val="150000"/>
                        </a:lnSpc>
                        <a:spcAft>
                          <a:spcPts val="800"/>
                        </a:spcAft>
                      </a:pPr>
                      <a:r>
                        <a:rPr lang="el-GR" sz="1100">
                          <a:effectLst/>
                        </a:rPr>
                        <a:t>Αριθμός εκθέματος:</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45969" marR="45969" marT="0" marB="0"/>
                </a:tc>
                <a:tc>
                  <a:txBody>
                    <a:bodyPr/>
                    <a:lstStyle/>
                    <a:p>
                      <a:pPr>
                        <a:lnSpc>
                          <a:spcPct val="150000"/>
                        </a:lnSpc>
                        <a:spcAft>
                          <a:spcPts val="800"/>
                        </a:spcAft>
                      </a:pPr>
                      <a:r>
                        <a:rPr lang="el-GR" sz="1100">
                          <a:effectLst/>
                        </a:rPr>
                        <a:t>11</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45969" marR="45969" marT="0" marB="0"/>
                </a:tc>
                <a:extLst>
                  <a:ext uri="{0D108BD9-81ED-4DB2-BD59-A6C34878D82A}">
                    <a16:rowId xmlns:a16="http://schemas.microsoft.com/office/drawing/2014/main" val="2989782649"/>
                  </a:ext>
                </a:extLst>
              </a:tr>
              <a:tr h="164085">
                <a:tc>
                  <a:txBody>
                    <a:bodyPr/>
                    <a:lstStyle/>
                    <a:p>
                      <a:pPr>
                        <a:lnSpc>
                          <a:spcPct val="150000"/>
                        </a:lnSpc>
                        <a:spcAft>
                          <a:spcPts val="800"/>
                        </a:spcAft>
                      </a:pPr>
                      <a:r>
                        <a:rPr lang="el-GR" sz="1100">
                          <a:effectLst/>
                        </a:rPr>
                        <a:t>Όνομα εκθέματος:</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45969" marR="45969" marT="0" marB="0"/>
                </a:tc>
                <a:tc>
                  <a:txBody>
                    <a:bodyPr/>
                    <a:lstStyle/>
                    <a:p>
                      <a:pPr>
                        <a:lnSpc>
                          <a:spcPct val="150000"/>
                        </a:lnSpc>
                        <a:spcAft>
                          <a:spcPts val="800"/>
                        </a:spcAft>
                      </a:pPr>
                      <a:r>
                        <a:rPr lang="el-GR" sz="1100">
                          <a:effectLst/>
                        </a:rPr>
                        <a:t>Ένας καλός ορειβάτης είναι πάντα καλά προετοιμασμένος.</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45969" marR="45969" marT="0" marB="0"/>
                </a:tc>
                <a:extLst>
                  <a:ext uri="{0D108BD9-81ED-4DB2-BD59-A6C34878D82A}">
                    <a16:rowId xmlns:a16="http://schemas.microsoft.com/office/drawing/2014/main" val="3369713036"/>
                  </a:ext>
                </a:extLst>
              </a:tr>
              <a:tr h="164085">
                <a:tc>
                  <a:txBody>
                    <a:bodyPr/>
                    <a:lstStyle/>
                    <a:p>
                      <a:pPr>
                        <a:lnSpc>
                          <a:spcPct val="150000"/>
                        </a:lnSpc>
                        <a:spcAft>
                          <a:spcPts val="800"/>
                        </a:spcAft>
                      </a:pPr>
                      <a:r>
                        <a:rPr lang="el-GR" sz="1100">
                          <a:effectLst/>
                        </a:rPr>
                        <a:t>Τύπος εκθέματος:</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45969" marR="45969" marT="0" marB="0"/>
                </a:tc>
                <a:tc>
                  <a:txBody>
                    <a:bodyPr/>
                    <a:lstStyle/>
                    <a:p>
                      <a:pPr>
                        <a:lnSpc>
                          <a:spcPct val="150000"/>
                        </a:lnSpc>
                        <a:spcAft>
                          <a:spcPts val="800"/>
                        </a:spcAft>
                      </a:pPr>
                      <a:r>
                        <a:rPr lang="el-GR" sz="1100">
                          <a:effectLst/>
                        </a:rPr>
                        <a:t>Υλικός</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45969" marR="45969" marT="0" marB="0"/>
                </a:tc>
                <a:extLst>
                  <a:ext uri="{0D108BD9-81ED-4DB2-BD59-A6C34878D82A}">
                    <a16:rowId xmlns:a16="http://schemas.microsoft.com/office/drawing/2014/main" val="1925821599"/>
                  </a:ext>
                </a:extLst>
              </a:tr>
              <a:tr h="347962">
                <a:tc>
                  <a:txBody>
                    <a:bodyPr/>
                    <a:lstStyle/>
                    <a:p>
                      <a:pPr>
                        <a:lnSpc>
                          <a:spcPct val="150000"/>
                        </a:lnSpc>
                        <a:spcAft>
                          <a:spcPts val="800"/>
                        </a:spcAft>
                      </a:pPr>
                      <a:r>
                        <a:rPr lang="el-GR" sz="1100">
                          <a:effectLst/>
                        </a:rPr>
                        <a:t>Χρόνος προετοιμασίας</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45969" marR="45969" marT="0" marB="0"/>
                </a:tc>
                <a:tc>
                  <a:txBody>
                    <a:bodyPr/>
                    <a:lstStyle/>
                    <a:p>
                      <a:pPr>
                        <a:lnSpc>
                          <a:spcPct val="150000"/>
                        </a:lnSpc>
                        <a:spcAft>
                          <a:spcPts val="800"/>
                        </a:spcAft>
                      </a:pPr>
                      <a:r>
                        <a:rPr lang="el-GR" sz="1100">
                          <a:effectLst/>
                        </a:rPr>
                        <a:t>1 εβδομάδα (ώσπου να βρείτε τα αντικείμενα και να στήσετε την έκθεση) </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45969" marR="45969" marT="0" marB="0"/>
                </a:tc>
                <a:extLst>
                  <a:ext uri="{0D108BD9-81ED-4DB2-BD59-A6C34878D82A}">
                    <a16:rowId xmlns:a16="http://schemas.microsoft.com/office/drawing/2014/main" val="1608250701"/>
                  </a:ext>
                </a:extLst>
              </a:tr>
              <a:tr h="347962">
                <a:tc>
                  <a:txBody>
                    <a:bodyPr/>
                    <a:lstStyle/>
                    <a:p>
                      <a:pPr>
                        <a:lnSpc>
                          <a:spcPct val="150000"/>
                        </a:lnSpc>
                        <a:spcAft>
                          <a:spcPts val="800"/>
                        </a:spcAft>
                      </a:pPr>
                      <a:r>
                        <a:rPr lang="el-GR" sz="1100">
                          <a:effectLst/>
                        </a:rPr>
                        <a:t>Απαιτούμενος αριθμός μαθητών:</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45969" marR="45969" marT="0" marB="0"/>
                </a:tc>
                <a:tc>
                  <a:txBody>
                    <a:bodyPr/>
                    <a:lstStyle/>
                    <a:p>
                      <a:pPr>
                        <a:lnSpc>
                          <a:spcPct val="150000"/>
                        </a:lnSpc>
                        <a:spcAft>
                          <a:spcPts val="800"/>
                        </a:spcAft>
                      </a:pPr>
                      <a:r>
                        <a:rPr lang="el-GR" sz="1100">
                          <a:effectLst/>
                        </a:rPr>
                        <a:t>6 μαθητές (συνολικά)</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45969" marR="45969" marT="0" marB="0"/>
                </a:tc>
                <a:extLst>
                  <a:ext uri="{0D108BD9-81ED-4DB2-BD59-A6C34878D82A}">
                    <a16:rowId xmlns:a16="http://schemas.microsoft.com/office/drawing/2014/main" val="3850801462"/>
                  </a:ext>
                </a:extLst>
              </a:tr>
              <a:tr h="531840">
                <a:tc>
                  <a:txBody>
                    <a:bodyPr/>
                    <a:lstStyle/>
                    <a:p>
                      <a:pPr>
                        <a:lnSpc>
                          <a:spcPct val="150000"/>
                        </a:lnSpc>
                        <a:spcAft>
                          <a:spcPts val="800"/>
                        </a:spcAft>
                      </a:pPr>
                      <a:r>
                        <a:rPr lang="el-GR" sz="1100">
                          <a:effectLst/>
                        </a:rPr>
                        <a:t>Σύντομη περιγραφή:</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45969" marR="45969" marT="0" marB="0"/>
                </a:tc>
                <a:tc>
                  <a:txBody>
                    <a:bodyPr/>
                    <a:lstStyle/>
                    <a:p>
                      <a:pPr>
                        <a:lnSpc>
                          <a:spcPct val="150000"/>
                        </a:lnSpc>
                        <a:spcAft>
                          <a:spcPts val="800"/>
                        </a:spcAft>
                      </a:pPr>
                      <a:r>
                        <a:rPr lang="el-GR" sz="1100">
                          <a:effectLst/>
                        </a:rPr>
                        <a:t>Το έκθεμα θα προβάλλει ένα τοπίο με κάμπινγκ στο βουνό, γύρω από μια σκηνή ιγκλού. Γύρω της θα υπάρχουν κατασκηνωτικά/ορειβατικά αντικείμενα.</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45969" marR="45969" marT="0" marB="0"/>
                </a:tc>
                <a:extLst>
                  <a:ext uri="{0D108BD9-81ED-4DB2-BD59-A6C34878D82A}">
                    <a16:rowId xmlns:a16="http://schemas.microsoft.com/office/drawing/2014/main" val="2968125057"/>
                  </a:ext>
                </a:extLst>
              </a:tr>
              <a:tr h="1151574">
                <a:tc>
                  <a:txBody>
                    <a:bodyPr/>
                    <a:lstStyle/>
                    <a:p>
                      <a:pPr>
                        <a:lnSpc>
                          <a:spcPct val="115000"/>
                        </a:lnSpc>
                        <a:spcAft>
                          <a:spcPts val="800"/>
                        </a:spcAft>
                      </a:pPr>
                      <a:r>
                        <a:rPr lang="el-GR" sz="1100">
                          <a:effectLst/>
                        </a:rPr>
                        <a:t>Απαραίτητα υλικά ή/και εργαλεία:</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45969" marR="45969" marT="0" marB="0"/>
                </a:tc>
                <a:tc>
                  <a:txBody>
                    <a:bodyPr/>
                    <a:lstStyle/>
                    <a:p>
                      <a:pPr>
                        <a:lnSpc>
                          <a:spcPct val="150000"/>
                        </a:lnSpc>
                        <a:spcAft>
                          <a:spcPts val="800"/>
                        </a:spcAft>
                      </a:pPr>
                      <a:r>
                        <a:rPr lang="el-GR" sz="1100">
                          <a:effectLst/>
                        </a:rPr>
                        <a:t>Πραγματικά αντικείμενα: μικρό σακίδιο, αδιάβροχο/αντιανεμικό μπουφάν, σακάκι, ορειβατικές μπότες, γυαλιά ηλίου, κάλτσες ορειβασίας, καπέλα, προβολέας, σφυρίχτρα, πυξίδα, χάρτης, υπνόσακος, φιάλη νερού, σκηνή.</a:t>
                      </a:r>
                    </a:p>
                    <a:p>
                      <a:pPr>
                        <a:lnSpc>
                          <a:spcPct val="150000"/>
                        </a:lnSpc>
                        <a:spcAft>
                          <a:spcPts val="800"/>
                        </a:spcAft>
                      </a:pPr>
                      <a:r>
                        <a:rPr lang="el-GR" sz="1100">
                          <a:effectLst/>
                        </a:rPr>
                        <a:t>Σχοινιά, ψαλίδια, μικρές λεζάντες με το όνομα του αντικειμένου γραμμένο επάνω τους.</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45969" marR="45969" marT="0" marB="0"/>
                </a:tc>
                <a:extLst>
                  <a:ext uri="{0D108BD9-81ED-4DB2-BD59-A6C34878D82A}">
                    <a16:rowId xmlns:a16="http://schemas.microsoft.com/office/drawing/2014/main" val="4269569811"/>
                  </a:ext>
                </a:extLst>
              </a:tr>
              <a:tr h="899594">
                <a:tc>
                  <a:txBody>
                    <a:bodyPr/>
                    <a:lstStyle/>
                    <a:p>
                      <a:pPr>
                        <a:lnSpc>
                          <a:spcPct val="115000"/>
                        </a:lnSpc>
                        <a:spcAft>
                          <a:spcPts val="800"/>
                        </a:spcAft>
                      </a:pPr>
                      <a:r>
                        <a:rPr lang="el-GR" sz="1100">
                          <a:effectLst/>
                        </a:rPr>
                        <a:t>Διαστάσεις: </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45969" marR="45969" marT="0" marB="0"/>
                </a:tc>
                <a:tc>
                  <a:txBody>
                    <a:bodyPr/>
                    <a:lstStyle/>
                    <a:p>
                      <a:pPr>
                        <a:lnSpc>
                          <a:spcPct val="150000"/>
                        </a:lnSpc>
                        <a:spcAft>
                          <a:spcPts val="800"/>
                        </a:spcAft>
                      </a:pPr>
                      <a:r>
                        <a:rPr lang="el-GR" sz="1100">
                          <a:effectLst/>
                        </a:rPr>
                        <a:t>Το έκθεμα αυτό θα πρέπει να καταλαμβάνει το κέντρο της έκθεσης καθώς πρόκειται για μια αναπαράσταση κάμπινγκ στο βουνό. Απαιτείται επαρκής χώρος ανάλογα με την αίθουσα. Για να εξοικονομήσετε χώρο, σας συνιστούμε να κρεμάσετε ορισμένα από τα αντικείμενα στην οροφή με σχοινί.  </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45969" marR="45969" marT="0" marB="0"/>
                </a:tc>
                <a:extLst>
                  <a:ext uri="{0D108BD9-81ED-4DB2-BD59-A6C34878D82A}">
                    <a16:rowId xmlns:a16="http://schemas.microsoft.com/office/drawing/2014/main" val="1288510640"/>
                  </a:ext>
                </a:extLst>
              </a:tr>
              <a:tr h="416065">
                <a:tc>
                  <a:txBody>
                    <a:bodyPr/>
                    <a:lstStyle/>
                    <a:p>
                      <a:pPr>
                        <a:lnSpc>
                          <a:spcPct val="115000"/>
                        </a:lnSpc>
                        <a:spcAft>
                          <a:spcPts val="800"/>
                        </a:spcAft>
                      </a:pPr>
                      <a:r>
                        <a:rPr lang="el-GR" sz="1100">
                          <a:effectLst/>
                        </a:rPr>
                        <a:t>Οδηγίες στησίματος της έκθεσης βήμα προς βήμα:</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45969" marR="45969" marT="0" marB="0"/>
                </a:tc>
                <a:tc>
                  <a:txBody>
                    <a:bodyPr/>
                    <a:lstStyle/>
                    <a:p>
                      <a:pPr marL="342900" lvl="0" indent="-342900">
                        <a:lnSpc>
                          <a:spcPct val="150000"/>
                        </a:lnSpc>
                        <a:spcAft>
                          <a:spcPts val="800"/>
                        </a:spcAft>
                        <a:buFont typeface="+mj-lt"/>
                        <a:buAutoNum type="arabicPeriod"/>
                      </a:pPr>
                      <a:r>
                        <a:rPr lang="el-GR" sz="1100" dirty="0">
                          <a:effectLst/>
                        </a:rPr>
                        <a:t>Βρείτε τα απαιτούμενα αντικείμενα.</a:t>
                      </a:r>
                    </a:p>
                    <a:p>
                      <a:pPr marL="342900" lvl="0" indent="-342900">
                        <a:lnSpc>
                          <a:spcPct val="150000"/>
                        </a:lnSpc>
                        <a:spcAft>
                          <a:spcPts val="800"/>
                        </a:spcAft>
                        <a:buFont typeface="+mj-lt"/>
                        <a:buAutoNum type="arabicPeriod"/>
                      </a:pPr>
                      <a:r>
                        <a:rPr lang="el-GR" sz="1100" dirty="0">
                          <a:effectLst/>
                        </a:rPr>
                        <a:t>Τοποθετήστε τα στην έκθεση.</a:t>
                      </a:r>
                      <a:endParaRPr lang="el-GR" sz="1100" dirty="0">
                        <a:effectLst/>
                        <a:latin typeface="Calibri" panose="020F0502020204030204" pitchFamily="34" charset="0"/>
                        <a:ea typeface="Calibri" panose="020F0502020204030204" pitchFamily="34" charset="0"/>
                        <a:cs typeface="Arial" panose="020B0604020202020204" pitchFamily="34" charset="0"/>
                      </a:endParaRPr>
                    </a:p>
                  </a:txBody>
                  <a:tcPr marL="45969" marR="45969" marT="0" marB="0"/>
                </a:tc>
                <a:extLst>
                  <a:ext uri="{0D108BD9-81ED-4DB2-BD59-A6C34878D82A}">
                    <a16:rowId xmlns:a16="http://schemas.microsoft.com/office/drawing/2014/main" val="3208138021"/>
                  </a:ext>
                </a:extLst>
              </a:tr>
            </a:tbl>
          </a:graphicData>
        </a:graphic>
      </p:graphicFrame>
    </p:spTree>
    <p:extLst>
      <p:ext uri="{BB962C8B-B14F-4D97-AF65-F5344CB8AC3E}">
        <p14:creationId xmlns:p14="http://schemas.microsoft.com/office/powerpoint/2010/main" val="24906864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C816ABD5-D3A1-473D-84DB-FC7026794CB2}"/>
              </a:ext>
            </a:extLst>
          </p:cNvPr>
          <p:cNvSpPr/>
          <p:nvPr/>
        </p:nvSpPr>
        <p:spPr>
          <a:xfrm>
            <a:off x="2199859" y="174813"/>
            <a:ext cx="9513683"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3200" b="1" dirty="0">
                <a:solidFill>
                  <a:srgbClr val="002060"/>
                </a:solidFill>
                <a:latin typeface="Arial" panose="020B0604020202020204" pitchFamily="34" charset="0"/>
                <a:cs typeface="Arial" panose="020B0604020202020204" pitchFamily="34" charset="0"/>
              </a:rPr>
              <a:t>ΒΗΜΑ</a:t>
            </a:r>
            <a:r>
              <a:rPr kumimoji="0" 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6: </a:t>
            </a:r>
            <a:r>
              <a:rPr lang="el-GR" sz="3200" b="1" noProof="0" dirty="0">
                <a:solidFill>
                  <a:srgbClr val="002060"/>
                </a:solidFill>
                <a:latin typeface="Arial" panose="020B0604020202020204" pitchFamily="34" charset="0"/>
                <a:cs typeface="Arial" panose="020B0604020202020204" pitchFamily="34" charset="0"/>
              </a:rPr>
              <a:t>Διαδώστε/Προωθήστε </a:t>
            </a:r>
            <a:r>
              <a:rPr kumimoji="0" 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l-GR"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την</a:t>
            </a:r>
            <a:r>
              <a:rPr kumimoji="0" lang="el-GR" sz="3200" b="1" i="0"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έκθεση σας</a:t>
            </a:r>
            <a:r>
              <a:rPr kumimoji="0" 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endParaRPr kumimoji="0" lang="en-GB"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Retângulo: Cantos Arredondados 3">
            <a:extLst>
              <a:ext uri="{FF2B5EF4-FFF2-40B4-BE49-F238E27FC236}">
                <a16:creationId xmlns:a16="http://schemas.microsoft.com/office/drawing/2014/main" id="{3F77392C-9B50-F231-302A-C92E022FFE75}"/>
              </a:ext>
            </a:extLst>
          </p:cNvPr>
          <p:cNvSpPr/>
          <p:nvPr/>
        </p:nvSpPr>
        <p:spPr>
          <a:xfrm>
            <a:off x="478456" y="1253076"/>
            <a:ext cx="11235087" cy="4805355"/>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1D7378B9-E823-6FF7-4F67-D999D085E7FE}"/>
              </a:ext>
            </a:extLst>
          </p:cNvPr>
          <p:cNvSpPr txBox="1"/>
          <p:nvPr/>
        </p:nvSpPr>
        <p:spPr>
          <a:xfrm>
            <a:off x="1176316" y="1672559"/>
            <a:ext cx="6098058" cy="3416320"/>
          </a:xfrm>
          <a:prstGeom prst="rect">
            <a:avLst/>
          </a:prstGeom>
          <a:noFill/>
        </p:spPr>
        <p:txBody>
          <a:bodyPr wrap="square">
            <a:spAutoFit/>
          </a:bodyPr>
          <a:lstStyle/>
          <a:p>
            <a:pPr marL="342900" lvl="0" indent="-342900">
              <a:lnSpc>
                <a:spcPct val="150000"/>
              </a:lnSpc>
              <a:buFont typeface="Symbol" panose="05050102010706020507" pitchFamily="18" charset="2"/>
              <a:buChar char=""/>
            </a:pPr>
            <a:r>
              <a:rPr lang="el-GR" dirty="0">
                <a:ea typeface="Calibri" panose="020F0502020204030204" pitchFamily="34" charset="0"/>
                <a:cs typeface="Times New Roman" panose="02020603050405020304" pitchFamily="18" charset="0"/>
              </a:rPr>
              <a:t>Δημιουργήστε αφίσες</a:t>
            </a:r>
            <a:r>
              <a:rPr lang="en-US" dirty="0">
                <a:effectLst/>
                <a:ea typeface="Calibri" panose="020F0502020204030204" pitchFamily="34" charset="0"/>
                <a:cs typeface="Times New Roman" panose="02020603050405020304" pitchFamily="18" charset="0"/>
              </a:rPr>
              <a:t> </a:t>
            </a:r>
            <a:r>
              <a:rPr lang="el-GR" dirty="0">
                <a:effectLst/>
                <a:ea typeface="Calibri" panose="020F0502020204030204" pitchFamily="34" charset="0"/>
                <a:cs typeface="Times New Roman" panose="02020603050405020304" pitchFamily="18" charset="0"/>
              </a:rPr>
              <a:t>και ενημερωτικά έντυπα</a:t>
            </a:r>
            <a:r>
              <a:rPr lang="en-US" dirty="0">
                <a:effectLst/>
                <a:ea typeface="Calibri" panose="020F0502020204030204" pitchFamily="34" charset="0"/>
                <a:cs typeface="Times New Roman" panose="02020603050405020304" pitchFamily="18" charset="0"/>
              </a:rPr>
              <a:t> </a:t>
            </a:r>
            <a:r>
              <a:rPr lang="el-GR" dirty="0">
                <a:effectLst/>
                <a:ea typeface="Calibri" panose="020F0502020204030204" pitchFamily="34" charset="0"/>
                <a:cs typeface="Times New Roman" panose="02020603050405020304" pitchFamily="18" charset="0"/>
              </a:rPr>
              <a:t>χρησιμοποιώντας πειστική γλώσσα</a:t>
            </a:r>
            <a:r>
              <a:rPr lang="en-US" dirty="0">
                <a:effectLst/>
                <a:ea typeface="Calibri" panose="020F0502020204030204" pitchFamily="34" charset="0"/>
                <a:cs typeface="Times New Roman" panose="02020603050405020304" pitchFamily="18" charset="0"/>
              </a:rPr>
              <a:t> </a:t>
            </a:r>
            <a:r>
              <a:rPr lang="el-GR" dirty="0">
                <a:effectLst/>
                <a:ea typeface="Calibri" panose="020F0502020204030204" pitchFamily="34" charset="0"/>
                <a:cs typeface="Times New Roman" panose="02020603050405020304" pitchFamily="18" charset="0"/>
              </a:rPr>
              <a:t>που θα δελεάσει το κοινό σας να θέλει να την επισκεφτεί</a:t>
            </a:r>
            <a:r>
              <a:rPr lang="en-US" dirty="0">
                <a:effectLst/>
                <a:ea typeface="Calibri" panose="020F0502020204030204" pitchFamily="34" charset="0"/>
                <a:cs typeface="Times New Roman" panose="02020603050405020304" pitchFamily="18" charset="0"/>
              </a:rPr>
              <a:t>.</a:t>
            </a:r>
            <a:endParaRPr lang="el-GR" dirty="0">
              <a:effectLst/>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el-GR" dirty="0">
                <a:ea typeface="Calibri" panose="020F0502020204030204" pitchFamily="34" charset="0"/>
                <a:cs typeface="Times New Roman" panose="02020603050405020304" pitchFamily="18" charset="0"/>
              </a:rPr>
              <a:t>Ετοιμάστε μία λίστα με αυτούς που επιθυμείτε να καλέσετε στην έκθεση σας και στείλτε προσκλήσεις μέσω ηλεκτρονικών μηνυμάτων</a:t>
            </a:r>
            <a:r>
              <a:rPr lang="en-US" dirty="0">
                <a:effectLst/>
                <a:ea typeface="Calibri" panose="020F0502020204030204" pitchFamily="34" charset="0"/>
                <a:cs typeface="Times New Roman" panose="02020603050405020304" pitchFamily="18" charset="0"/>
              </a:rPr>
              <a:t>.</a:t>
            </a:r>
            <a:endParaRPr lang="el-GR" dirty="0">
              <a:effectLst/>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Symbol" panose="05050102010706020507" pitchFamily="18" charset="2"/>
              <a:buChar char=""/>
            </a:pPr>
            <a:r>
              <a:rPr lang="el-GR" dirty="0">
                <a:effectLst/>
                <a:ea typeface="Calibri" panose="020F0502020204030204" pitchFamily="34" charset="0"/>
                <a:cs typeface="Times New Roman" panose="02020603050405020304" pitchFamily="18" charset="0"/>
              </a:rPr>
              <a:t>Οργανώστε τα εγκαίνια της έκθεσης </a:t>
            </a:r>
            <a:r>
              <a:rPr lang="el-GR" dirty="0">
                <a:ea typeface="Calibri" panose="020F0502020204030204" pitchFamily="34" charset="0"/>
                <a:cs typeface="Times New Roman" panose="02020603050405020304" pitchFamily="18" charset="0"/>
              </a:rPr>
              <a:t>που μπορεί να περιλαμβάνουν ομιλίες</a:t>
            </a:r>
            <a:r>
              <a:rPr lang="en-US" dirty="0">
                <a:effectLst/>
                <a:ea typeface="Calibri" panose="020F0502020204030204" pitchFamily="34" charset="0"/>
                <a:cs typeface="Times New Roman" panose="02020603050405020304" pitchFamily="18" charset="0"/>
              </a:rPr>
              <a:t>, </a:t>
            </a:r>
            <a:r>
              <a:rPr lang="el-GR" dirty="0">
                <a:ea typeface="Calibri" panose="020F0502020204030204" pitchFamily="34" charset="0"/>
                <a:cs typeface="Times New Roman" panose="02020603050405020304" pitchFamily="18" charset="0"/>
              </a:rPr>
              <a:t>σύντομες</a:t>
            </a:r>
            <a:r>
              <a:rPr lang="el-GR" dirty="0">
                <a:effectLst/>
                <a:ea typeface="Calibri" panose="020F0502020204030204" pitchFamily="34" charset="0"/>
                <a:cs typeface="Times New Roman" panose="02020603050405020304" pitchFamily="18" charset="0"/>
              </a:rPr>
              <a:t> παραστάσεις</a:t>
            </a:r>
            <a:r>
              <a:rPr lang="en-US" dirty="0">
                <a:effectLst/>
                <a:ea typeface="Calibri" panose="020F0502020204030204" pitchFamily="34" charset="0"/>
                <a:cs typeface="Times New Roman" panose="02020603050405020304" pitchFamily="18" charset="0"/>
              </a:rPr>
              <a:t> </a:t>
            </a:r>
            <a:r>
              <a:rPr lang="el-GR" dirty="0" err="1">
                <a:effectLst/>
                <a:ea typeface="Calibri" panose="020F0502020204030204" pitchFamily="34" charset="0"/>
                <a:cs typeface="Times New Roman" panose="02020603050405020304" pitchFamily="18" charset="0"/>
              </a:rPr>
              <a:t>κ.λπ</a:t>
            </a:r>
            <a:r>
              <a:rPr lang="en-US" dirty="0">
                <a:effectLst/>
                <a:ea typeface="Calibri" panose="020F0502020204030204" pitchFamily="34" charset="0"/>
                <a:cs typeface="Times New Roman" panose="02020603050405020304" pitchFamily="18" charset="0"/>
              </a:rPr>
              <a:t>.</a:t>
            </a:r>
            <a:endParaRPr lang="el-GR" dirty="0">
              <a:effectLst/>
              <a:ea typeface="Calibri" panose="020F0502020204030204" pitchFamily="34" charset="0"/>
              <a:cs typeface="Times New Roman" panose="02020603050405020304" pitchFamily="18" charset="0"/>
            </a:endParaRPr>
          </a:p>
        </p:txBody>
      </p:sp>
      <p:pic>
        <p:nvPicPr>
          <p:cNvPr id="4" name="Εικόνα 3">
            <a:extLst>
              <a:ext uri="{FF2B5EF4-FFF2-40B4-BE49-F238E27FC236}">
                <a16:creationId xmlns:a16="http://schemas.microsoft.com/office/drawing/2014/main" id="{919EFC4E-8E4F-AB68-2CB9-BCC35BA699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88513" y="1759431"/>
            <a:ext cx="1836841" cy="1836841"/>
          </a:xfrm>
          <a:prstGeom prst="rect">
            <a:avLst/>
          </a:prstGeom>
        </p:spPr>
      </p:pic>
      <p:pic>
        <p:nvPicPr>
          <p:cNvPr id="12" name="Εικόνα 11">
            <a:extLst>
              <a:ext uri="{FF2B5EF4-FFF2-40B4-BE49-F238E27FC236}">
                <a16:creationId xmlns:a16="http://schemas.microsoft.com/office/drawing/2014/main" id="{62A02B76-340B-69E7-EE40-BD11635EED4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64801" y="3380719"/>
            <a:ext cx="1836841" cy="1836841"/>
          </a:xfrm>
          <a:prstGeom prst="rect">
            <a:avLst/>
          </a:prstGeom>
        </p:spPr>
      </p:pic>
    </p:spTree>
    <p:extLst>
      <p:ext uri="{BB962C8B-B14F-4D97-AF65-F5344CB8AC3E}">
        <p14:creationId xmlns:p14="http://schemas.microsoft.com/office/powerpoint/2010/main" val="11190420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76F8B750-9E79-C16F-C915-C23804788645}"/>
              </a:ext>
            </a:extLst>
          </p:cNvPr>
          <p:cNvSpPr>
            <a:spLocks noGrp="1"/>
          </p:cNvSpPr>
          <p:nvPr>
            <p:ph type="ctrTitle"/>
          </p:nvPr>
        </p:nvSpPr>
        <p:spPr>
          <a:xfrm>
            <a:off x="1524000" y="2724954"/>
            <a:ext cx="9144000" cy="1408091"/>
          </a:xfrm>
        </p:spPr>
        <p:txBody>
          <a:bodyPr>
            <a:normAutofit/>
          </a:bodyPr>
          <a:lstStyle/>
          <a:p>
            <a:r>
              <a:rPr lang="el-GR" dirty="0"/>
              <a:t>Τέλος, μην ξεχνάτε</a:t>
            </a:r>
            <a:r>
              <a:rPr lang="en-US" dirty="0"/>
              <a:t>…</a:t>
            </a:r>
            <a:endParaRPr lang="el-GR" dirty="0"/>
          </a:p>
        </p:txBody>
      </p:sp>
      <p:pic>
        <p:nvPicPr>
          <p:cNvPr id="2" name="Εικόνα 1">
            <a:extLst>
              <a:ext uri="{FF2B5EF4-FFF2-40B4-BE49-F238E27FC236}">
                <a16:creationId xmlns:a16="http://schemas.microsoft.com/office/drawing/2014/main" id="{8981B286-DC3D-FF2B-7602-33CF7D8819C2}"/>
              </a:ext>
            </a:extLst>
          </p:cNvPr>
          <p:cNvPicPr>
            <a:picLocks noChangeAspect="1"/>
          </p:cNvPicPr>
          <p:nvPr/>
        </p:nvPicPr>
        <p:blipFill>
          <a:blip r:embed="rId3"/>
          <a:stretch>
            <a:fillRect/>
          </a:stretch>
        </p:blipFill>
        <p:spPr>
          <a:xfrm>
            <a:off x="3834188" y="1358867"/>
            <a:ext cx="4523624" cy="1664352"/>
          </a:xfrm>
          <a:prstGeom prst="rect">
            <a:avLst/>
          </a:prstGeom>
        </p:spPr>
      </p:pic>
    </p:spTree>
    <p:extLst>
      <p:ext uri="{BB962C8B-B14F-4D97-AF65-F5344CB8AC3E}">
        <p14:creationId xmlns:p14="http://schemas.microsoft.com/office/powerpoint/2010/main" val="9935025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6ED77CAD-D0A3-4C36-8DF1-B617387D44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83960" y="1135915"/>
            <a:ext cx="1408091" cy="1408091"/>
          </a:xfrm>
          <a:prstGeom prst="rect">
            <a:avLst/>
          </a:prstGeom>
        </p:spPr>
      </p:pic>
      <p:sp>
        <p:nvSpPr>
          <p:cNvPr id="7" name="TextBox 6">
            <a:extLst>
              <a:ext uri="{FF2B5EF4-FFF2-40B4-BE49-F238E27FC236}">
                <a16:creationId xmlns:a16="http://schemas.microsoft.com/office/drawing/2014/main" id="{1AD8A3B2-A9F8-5D57-973C-34B824B5802B}"/>
              </a:ext>
            </a:extLst>
          </p:cNvPr>
          <p:cNvSpPr txBox="1"/>
          <p:nvPr/>
        </p:nvSpPr>
        <p:spPr>
          <a:xfrm>
            <a:off x="999949" y="1376381"/>
            <a:ext cx="6413726" cy="4242187"/>
          </a:xfrm>
          <a:prstGeom prst="rect">
            <a:avLst/>
          </a:prstGeom>
          <a:noFill/>
        </p:spPr>
        <p:txBody>
          <a:bodyPr wrap="square">
            <a:spAutoFit/>
          </a:bodyPr>
          <a:lstStyle/>
          <a:p>
            <a:pPr>
              <a:lnSpc>
                <a:spcPct val="150000"/>
              </a:lnSpc>
              <a:spcAft>
                <a:spcPts val="1200"/>
              </a:spcAft>
            </a:pPr>
            <a:r>
              <a:rPr lang="en-US" dirty="0">
                <a:effectLst/>
                <a:ea typeface="Calibri" panose="020F0502020204030204" pitchFamily="34" charset="0"/>
                <a:cs typeface="Times New Roman" panose="02020603050405020304" pitchFamily="18" charset="0"/>
              </a:rPr>
              <a:t>To </a:t>
            </a:r>
            <a:r>
              <a:rPr lang="el-GR" dirty="0">
                <a:effectLst/>
                <a:ea typeface="Calibri" panose="020F0502020204030204" pitchFamily="34" charset="0"/>
                <a:cs typeface="Times New Roman" panose="02020603050405020304" pitchFamily="18" charset="0"/>
              </a:rPr>
              <a:t>πιο σημαντικό είναι ότι οι </a:t>
            </a:r>
            <a:r>
              <a:rPr lang="el-GR" b="1" dirty="0">
                <a:effectLst/>
                <a:ea typeface="Calibri" panose="020F0502020204030204" pitchFamily="34" charset="0"/>
                <a:cs typeface="Times New Roman" panose="02020603050405020304" pitchFamily="18" charset="0"/>
              </a:rPr>
              <a:t>μαθητές δημιουργούν μόνοι </a:t>
            </a:r>
            <a:r>
              <a:rPr lang="el-GR" dirty="0">
                <a:effectLst/>
                <a:ea typeface="Calibri" panose="020F0502020204030204" pitchFamily="34" charset="0"/>
                <a:cs typeface="Times New Roman" panose="02020603050405020304" pitchFamily="18" charset="0"/>
              </a:rPr>
              <a:t>τους μία έκθεση, βασιζόμενοι στα ενδιαφέροντα τους</a:t>
            </a:r>
            <a:r>
              <a:rPr lang="en-US" dirty="0">
                <a:effectLst/>
                <a:ea typeface="Calibri" panose="020F0502020204030204" pitchFamily="34" charset="0"/>
                <a:cs typeface="Times New Roman" panose="02020603050405020304" pitchFamily="18" charset="0"/>
              </a:rPr>
              <a:t>, </a:t>
            </a:r>
            <a:r>
              <a:rPr lang="el-GR" dirty="0">
                <a:effectLst/>
                <a:ea typeface="Calibri" panose="020F0502020204030204" pitchFamily="34" charset="0"/>
                <a:cs typeface="Times New Roman" panose="02020603050405020304" pitchFamily="18" charset="0"/>
              </a:rPr>
              <a:t>στις δεξιότητες και ικανότητες τους</a:t>
            </a:r>
            <a:r>
              <a:rPr lang="en-US" dirty="0">
                <a:effectLst/>
                <a:ea typeface="Calibri" panose="020F0502020204030204" pitchFamily="34" charset="0"/>
                <a:cs typeface="Times New Roman" panose="02020603050405020304" pitchFamily="18" charset="0"/>
              </a:rPr>
              <a:t>. </a:t>
            </a:r>
          </a:p>
          <a:p>
            <a:pPr>
              <a:lnSpc>
                <a:spcPct val="150000"/>
              </a:lnSpc>
              <a:spcAft>
                <a:spcPts val="1200"/>
              </a:spcAft>
            </a:pPr>
            <a:r>
              <a:rPr lang="el-GR" dirty="0">
                <a:ea typeface="Calibri" panose="020F0502020204030204" pitchFamily="34" charset="0"/>
                <a:cs typeface="Times New Roman" panose="02020603050405020304" pitchFamily="18" charset="0"/>
              </a:rPr>
              <a:t>Επιτυχημένη πραγματοποίηση μιας έκθεσης σημαίνει ότι στο τέλος</a:t>
            </a:r>
            <a:r>
              <a:rPr lang="en-US" dirty="0">
                <a:effectLst/>
                <a:ea typeface="Calibri" panose="020F0502020204030204" pitchFamily="34" charset="0"/>
                <a:cs typeface="Times New Roman" panose="02020603050405020304" pitchFamily="18" charset="0"/>
              </a:rPr>
              <a:t>, </a:t>
            </a:r>
            <a:r>
              <a:rPr lang="el-GR" dirty="0">
                <a:effectLst/>
                <a:ea typeface="Calibri" panose="020F0502020204030204" pitchFamily="34" charset="0"/>
                <a:cs typeface="Times New Roman" panose="02020603050405020304" pitchFamily="18" charset="0"/>
              </a:rPr>
              <a:t>οι μαθητές πέρασαν καλά</a:t>
            </a:r>
            <a:r>
              <a:rPr lang="en-US" dirty="0">
                <a:effectLst/>
                <a:ea typeface="Calibri" panose="020F0502020204030204" pitchFamily="34" charset="0"/>
                <a:cs typeface="Times New Roman" panose="02020603050405020304" pitchFamily="18" charset="0"/>
              </a:rPr>
              <a:t>,</a:t>
            </a:r>
            <a:r>
              <a:rPr lang="el-GR" dirty="0">
                <a:effectLst/>
                <a:ea typeface="Calibri" panose="020F0502020204030204" pitchFamily="34" charset="0"/>
                <a:cs typeface="Times New Roman" panose="02020603050405020304" pitchFamily="18" charset="0"/>
              </a:rPr>
              <a:t> έμαθαν και απέκτησαν μοναδικές εμπειρίες. Αυτός είναι και ο σκοπός του </a:t>
            </a:r>
            <a:r>
              <a:rPr lang="en-US" dirty="0">
                <a:effectLst/>
                <a:ea typeface="Calibri" panose="020F0502020204030204" pitchFamily="34" charset="0"/>
                <a:cs typeface="Times New Roman" panose="02020603050405020304" pitchFamily="18" charset="0"/>
              </a:rPr>
              <a:t>POEME</a:t>
            </a:r>
            <a:r>
              <a:rPr lang="el-GR" dirty="0">
                <a:ea typeface="Calibri" panose="020F0502020204030204" pitchFamily="34" charset="0"/>
                <a:cs typeface="Times New Roman" panose="02020603050405020304" pitchFamily="18" charset="0"/>
              </a:rPr>
              <a:t>!</a:t>
            </a:r>
            <a:endParaRPr lang="el-GR" dirty="0">
              <a:effectLst/>
              <a:ea typeface="Calibri" panose="020F0502020204030204" pitchFamily="34" charset="0"/>
              <a:cs typeface="Times New Roman" panose="02020603050405020304" pitchFamily="18" charset="0"/>
            </a:endParaRPr>
          </a:p>
          <a:p>
            <a:pPr>
              <a:lnSpc>
                <a:spcPct val="150000"/>
              </a:lnSpc>
              <a:spcAft>
                <a:spcPts val="1200"/>
              </a:spcAft>
            </a:pPr>
            <a:r>
              <a:rPr lang="el-GR" noProof="0" dirty="0">
                <a:solidFill>
                  <a:srgbClr val="002060"/>
                </a:solidFill>
                <a:latin typeface="Arial" panose="020B0604020202020204"/>
              </a:rPr>
              <a:t>Σας προτρέπουμε να δοκιμάσετε αυτήν την προσέγγιση, αν βρεθείτε σε μία πολυπολιτισμική τάξη</a:t>
            </a:r>
            <a:r>
              <a:rPr kumimoji="0" lang="en-GB" sz="1800" b="0" i="0" u="none" strike="noStrike" kern="1200" cap="none" spc="0" normalizeH="0" baseline="0" noProof="0" dirty="0">
                <a:ln>
                  <a:noFill/>
                </a:ln>
                <a:solidFill>
                  <a:srgbClr val="002060"/>
                </a:solidFill>
                <a:effectLst/>
                <a:uLnTx/>
                <a:uFillTx/>
                <a:latin typeface="Arial" panose="020B0604020202020204"/>
                <a:ea typeface="+mn-ea"/>
                <a:cs typeface="+mn-cs"/>
              </a:rPr>
              <a:t>.</a:t>
            </a:r>
          </a:p>
          <a:p>
            <a:pPr>
              <a:lnSpc>
                <a:spcPct val="150000"/>
              </a:lnSpc>
              <a:spcAft>
                <a:spcPts val="1200"/>
              </a:spcAft>
            </a:pPr>
            <a:endParaRPr lang="el-GR" dirty="0">
              <a:effectLst/>
              <a:ea typeface="Calibri" panose="020F0502020204030204" pitchFamily="34" charset="0"/>
              <a:cs typeface="Times New Roman" panose="02020603050405020304" pitchFamily="18" charset="0"/>
            </a:endParaRPr>
          </a:p>
        </p:txBody>
      </p:sp>
      <p:pic>
        <p:nvPicPr>
          <p:cNvPr id="4" name="Εικόνα 3">
            <a:extLst>
              <a:ext uri="{FF2B5EF4-FFF2-40B4-BE49-F238E27FC236}">
                <a16:creationId xmlns:a16="http://schemas.microsoft.com/office/drawing/2014/main" id="{E54B6270-CDE2-6E1C-9E6D-97082C177B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4582" y="3251708"/>
            <a:ext cx="2158387" cy="2158387"/>
          </a:xfrm>
          <a:prstGeom prst="rect">
            <a:avLst/>
          </a:prstGeom>
        </p:spPr>
      </p:pic>
      <p:pic>
        <p:nvPicPr>
          <p:cNvPr id="8" name="Εικόνα 7">
            <a:extLst>
              <a:ext uri="{FF2B5EF4-FFF2-40B4-BE49-F238E27FC236}">
                <a16:creationId xmlns:a16="http://schemas.microsoft.com/office/drawing/2014/main" id="{CE58EAF1-9D16-BB1E-38FE-5A872A292E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41210" y="1278761"/>
            <a:ext cx="1911497" cy="1911497"/>
          </a:xfrm>
          <a:prstGeom prst="rect">
            <a:avLst/>
          </a:prstGeom>
        </p:spPr>
      </p:pic>
    </p:spTree>
    <p:extLst>
      <p:ext uri="{BB962C8B-B14F-4D97-AF65-F5344CB8AC3E}">
        <p14:creationId xmlns:p14="http://schemas.microsoft.com/office/powerpoint/2010/main" val="30278388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6ED77CAD-D0A3-4C36-8DF1-B617387D44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3828" y="857595"/>
            <a:ext cx="1408091" cy="1408091"/>
          </a:xfrm>
          <a:prstGeom prst="rect">
            <a:avLst/>
          </a:prstGeom>
        </p:spPr>
      </p:pic>
      <p:sp>
        <p:nvSpPr>
          <p:cNvPr id="7" name="TextBox 6">
            <a:extLst>
              <a:ext uri="{FF2B5EF4-FFF2-40B4-BE49-F238E27FC236}">
                <a16:creationId xmlns:a16="http://schemas.microsoft.com/office/drawing/2014/main" id="{1AD8A3B2-A9F8-5D57-973C-34B824B5802B}"/>
              </a:ext>
            </a:extLst>
          </p:cNvPr>
          <p:cNvSpPr txBox="1"/>
          <p:nvPr/>
        </p:nvSpPr>
        <p:spPr>
          <a:xfrm>
            <a:off x="941951" y="805723"/>
            <a:ext cx="7624038" cy="5355312"/>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1200"/>
              </a:spcAft>
              <a:buClrTx/>
              <a:buSzTx/>
              <a:buFontTx/>
              <a:buNone/>
              <a:tabLst/>
              <a:defRPr/>
            </a:pPr>
            <a:r>
              <a:rPr lang="el-GR" sz="2800" b="1" dirty="0">
                <a:solidFill>
                  <a:srgbClr val="002060"/>
                </a:solidFill>
                <a:ea typeface="Calibri" panose="020F0502020204030204" pitchFamily="34" charset="0"/>
                <a:cs typeface="Times New Roman" panose="02020603050405020304" pitchFamily="18" charset="0"/>
              </a:rPr>
              <a:t>Προσδοκώμενα αποτελέσματα</a:t>
            </a:r>
            <a:endParaRPr kumimoji="0" lang="en-US" sz="2800" b="1" i="0" u="none" strike="noStrike" kern="1200" cap="none" spc="0" normalizeH="0" baseline="0" noProof="0" dirty="0">
              <a:ln>
                <a:noFill/>
              </a:ln>
              <a:solidFill>
                <a:srgbClr val="002060"/>
              </a:solidFill>
              <a:effectLst/>
              <a:uLnTx/>
              <a:uFillTx/>
              <a:ea typeface="Calibri" panose="020F0502020204030204" pitchFamily="34" charset="0"/>
              <a:cs typeface="Times New Roman" panose="02020603050405020304" pitchFamily="18" charset="0"/>
            </a:endParaRPr>
          </a:p>
          <a:p>
            <a:pPr>
              <a:lnSpc>
                <a:spcPct val="150000"/>
              </a:lnSpc>
              <a:spcAft>
                <a:spcPts val="800"/>
              </a:spcAft>
            </a:pPr>
            <a:r>
              <a:rPr lang="el-GR" dirty="0">
                <a:ea typeface="Calibri" panose="020F0502020204030204" pitchFamily="34" charset="0"/>
                <a:cs typeface="Times New Roman" panose="02020603050405020304" pitchFamily="18" charset="0"/>
              </a:rPr>
              <a:t>Μετά το διαδικτυακό σεμινάριο των εκπαιδευτικών</a:t>
            </a:r>
            <a:r>
              <a:rPr lang="en-US" dirty="0">
                <a:effectLst/>
                <a:ea typeface="Calibri" panose="020F0502020204030204" pitchFamily="34" charset="0"/>
                <a:cs typeface="Times New Roman" panose="02020603050405020304" pitchFamily="18" charset="0"/>
              </a:rPr>
              <a:t> </a:t>
            </a:r>
            <a:r>
              <a:rPr lang="el-GR" dirty="0">
                <a:effectLst/>
                <a:ea typeface="Calibri" panose="020F0502020204030204" pitchFamily="34" charset="0"/>
                <a:cs typeface="Times New Roman" panose="02020603050405020304" pitchFamily="18" charset="0"/>
              </a:rPr>
              <a:t>και με την υποστήριξη της σύμπραξης των εταίρων θα ζητηθεί σε κάποια σχολεία που συμμετείχαν, να πάρουν μέρος σε ένα </a:t>
            </a:r>
            <a:r>
              <a:rPr lang="el-GR" dirty="0">
                <a:ea typeface="Calibri" panose="020F0502020204030204" pitchFamily="34" charset="0"/>
                <a:cs typeface="Times New Roman" panose="02020603050405020304" pitchFamily="18" charset="0"/>
              </a:rPr>
              <a:t>σ</a:t>
            </a:r>
            <a:r>
              <a:rPr lang="el-GR" dirty="0">
                <a:effectLst/>
                <a:ea typeface="Calibri" panose="020F0502020204030204" pitchFamily="34" charset="0"/>
                <a:cs typeface="Times New Roman" panose="02020603050405020304" pitchFamily="18" charset="0"/>
              </a:rPr>
              <a:t>εμινάριο/εργαστήριο</a:t>
            </a:r>
            <a:r>
              <a:rPr lang="en-US" dirty="0">
                <a:effectLst/>
                <a:ea typeface="Calibri" panose="020F0502020204030204" pitchFamily="34" charset="0"/>
                <a:cs typeface="Times New Roman" panose="02020603050405020304" pitchFamily="18" charset="0"/>
              </a:rPr>
              <a:t>,</a:t>
            </a:r>
            <a:r>
              <a:rPr lang="el-GR" dirty="0">
                <a:effectLst/>
                <a:ea typeface="Calibri" panose="020F0502020204030204" pitchFamily="34" charset="0"/>
                <a:cs typeface="Times New Roman" panose="02020603050405020304" pitchFamily="18" charset="0"/>
              </a:rPr>
              <a:t>όπου οι εκθέσεις </a:t>
            </a:r>
            <a:r>
              <a:rPr lang="el-GR" dirty="0">
                <a:ea typeface="Calibri" panose="020F0502020204030204" pitchFamily="34" charset="0"/>
                <a:cs typeface="Times New Roman" panose="02020603050405020304" pitchFamily="18" charset="0"/>
              </a:rPr>
              <a:t>που δημιούργησαν οι μαθητές </a:t>
            </a:r>
            <a:r>
              <a:rPr lang="el-GR" dirty="0">
                <a:effectLst/>
                <a:ea typeface="Calibri" panose="020F0502020204030204" pitchFamily="34" charset="0"/>
                <a:cs typeface="Times New Roman" panose="02020603050405020304" pitchFamily="18" charset="0"/>
              </a:rPr>
              <a:t>στη γλώσσα της χώρας υποδοχής, </a:t>
            </a:r>
            <a:r>
              <a:rPr lang="el-GR" dirty="0">
                <a:ea typeface="Calibri" panose="020F0502020204030204" pitchFamily="34" charset="0"/>
                <a:cs typeface="Times New Roman" panose="02020603050405020304" pitchFamily="18" charset="0"/>
              </a:rPr>
              <a:t>θα υλοποιηθούν και θα παρουσιαστούν ψηφιακά ή φυσικά</a:t>
            </a:r>
            <a:r>
              <a:rPr lang="en-US" dirty="0">
                <a:effectLst/>
                <a:ea typeface="Calibri" panose="020F0502020204030204" pitchFamily="34" charset="0"/>
                <a:cs typeface="Times New Roman" panose="02020603050405020304" pitchFamily="18" charset="0"/>
              </a:rPr>
              <a:t>.</a:t>
            </a:r>
          </a:p>
          <a:p>
            <a:pPr>
              <a:lnSpc>
                <a:spcPct val="150000"/>
              </a:lnSpc>
              <a:spcAft>
                <a:spcPts val="800"/>
              </a:spcAft>
            </a:pPr>
            <a:r>
              <a:rPr lang="el-GR" dirty="0">
                <a:ea typeface="Calibri" panose="020F0502020204030204" pitchFamily="34" charset="0"/>
                <a:cs typeface="Times New Roman" panose="02020603050405020304" pitchFamily="18" charset="0"/>
              </a:rPr>
              <a:t>Οι 6 καλύτερες εκθέσεις που οργάνωσαν οι μαθητές ανάμεσα στις χώρες σύμπραξης των εταίρων,</a:t>
            </a:r>
            <a:r>
              <a:rPr lang="en-US" dirty="0">
                <a:effectLst/>
                <a:ea typeface="Calibri" panose="020F0502020204030204" pitchFamily="34" charset="0"/>
                <a:cs typeface="Times New Roman" panose="02020603050405020304" pitchFamily="18" charset="0"/>
              </a:rPr>
              <a:t> </a:t>
            </a:r>
            <a:r>
              <a:rPr lang="el-GR" dirty="0">
                <a:effectLst/>
                <a:ea typeface="Calibri" panose="020F0502020204030204" pitchFamily="34" charset="0"/>
                <a:cs typeface="Times New Roman" panose="02020603050405020304" pitchFamily="18" charset="0"/>
              </a:rPr>
              <a:t>θα προστεθούν επίσης στην ψηφιακή Γκαλερί του </a:t>
            </a:r>
            <a:r>
              <a:rPr lang="en-US" dirty="0">
                <a:effectLst/>
                <a:ea typeface="Calibri" panose="020F0502020204030204" pitchFamily="34" charset="0"/>
                <a:cs typeface="Times New Roman" panose="02020603050405020304" pitchFamily="18" charset="0"/>
              </a:rPr>
              <a:t>POEME”, </a:t>
            </a:r>
            <a:r>
              <a:rPr lang="el-GR" dirty="0">
                <a:effectLst/>
                <a:ea typeface="Calibri" panose="020F0502020204030204" pitchFamily="34" charset="0"/>
                <a:cs typeface="Times New Roman" panose="02020603050405020304" pitchFamily="18" charset="0"/>
              </a:rPr>
              <a:t>μαζί με 6 δείγματα/υποδείγματα μεικτών εκθέσεων</a:t>
            </a:r>
            <a:r>
              <a:rPr lang="en-US" dirty="0">
                <a:effectLst/>
                <a:ea typeface="Calibri" panose="020F0502020204030204" pitchFamily="34" charset="0"/>
                <a:cs typeface="Times New Roman" panose="02020603050405020304" pitchFamily="18" charset="0"/>
              </a:rPr>
              <a:t>.</a:t>
            </a:r>
            <a:endParaRPr lang="el-GR" dirty="0">
              <a:effectLs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1200"/>
              </a:spcAft>
              <a:buClrTx/>
              <a:buSzTx/>
              <a:buFontTx/>
              <a:buNone/>
              <a:tabLst/>
              <a:defRPr/>
            </a:pPr>
            <a:endParaRPr kumimoji="0" lang="en-GB" b="0" i="0" u="none" strike="noStrike" kern="1200" cap="none" spc="0" normalizeH="0" baseline="0" noProof="0" dirty="0">
              <a:ln>
                <a:noFill/>
              </a:ln>
              <a:solidFill>
                <a:srgbClr val="002060"/>
              </a:solidFill>
              <a:effectLst/>
              <a:uLnTx/>
              <a:uFillTx/>
              <a:ea typeface="+mn-ea"/>
              <a:cs typeface="+mn-cs"/>
            </a:endParaRPr>
          </a:p>
          <a:p>
            <a:pPr marL="0" marR="0" lvl="0" indent="0" algn="l" defTabSz="914400" rtl="0" eaLnBrk="1" fontAlgn="auto" latinLnBrk="0" hangingPunct="1">
              <a:lnSpc>
                <a:spcPct val="150000"/>
              </a:lnSpc>
              <a:spcBef>
                <a:spcPts val="0"/>
              </a:spcBef>
              <a:spcAft>
                <a:spcPts val="1200"/>
              </a:spcAft>
              <a:buClrTx/>
              <a:buSzTx/>
              <a:buFontTx/>
              <a:buNone/>
              <a:tabLst/>
              <a:defRPr/>
            </a:pPr>
            <a:endParaRPr kumimoji="0" lang="el-GR" b="0" i="0" u="none" strike="noStrike" kern="1200" cap="none" spc="0" normalizeH="0" baseline="0" noProof="0" dirty="0">
              <a:ln>
                <a:noFill/>
              </a:ln>
              <a:solidFill>
                <a:srgbClr val="002060"/>
              </a:solidFill>
              <a:effectLst/>
              <a:uLnTx/>
              <a:uFillTx/>
              <a:ea typeface="Calibri" panose="020F0502020204030204" pitchFamily="34" charset="0"/>
              <a:cs typeface="Times New Roman" panose="02020603050405020304" pitchFamily="18" charset="0"/>
            </a:endParaRPr>
          </a:p>
        </p:txBody>
      </p:sp>
      <p:pic>
        <p:nvPicPr>
          <p:cNvPr id="3" name="Εικόνα 2">
            <a:extLst>
              <a:ext uri="{FF2B5EF4-FFF2-40B4-BE49-F238E27FC236}">
                <a16:creationId xmlns:a16="http://schemas.microsoft.com/office/drawing/2014/main" id="{AB6BFD4E-5EF0-E6B6-2A44-E6E3B67D48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5989" y="2265686"/>
            <a:ext cx="2326629" cy="2326629"/>
          </a:xfrm>
          <a:prstGeom prst="rect">
            <a:avLst/>
          </a:prstGeom>
        </p:spPr>
      </p:pic>
    </p:spTree>
    <p:extLst>
      <p:ext uri="{BB962C8B-B14F-4D97-AF65-F5344CB8AC3E}">
        <p14:creationId xmlns:p14="http://schemas.microsoft.com/office/powerpoint/2010/main" val="39069115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223D0F-BD0A-4455-AD56-0B38054F6B23}"/>
              </a:ext>
            </a:extLst>
          </p:cNvPr>
          <p:cNvSpPr>
            <a:spLocks noGrp="1"/>
          </p:cNvSpPr>
          <p:nvPr>
            <p:ph type="ctrTitle"/>
          </p:nvPr>
        </p:nvSpPr>
        <p:spPr>
          <a:xfrm>
            <a:off x="1954098" y="1064845"/>
            <a:ext cx="9144000" cy="1233500"/>
          </a:xfrm>
        </p:spPr>
        <p:txBody>
          <a:bodyPr/>
          <a:lstStyle/>
          <a:p>
            <a:r>
              <a:rPr lang="el-GR" dirty="0">
                <a:solidFill>
                  <a:srgbClr val="002060"/>
                </a:solidFill>
              </a:rPr>
              <a:t>Σας ευχαριστούμε</a:t>
            </a:r>
            <a:r>
              <a:rPr lang="en-GB" dirty="0">
                <a:solidFill>
                  <a:srgbClr val="002060"/>
                </a:solidFill>
              </a:rPr>
              <a:t>!</a:t>
            </a:r>
          </a:p>
        </p:txBody>
      </p:sp>
      <p:sp>
        <p:nvSpPr>
          <p:cNvPr id="3" name="Subtítulo 2">
            <a:extLst>
              <a:ext uri="{FF2B5EF4-FFF2-40B4-BE49-F238E27FC236}">
                <a16:creationId xmlns:a16="http://schemas.microsoft.com/office/drawing/2014/main" id="{64AF26AD-B2A9-4E30-B74E-86E351FF5163}"/>
              </a:ext>
            </a:extLst>
          </p:cNvPr>
          <p:cNvSpPr>
            <a:spLocks noGrp="1"/>
          </p:cNvSpPr>
          <p:nvPr>
            <p:ph type="subTitle" idx="1"/>
          </p:nvPr>
        </p:nvSpPr>
        <p:spPr>
          <a:xfrm>
            <a:off x="1716854" y="4834007"/>
            <a:ext cx="7419628" cy="962694"/>
          </a:xfrm>
        </p:spPr>
        <p:txBody>
          <a:bodyPr>
            <a:normAutofit fontScale="25000" lnSpcReduction="20000"/>
          </a:bodyPr>
          <a:lstStyle/>
          <a:p>
            <a:pPr>
              <a:lnSpc>
                <a:spcPct val="120000"/>
              </a:lnSpc>
            </a:pPr>
            <a:endParaRPr lang="en-GB" dirty="0"/>
          </a:p>
          <a:p>
            <a:pPr algn="just">
              <a:lnSpc>
                <a:spcPct val="120000"/>
              </a:lnSpc>
            </a:pPr>
            <a:r>
              <a:rPr lang="en-US" sz="4800" dirty="0"/>
              <a:t>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r>
              <a:rPr lang="en-US" dirty="0"/>
              <a:t>	</a:t>
            </a:r>
          </a:p>
        </p:txBody>
      </p:sp>
      <p:pic>
        <p:nvPicPr>
          <p:cNvPr id="4" name="Imagem 3">
            <a:extLst>
              <a:ext uri="{FF2B5EF4-FFF2-40B4-BE49-F238E27FC236}">
                <a16:creationId xmlns:a16="http://schemas.microsoft.com/office/drawing/2014/main" id="{3D4005FB-8E96-4F5C-B09B-5BA3BB6375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6482" y="5082643"/>
            <a:ext cx="2451403" cy="534463"/>
          </a:xfrm>
          <a:prstGeom prst="rect">
            <a:avLst/>
          </a:prstGeom>
        </p:spPr>
      </p:pic>
      <p:pic>
        <p:nvPicPr>
          <p:cNvPr id="5" name="Imagem 4">
            <a:extLst>
              <a:ext uri="{FF2B5EF4-FFF2-40B4-BE49-F238E27FC236}">
                <a16:creationId xmlns:a16="http://schemas.microsoft.com/office/drawing/2014/main" id="{6ED77CAD-D0A3-4C36-8DF1-B617387D44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800" y="1002174"/>
            <a:ext cx="1105053" cy="1105053"/>
          </a:xfrm>
          <a:prstGeom prst="rect">
            <a:avLst/>
          </a:prstGeom>
        </p:spPr>
      </p:pic>
      <p:pic>
        <p:nvPicPr>
          <p:cNvPr id="12" name="Imagem 11">
            <a:extLst>
              <a:ext uri="{FF2B5EF4-FFF2-40B4-BE49-F238E27FC236}">
                <a16:creationId xmlns:a16="http://schemas.microsoft.com/office/drawing/2014/main" id="{CF975079-4FC3-4EF1-9528-E2E77525B4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28497" y="2701367"/>
            <a:ext cx="1492975" cy="563496"/>
          </a:xfrm>
          <a:prstGeom prst="rect">
            <a:avLst/>
          </a:prstGeom>
        </p:spPr>
      </p:pic>
      <p:pic>
        <p:nvPicPr>
          <p:cNvPr id="13" name="Imagem 12">
            <a:extLst>
              <a:ext uri="{FF2B5EF4-FFF2-40B4-BE49-F238E27FC236}">
                <a16:creationId xmlns:a16="http://schemas.microsoft.com/office/drawing/2014/main" id="{EC182771-93C6-420C-8E40-F3076DF137C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08150" y="2823135"/>
            <a:ext cx="897678" cy="351708"/>
          </a:xfrm>
          <a:prstGeom prst="rect">
            <a:avLst/>
          </a:prstGeom>
        </p:spPr>
      </p:pic>
      <p:pic>
        <p:nvPicPr>
          <p:cNvPr id="14" name="Imagem 13">
            <a:extLst>
              <a:ext uri="{FF2B5EF4-FFF2-40B4-BE49-F238E27FC236}">
                <a16:creationId xmlns:a16="http://schemas.microsoft.com/office/drawing/2014/main" id="{B0BBA7EE-05AD-44C6-9671-E5310681DE3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58081" y="2422032"/>
            <a:ext cx="1652960" cy="1122167"/>
          </a:xfrm>
          <a:prstGeom prst="rect">
            <a:avLst/>
          </a:prstGeom>
        </p:spPr>
      </p:pic>
      <p:pic>
        <p:nvPicPr>
          <p:cNvPr id="15" name="Imagem 14">
            <a:extLst>
              <a:ext uri="{FF2B5EF4-FFF2-40B4-BE49-F238E27FC236}">
                <a16:creationId xmlns:a16="http://schemas.microsoft.com/office/drawing/2014/main" id="{DD811099-E58E-4EB0-B5E1-E7A0E3979AF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47650" y="2342043"/>
            <a:ext cx="1282144" cy="1282144"/>
          </a:xfrm>
          <a:prstGeom prst="rect">
            <a:avLst/>
          </a:prstGeom>
        </p:spPr>
      </p:pic>
      <p:pic>
        <p:nvPicPr>
          <p:cNvPr id="16" name="Imagem 15">
            <a:extLst>
              <a:ext uri="{FF2B5EF4-FFF2-40B4-BE49-F238E27FC236}">
                <a16:creationId xmlns:a16="http://schemas.microsoft.com/office/drawing/2014/main" id="{E6C75457-314E-471B-BA5F-4B3BEE521B7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24000" y="2823135"/>
            <a:ext cx="1961481" cy="335834"/>
          </a:xfrm>
          <a:prstGeom prst="rect">
            <a:avLst/>
          </a:prstGeom>
        </p:spPr>
      </p:pic>
      <p:pic>
        <p:nvPicPr>
          <p:cNvPr id="17" name="Picture 4" descr="https://poemeproject.eu/wp-content/uploads/2021/09/cropped-logo-dide-changed.png">
            <a:extLst>
              <a:ext uri="{FF2B5EF4-FFF2-40B4-BE49-F238E27FC236}">
                <a16:creationId xmlns:a16="http://schemas.microsoft.com/office/drawing/2014/main" id="{65036018-E830-415F-A5C0-8E362B3471E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25431" y="2637135"/>
            <a:ext cx="1772667" cy="627728"/>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a:extLst>
              <a:ext uri="{FF2B5EF4-FFF2-40B4-BE49-F238E27FC236}">
                <a16:creationId xmlns:a16="http://schemas.microsoft.com/office/drawing/2014/main" id="{55334FB2-8D62-4C21-9119-59BA8DE4B1A1}"/>
              </a:ext>
            </a:extLst>
          </p:cNvPr>
          <p:cNvSpPr txBox="1"/>
          <p:nvPr/>
        </p:nvSpPr>
        <p:spPr>
          <a:xfrm>
            <a:off x="1467923" y="3579261"/>
            <a:ext cx="9151755" cy="1731243"/>
          </a:xfrm>
          <a:prstGeom prst="rect">
            <a:avLst/>
          </a:prstGeom>
          <a:noFill/>
        </p:spPr>
        <p:txBody>
          <a:bodyPr wrap="square" rtlCol="0">
            <a:spAutoFit/>
          </a:bodyPr>
          <a:lstStyle/>
          <a:p>
            <a:pPr>
              <a:lnSpc>
                <a:spcPct val="150000"/>
              </a:lnSpc>
            </a:pPr>
            <a:r>
              <a:rPr lang="el-GR" dirty="0"/>
              <a:t>Βρείτε την ιστοσελίδα του </a:t>
            </a:r>
            <a:r>
              <a:rPr lang="en-GB" dirty="0"/>
              <a:t> POEME </a:t>
            </a:r>
            <a:r>
              <a:rPr lang="el-GR" dirty="0"/>
              <a:t>και τα μέσα κοινωνικής δικτύωσης </a:t>
            </a:r>
            <a:r>
              <a:rPr lang="en-GB" dirty="0"/>
              <a:t>:</a:t>
            </a:r>
          </a:p>
          <a:p>
            <a:pPr>
              <a:lnSpc>
                <a:spcPct val="150000"/>
              </a:lnSpc>
            </a:pPr>
            <a:endParaRPr lang="en-GB" sz="500" dirty="0"/>
          </a:p>
          <a:p>
            <a:pPr>
              <a:lnSpc>
                <a:spcPct val="150000"/>
              </a:lnSpc>
            </a:pPr>
            <a:r>
              <a:rPr lang="en-GB" dirty="0">
                <a:latin typeface="Segoe UI Symbol" panose="020B0502040204020203" pitchFamily="34" charset="0"/>
                <a:ea typeface="Segoe UI Symbol" panose="020B0502040204020203" pitchFamily="34" charset="0"/>
              </a:rPr>
              <a:t> </a:t>
            </a:r>
            <a:r>
              <a:rPr lang="en-GB" dirty="0">
                <a:latin typeface="Segoe UI Symbol" panose="020B0502040204020203" pitchFamily="34" charset="0"/>
                <a:ea typeface="Segoe UI Symbol" panose="020B0502040204020203" pitchFamily="34" charset="0"/>
                <a:hlinkClick r:id="rId11"/>
              </a:rPr>
              <a:t>www.poemeproject.eu</a:t>
            </a:r>
            <a:endParaRPr lang="en-GB" dirty="0">
              <a:latin typeface="Segoe UI Symbol" panose="020B0502040204020203" pitchFamily="34" charset="0"/>
              <a:ea typeface="Segoe UI Symbol" panose="020B0502040204020203" pitchFamily="34" charset="0"/>
            </a:endParaRPr>
          </a:p>
          <a:p>
            <a:pPr>
              <a:lnSpc>
                <a:spcPct val="150000"/>
              </a:lnSpc>
            </a:pPr>
            <a:r>
              <a:rPr lang="en-GB" dirty="0">
                <a:latin typeface="Segoe UI Symbol" panose="020B0502040204020203" pitchFamily="34" charset="0"/>
                <a:ea typeface="Segoe UI Symbol" panose="020B0502040204020203" pitchFamily="34" charset="0"/>
              </a:rPr>
              <a:t>      </a:t>
            </a:r>
            <a:r>
              <a:rPr lang="en-GB" dirty="0">
                <a:latin typeface="Segoe UI Symbol" panose="020B0502040204020203" pitchFamily="34" charset="0"/>
                <a:ea typeface="Segoe UI Symbol" panose="020B0502040204020203" pitchFamily="34" charset="0"/>
                <a:hlinkClick r:id="rId12"/>
              </a:rPr>
              <a:t>www.facebook.com/POEMEproject</a:t>
            </a:r>
            <a:r>
              <a:rPr lang="en-GB" dirty="0">
                <a:latin typeface="Segoe UI Symbol" panose="020B0502040204020203" pitchFamily="34" charset="0"/>
                <a:ea typeface="Segoe UI Symbol" panose="020B0502040204020203" pitchFamily="34" charset="0"/>
              </a:rPr>
              <a:t>  </a:t>
            </a:r>
          </a:p>
          <a:p>
            <a:endParaRPr lang="en-GB" dirty="0"/>
          </a:p>
        </p:txBody>
      </p:sp>
      <p:pic>
        <p:nvPicPr>
          <p:cNvPr id="23" name="Picture 8" descr="Facebook Logo PNG Vectors Free Download">
            <a:extLst>
              <a:ext uri="{FF2B5EF4-FFF2-40B4-BE49-F238E27FC236}">
                <a16:creationId xmlns:a16="http://schemas.microsoft.com/office/drawing/2014/main" id="{100B374B-255C-4FC5-864E-494030804C20}"/>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72321" y="4642889"/>
            <a:ext cx="289063" cy="289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602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A8C05550-D18B-43F2-8E95-4E4EF46CE85B}"/>
              </a:ext>
            </a:extLst>
          </p:cNvPr>
          <p:cNvSpPr/>
          <p:nvPr/>
        </p:nvSpPr>
        <p:spPr>
          <a:xfrm>
            <a:off x="697424" y="1270861"/>
            <a:ext cx="10797152" cy="495945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6" name="Retângulo: Cantos Arredondados 5">
            <a:extLst>
              <a:ext uri="{FF2B5EF4-FFF2-40B4-BE49-F238E27FC236}">
                <a16:creationId xmlns:a16="http://schemas.microsoft.com/office/drawing/2014/main" id="{C816ABD5-D3A1-473D-84DB-FC7026794CB2}"/>
              </a:ext>
            </a:extLst>
          </p:cNvPr>
          <p:cNvSpPr/>
          <p:nvPr/>
        </p:nvSpPr>
        <p:spPr>
          <a:xfrm>
            <a:off x="2054716" y="171042"/>
            <a:ext cx="8865705"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4000" dirty="0">
                <a:solidFill>
                  <a:srgbClr val="002060"/>
                </a:solidFill>
                <a:latin typeface="Arial" panose="020B0604020202020204" pitchFamily="34" charset="0"/>
                <a:cs typeface="Arial" panose="020B0604020202020204" pitchFamily="34" charset="0"/>
              </a:rPr>
              <a:t>Πώς καταλήγουμε σε μια έκθεση</a:t>
            </a:r>
            <a:r>
              <a:rPr lang="en-US" sz="4000" dirty="0">
                <a:solidFill>
                  <a:srgbClr val="002060"/>
                </a:solidFill>
                <a:latin typeface="Arial" panose="020B0604020202020204" pitchFamily="34" charset="0"/>
                <a:cs typeface="Arial" panose="020B0604020202020204" pitchFamily="34" charset="0"/>
              </a:rPr>
              <a:t>;</a:t>
            </a:r>
            <a:endParaRPr kumimoji="0" lang="en-GB"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CaixaDeTexto 1">
            <a:extLst>
              <a:ext uri="{FF2B5EF4-FFF2-40B4-BE49-F238E27FC236}">
                <a16:creationId xmlns:a16="http://schemas.microsoft.com/office/drawing/2014/main" id="{CF3495D9-2CE9-4947-87E5-F81D449E838F}"/>
              </a:ext>
            </a:extLst>
          </p:cNvPr>
          <p:cNvSpPr txBox="1"/>
          <p:nvPr/>
        </p:nvSpPr>
        <p:spPr>
          <a:xfrm>
            <a:off x="1033262" y="1715923"/>
            <a:ext cx="10405042" cy="4734629"/>
          </a:xfrm>
          <a:prstGeom prst="rect">
            <a:avLst/>
          </a:prstGeom>
          <a:noFill/>
        </p:spPr>
        <p:txBody>
          <a:bodyPr wrap="square" rtlCol="0">
            <a:spAutoFit/>
          </a:bodyPr>
          <a:lstStyle/>
          <a:p>
            <a:pPr marL="0" marR="0" lvl="0" indent="0" algn="l" defTabSz="914400" rtl="0" eaLnBrk="1" fontAlgn="auto" latinLnBrk="0" hangingPunct="1">
              <a:lnSpc>
                <a:spcPct val="150000"/>
              </a:lnSpc>
              <a:spcBef>
                <a:spcPts val="600"/>
              </a:spcBef>
              <a:spcAft>
                <a:spcPts val="600"/>
              </a:spcAft>
              <a:buClrTx/>
              <a:buSzTx/>
              <a:buFontTx/>
              <a:buNone/>
              <a:tabLst/>
              <a:defRPr/>
            </a:pPr>
            <a:r>
              <a:rPr lang="el-GR" sz="1600" dirty="0">
                <a:ea typeface="Times New Roman" panose="02020603050405020304" pitchFamily="18" charset="0"/>
              </a:rPr>
              <a:t>Οι μεικτές εκθέσεις του </a:t>
            </a:r>
            <a:r>
              <a:rPr lang="en-US" sz="1600" dirty="0">
                <a:ea typeface="Times New Roman" panose="02020603050405020304" pitchFamily="18" charset="0"/>
              </a:rPr>
              <a:t>POEME </a:t>
            </a:r>
            <a:r>
              <a:rPr lang="el-GR" sz="1600" dirty="0">
                <a:ea typeface="Times New Roman" panose="02020603050405020304" pitchFamily="18" charset="0"/>
              </a:rPr>
              <a:t>έχουν επιλεγεί</a:t>
            </a:r>
            <a:r>
              <a:rPr lang="en-US" sz="1600" dirty="0">
                <a:effectLst/>
                <a:ea typeface="Times New Roman" panose="02020603050405020304" pitchFamily="18" charset="0"/>
              </a:rPr>
              <a:t> </a:t>
            </a:r>
            <a:r>
              <a:rPr lang="el-GR" sz="1600" dirty="0">
                <a:effectLst/>
                <a:ea typeface="Times New Roman" panose="02020603050405020304" pitchFamily="18" charset="0"/>
              </a:rPr>
              <a:t>ως το τελικό αποτέλεσμα </a:t>
            </a:r>
            <a:r>
              <a:rPr lang="en-US" sz="1600" dirty="0">
                <a:effectLst/>
                <a:ea typeface="Times New Roman" panose="02020603050405020304" pitchFamily="18" charset="0"/>
              </a:rPr>
              <a:t>(IO5), </a:t>
            </a:r>
            <a:r>
              <a:rPr lang="el-GR" sz="1600" dirty="0">
                <a:ea typeface="Times New Roman" panose="02020603050405020304" pitchFamily="18" charset="0"/>
              </a:rPr>
              <a:t>επειδή η έκθεση θα απαιτήσει  όλες τις δεξιότητες που αποκτήθηκαν στα προηγούμενα </a:t>
            </a:r>
            <a:r>
              <a:rPr lang="en-US" sz="1600" dirty="0">
                <a:effectLst/>
                <a:ea typeface="Times New Roman" panose="02020603050405020304" pitchFamily="18" charset="0"/>
              </a:rPr>
              <a:t>IOs (</a:t>
            </a:r>
            <a:r>
              <a:rPr lang="el-GR" sz="1600" dirty="0">
                <a:ea typeface="Times New Roman" panose="02020603050405020304" pitchFamily="18" charset="0"/>
              </a:rPr>
              <a:t>κυρίως γνώση της </a:t>
            </a:r>
            <a:r>
              <a:rPr lang="el-GR" sz="1600" dirty="0">
                <a:effectLst/>
                <a:ea typeface="Times New Roman" panose="02020603050405020304" pitchFamily="18" charset="0"/>
              </a:rPr>
              <a:t>γραπτής γλώσσας</a:t>
            </a:r>
            <a:r>
              <a:rPr lang="en-US" sz="1600" dirty="0">
                <a:effectLst/>
                <a:ea typeface="Times New Roman" panose="02020603050405020304" pitchFamily="18" charset="0"/>
              </a:rPr>
              <a:t>, </a:t>
            </a:r>
            <a:r>
              <a:rPr lang="el-GR" sz="1600" dirty="0">
                <a:effectLst/>
                <a:ea typeface="Times New Roman" panose="02020603050405020304" pitchFamily="18" charset="0"/>
              </a:rPr>
              <a:t>ψηφιακές δεξιότητες</a:t>
            </a:r>
            <a:r>
              <a:rPr lang="en-US" sz="1600" dirty="0">
                <a:effectLst/>
                <a:ea typeface="Times New Roman" panose="02020603050405020304" pitchFamily="18" charset="0"/>
              </a:rPr>
              <a:t>, </a:t>
            </a:r>
            <a:r>
              <a:rPr lang="el-GR" sz="1600" dirty="0">
                <a:effectLst/>
                <a:ea typeface="Times New Roman" panose="02020603050405020304" pitchFamily="18" charset="0"/>
              </a:rPr>
              <a:t>γνώση της σημασίας της </a:t>
            </a:r>
            <a:r>
              <a:rPr lang="el-GR" sz="1600" dirty="0">
                <a:ea typeface="Times New Roman" panose="02020603050405020304" pitchFamily="18" charset="0"/>
              </a:rPr>
              <a:t>Ευρωπαϊκής πολιτιστικής κληρονομιάς</a:t>
            </a:r>
            <a:r>
              <a:rPr lang="en-US" sz="1600" dirty="0">
                <a:effectLst/>
                <a:ea typeface="Times New Roman" panose="02020603050405020304" pitchFamily="18" charset="0"/>
              </a:rPr>
              <a:t>, </a:t>
            </a:r>
            <a:r>
              <a:rPr lang="el-GR" sz="1600" dirty="0">
                <a:effectLst/>
                <a:ea typeface="Times New Roman" panose="02020603050405020304" pitchFamily="18" charset="0"/>
              </a:rPr>
              <a:t>αποκτηθέν λεξιλόγιο</a:t>
            </a:r>
            <a:r>
              <a:rPr lang="en-US" sz="1600" dirty="0">
                <a:effectLst/>
                <a:ea typeface="Times New Roman" panose="02020603050405020304" pitchFamily="18" charset="0"/>
              </a:rPr>
              <a:t>):</a:t>
            </a:r>
          </a:p>
          <a:p>
            <a:pPr marL="285750" marR="0" lvl="0" indent="-285750" algn="l" defTabSz="914400" rtl="0" eaLnBrk="1" fontAlgn="auto" latinLnBrk="0" hangingPunct="1">
              <a:lnSpc>
                <a:spcPct val="150000"/>
              </a:lnSpc>
              <a:spcBef>
                <a:spcPts val="600"/>
              </a:spcBef>
              <a:spcAft>
                <a:spcPts val="600"/>
              </a:spcAft>
              <a:buClrTx/>
              <a:buSzTx/>
              <a:buFont typeface="Arial" panose="020B0604020202020204" pitchFamily="34" charset="0"/>
              <a:buChar char="•"/>
              <a:tabLst/>
              <a:defRPr/>
            </a:pPr>
            <a:r>
              <a:rPr lang="en-US" sz="1600" b="1" dirty="0">
                <a:effectLst/>
                <a:ea typeface="Times New Roman" panose="02020603050405020304" pitchFamily="18" charset="0"/>
              </a:rPr>
              <a:t>IO1: </a:t>
            </a:r>
            <a:r>
              <a:rPr lang="el-GR" sz="1600" dirty="0">
                <a:effectLst/>
                <a:ea typeface="Times New Roman" panose="02020603050405020304" pitchFamily="18" charset="0"/>
              </a:rPr>
              <a:t>θεωρία βάσει έρευνας και </a:t>
            </a:r>
            <a:r>
              <a:rPr lang="en-US" sz="1600" dirty="0">
                <a:effectLst/>
                <a:ea typeface="Times New Roman" panose="02020603050405020304" pitchFamily="18" charset="0"/>
              </a:rPr>
              <a:t>e-report </a:t>
            </a:r>
            <a:r>
              <a:rPr lang="el-GR" sz="1600" dirty="0">
                <a:ea typeface="Times New Roman" panose="02020603050405020304" pitchFamily="18" charset="0"/>
              </a:rPr>
              <a:t>σχετικό με την προσέγγιση του </a:t>
            </a:r>
            <a:r>
              <a:rPr lang="en-US" sz="1600" dirty="0">
                <a:ea typeface="Times New Roman" panose="02020603050405020304" pitchFamily="18" charset="0"/>
              </a:rPr>
              <a:t>POEME.</a:t>
            </a:r>
            <a:endParaRPr lang="en-US" sz="1600" dirty="0">
              <a:effectLst/>
              <a:ea typeface="Times New Roman" panose="02020603050405020304" pitchFamily="18" charset="0"/>
            </a:endParaRPr>
          </a:p>
          <a:p>
            <a:pPr marL="285750" marR="0" lvl="0" indent="-285750" algn="l" defTabSz="914400" rtl="0" eaLnBrk="1" fontAlgn="auto" latinLnBrk="0" hangingPunct="1">
              <a:lnSpc>
                <a:spcPct val="150000"/>
              </a:lnSpc>
              <a:spcBef>
                <a:spcPts val="600"/>
              </a:spcBef>
              <a:spcAft>
                <a:spcPts val="600"/>
              </a:spcAft>
              <a:buClrTx/>
              <a:buSzTx/>
              <a:buFont typeface="Arial" panose="020B0604020202020204" pitchFamily="34" charset="0"/>
              <a:buChar char="•"/>
              <a:tabLst/>
              <a:defRPr/>
            </a:pPr>
            <a:r>
              <a:rPr lang="en-US" sz="1600" b="1" dirty="0">
                <a:effectLst/>
                <a:ea typeface="Times New Roman" panose="02020603050405020304" pitchFamily="18" charset="0"/>
              </a:rPr>
              <a:t>IO2: </a:t>
            </a:r>
            <a:r>
              <a:rPr lang="el-GR" sz="1600" dirty="0">
                <a:ea typeface="Times New Roman" panose="02020603050405020304" pitchFamily="18" charset="0"/>
              </a:rPr>
              <a:t>συμπληρωματικές δραστηριότητες </a:t>
            </a:r>
            <a:r>
              <a:rPr lang="el-GR" sz="1600" dirty="0">
                <a:effectLst/>
                <a:ea typeface="Times New Roman" panose="02020603050405020304" pitchFamily="18" charset="0"/>
              </a:rPr>
              <a:t>και ψηφιοποιημένο υλικό</a:t>
            </a:r>
            <a:r>
              <a:rPr lang="en-US" sz="1600" dirty="0">
                <a:effectLst/>
                <a:ea typeface="Times New Roman" panose="02020603050405020304" pitchFamily="18" charset="0"/>
              </a:rPr>
              <a:t> </a:t>
            </a:r>
            <a:r>
              <a:rPr lang="el-GR" sz="1600" dirty="0">
                <a:effectLst/>
                <a:ea typeface="Times New Roman" panose="02020603050405020304" pitchFamily="18" charset="0"/>
              </a:rPr>
              <a:t>με θεωρία και ασκήσεις</a:t>
            </a:r>
            <a:r>
              <a:rPr lang="el-GR" sz="1600" dirty="0">
                <a:ea typeface="Times New Roman" panose="02020603050405020304" pitchFamily="18" charset="0"/>
              </a:rPr>
              <a:t>, </a:t>
            </a:r>
            <a:r>
              <a:rPr lang="el-GR" sz="1600" dirty="0">
                <a:effectLst/>
                <a:ea typeface="Times New Roman" panose="02020603050405020304" pitchFamily="18" charset="0"/>
              </a:rPr>
              <a:t>σχετικό με την πολιτιστική κληρονομιά</a:t>
            </a:r>
            <a:r>
              <a:rPr lang="en-US" sz="1600" dirty="0">
                <a:effectLst/>
                <a:ea typeface="Times New Roman" panose="02020603050405020304" pitchFamily="18" charset="0"/>
              </a:rPr>
              <a:t>, </a:t>
            </a:r>
            <a:r>
              <a:rPr lang="el-GR" sz="1600" dirty="0">
                <a:effectLst/>
                <a:ea typeface="Times New Roman" panose="02020603050405020304" pitchFamily="18" charset="0"/>
              </a:rPr>
              <a:t>με σκοπό την εξοικείωση με το </a:t>
            </a:r>
            <a:r>
              <a:rPr lang="el-GR" sz="1600" dirty="0">
                <a:ea typeface="Times New Roman" panose="02020603050405020304" pitchFamily="18" charset="0"/>
              </a:rPr>
              <a:t>λεξιλόγιο</a:t>
            </a:r>
            <a:r>
              <a:rPr lang="en-US" sz="1600" dirty="0">
                <a:effectLst/>
                <a:ea typeface="Times New Roman" panose="02020603050405020304" pitchFamily="18" charset="0"/>
              </a:rPr>
              <a:t> </a:t>
            </a:r>
            <a:r>
              <a:rPr lang="el-GR" sz="1600" dirty="0">
                <a:effectLst/>
                <a:ea typeface="Times New Roman" panose="02020603050405020304" pitchFamily="18" charset="0"/>
              </a:rPr>
              <a:t>και την εφαρμογή του μέσω ηλεκτρονικών </a:t>
            </a:r>
            <a:r>
              <a:rPr lang="el-GR" sz="1600" dirty="0">
                <a:ea typeface="Times New Roman" panose="02020603050405020304" pitchFamily="18" charset="0"/>
              </a:rPr>
              <a:t>φ</a:t>
            </a:r>
            <a:r>
              <a:rPr lang="el-GR" sz="1600" dirty="0">
                <a:effectLst/>
                <a:ea typeface="Times New Roman" panose="02020603050405020304" pitchFamily="18" charset="0"/>
              </a:rPr>
              <a:t>ύλλων</a:t>
            </a:r>
            <a:r>
              <a:rPr lang="el-GR" sz="1600" dirty="0">
                <a:ea typeface="Times New Roman" panose="02020603050405020304" pitchFamily="18" charset="0"/>
              </a:rPr>
              <a:t> εργασίας (Ε-</a:t>
            </a:r>
            <a:r>
              <a:rPr lang="en-US" sz="1600" dirty="0">
                <a:ea typeface="Times New Roman" panose="02020603050405020304" pitchFamily="18" charset="0"/>
              </a:rPr>
              <a:t>Worksheets)</a:t>
            </a:r>
            <a:r>
              <a:rPr lang="el-GR" sz="1600" dirty="0">
                <a:ea typeface="Times New Roman" panose="02020603050405020304" pitchFamily="18" charset="0"/>
              </a:rPr>
              <a:t>.</a:t>
            </a:r>
            <a:endParaRPr lang="en-US" sz="1600" dirty="0">
              <a:effectLst/>
              <a:ea typeface="Times New Roman" panose="02020603050405020304" pitchFamily="18" charset="0"/>
            </a:endParaRPr>
          </a:p>
          <a:p>
            <a:pPr marL="285750" marR="0" lvl="0" indent="-285750" algn="l" defTabSz="914400" rtl="0" eaLnBrk="1" fontAlgn="auto" latinLnBrk="0" hangingPunct="1">
              <a:lnSpc>
                <a:spcPct val="150000"/>
              </a:lnSpc>
              <a:spcBef>
                <a:spcPts val="600"/>
              </a:spcBef>
              <a:spcAft>
                <a:spcPts val="600"/>
              </a:spcAft>
              <a:buClrTx/>
              <a:buSzTx/>
              <a:buFont typeface="Arial" panose="020B0604020202020204" pitchFamily="34" charset="0"/>
              <a:buChar char="•"/>
              <a:tabLst/>
              <a:defRPr/>
            </a:pPr>
            <a:r>
              <a:rPr lang="en-US" sz="1600" b="1" dirty="0">
                <a:effectLst/>
                <a:ea typeface="Times New Roman" panose="02020603050405020304" pitchFamily="18" charset="0"/>
              </a:rPr>
              <a:t>IO3: </a:t>
            </a:r>
            <a:r>
              <a:rPr lang="el-GR" sz="1600" dirty="0">
                <a:effectLst/>
                <a:ea typeface="Times New Roman" panose="02020603050405020304" pitchFamily="18" charset="0"/>
              </a:rPr>
              <a:t>υπο</a:t>
            </a:r>
            <a:r>
              <a:rPr lang="el-GR" sz="1600" dirty="0">
                <a:ea typeface="Times New Roman" panose="02020603050405020304" pitchFamily="18" charset="0"/>
              </a:rPr>
              <a:t>δείγματα ηλεκτρονικών βιβλίων και επεξηγηματικό υλικό</a:t>
            </a:r>
            <a:r>
              <a:rPr lang="en-US" sz="1600" dirty="0">
                <a:effectLst/>
                <a:ea typeface="Times New Roman" panose="02020603050405020304" pitchFamily="18" charset="0"/>
              </a:rPr>
              <a:t>, </a:t>
            </a:r>
            <a:r>
              <a:rPr lang="el-GR" sz="1600" dirty="0">
                <a:effectLst/>
                <a:ea typeface="Times New Roman" panose="02020603050405020304" pitchFamily="18" charset="0"/>
              </a:rPr>
              <a:t>καθώς και διαδικτυακό σεμινάριο </a:t>
            </a:r>
            <a:r>
              <a:rPr lang="el-GR" sz="1600" dirty="0">
                <a:ea typeface="Times New Roman" panose="02020603050405020304" pitchFamily="18" charset="0"/>
              </a:rPr>
              <a:t>σχετικό με το πώς οι εκπαιδευτικοί θα δημιουργήσουν </a:t>
            </a:r>
            <a:r>
              <a:rPr lang="el-GR" sz="1600" dirty="0">
                <a:solidFill>
                  <a:srgbClr val="002060"/>
                </a:solidFill>
                <a:ea typeface="Times New Roman" panose="02020603050405020304" pitchFamily="18" charset="0"/>
              </a:rPr>
              <a:t>τα δικά τους ηλεκτρονικά βιβλία.</a:t>
            </a:r>
            <a:endParaRPr lang="en-US" sz="1600" dirty="0">
              <a:solidFill>
                <a:srgbClr val="002060"/>
              </a:solidFill>
              <a:effectLst/>
              <a:ea typeface="Times New Roman" panose="02020603050405020304" pitchFamily="18" charset="0"/>
            </a:endParaRPr>
          </a:p>
          <a:p>
            <a:pPr marR="0" lvl="0" algn="l" defTabSz="914400" rtl="0" eaLnBrk="1" fontAlgn="auto" latinLnBrk="0" hangingPunct="1">
              <a:lnSpc>
                <a:spcPct val="150000"/>
              </a:lnSpc>
              <a:spcBef>
                <a:spcPts val="0"/>
              </a:spcBef>
              <a:spcAft>
                <a:spcPts val="0"/>
              </a:spcAft>
              <a:buClrTx/>
              <a:buSzTx/>
              <a:tabLst/>
              <a:defRPr/>
            </a:pPr>
            <a:br>
              <a:rPr lang="en-US" sz="1800" dirty="0">
                <a:effectLst/>
                <a:latin typeface="Times New Roman" panose="02020603050405020304" pitchFamily="18" charset="0"/>
                <a:ea typeface="Times New Roman" panose="02020603050405020304" pitchFamily="18" charset="0"/>
              </a:rPr>
            </a:br>
            <a:endParaRPr kumimoji="0" lang="en-US" sz="1800" b="0" i="0" u="none" strike="noStrike" kern="1200" cap="none" spc="0" normalizeH="0" baseline="0" noProof="0" dirty="0">
              <a:ln>
                <a:noFill/>
              </a:ln>
              <a:solidFill>
                <a:srgbClr val="00206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48163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A8C05550-D18B-43F2-8E95-4E4EF46CE85B}"/>
              </a:ext>
            </a:extLst>
          </p:cNvPr>
          <p:cNvSpPr/>
          <p:nvPr/>
        </p:nvSpPr>
        <p:spPr>
          <a:xfrm>
            <a:off x="697424" y="1270861"/>
            <a:ext cx="10797152" cy="495945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tângulo: Cantos Arredondados 5">
            <a:extLst>
              <a:ext uri="{FF2B5EF4-FFF2-40B4-BE49-F238E27FC236}">
                <a16:creationId xmlns:a16="http://schemas.microsoft.com/office/drawing/2014/main" id="{C816ABD5-D3A1-473D-84DB-FC7026794CB2}"/>
              </a:ext>
            </a:extLst>
          </p:cNvPr>
          <p:cNvSpPr/>
          <p:nvPr/>
        </p:nvSpPr>
        <p:spPr>
          <a:xfrm>
            <a:off x="2054716" y="171042"/>
            <a:ext cx="9902822"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dirty="0">
                <a:solidFill>
                  <a:srgbClr val="002060"/>
                </a:solidFill>
                <a:latin typeface="Arial" panose="020B0604020202020204" pitchFamily="34" charset="0"/>
                <a:cs typeface="Arial" panose="020B0604020202020204" pitchFamily="34" charset="0"/>
              </a:rPr>
              <a:t>Γιατί να χρησιμοποιούμε μεικτές εκθέσεις</a:t>
            </a:r>
            <a:r>
              <a:rPr lang="en-US" sz="4000" dirty="0">
                <a:solidFill>
                  <a:srgbClr val="002060"/>
                </a:solidFill>
                <a:latin typeface="Arial" panose="020B0604020202020204" pitchFamily="34" charset="0"/>
                <a:cs typeface="Arial" panose="020B0604020202020204" pitchFamily="34" charset="0"/>
              </a:rPr>
              <a:t>;</a:t>
            </a:r>
            <a:endParaRPr lang="en-GB" sz="4000" dirty="0">
              <a:solidFill>
                <a:srgbClr val="002060"/>
              </a:solidFill>
              <a:latin typeface="Arial" panose="020B06040202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CaixaDeTexto 1">
            <a:extLst>
              <a:ext uri="{FF2B5EF4-FFF2-40B4-BE49-F238E27FC236}">
                <a16:creationId xmlns:a16="http://schemas.microsoft.com/office/drawing/2014/main" id="{CF3495D9-2CE9-4947-87E5-F81D449E838F}"/>
              </a:ext>
            </a:extLst>
          </p:cNvPr>
          <p:cNvSpPr txBox="1"/>
          <p:nvPr/>
        </p:nvSpPr>
        <p:spPr>
          <a:xfrm>
            <a:off x="1089534" y="1478083"/>
            <a:ext cx="10405042" cy="1524007"/>
          </a:xfrm>
          <a:prstGeom prst="rect">
            <a:avLst/>
          </a:prstGeom>
          <a:noFill/>
        </p:spPr>
        <p:txBody>
          <a:bodyPr wrap="square" rtlCol="0">
            <a:spAutoFit/>
          </a:bodyPr>
          <a:lstStyle/>
          <a:p>
            <a:pPr>
              <a:lnSpc>
                <a:spcPct val="150000"/>
              </a:lnSpc>
            </a:pPr>
            <a:r>
              <a:rPr lang="el-GR" sz="1600" dirty="0"/>
              <a:t>Το έργο του </a:t>
            </a:r>
            <a:r>
              <a:rPr lang="en-US" sz="1600" dirty="0"/>
              <a:t>POEME </a:t>
            </a:r>
            <a:r>
              <a:rPr lang="el-GR" sz="1600" dirty="0"/>
              <a:t>δίνει ευκαιρίες σε αλλοδαπούς (πρόσφυγες, μετανάστες) και ημεδαπούς μαθητές να συνεργαστούν και να οργανώσουν τις δικές τους εκθέσεις</a:t>
            </a:r>
            <a:r>
              <a:rPr lang="en-US" sz="1600" dirty="0"/>
              <a:t>. </a:t>
            </a:r>
            <a:r>
              <a:rPr lang="el-GR" sz="1600" dirty="0"/>
              <a:t>Η διαδικασία της επιμέλειας των εκθέσεων, τους δίνει τη δυνατότητα</a:t>
            </a:r>
            <a:r>
              <a:rPr lang="en-US" sz="1600" dirty="0"/>
              <a:t> </a:t>
            </a:r>
            <a:r>
              <a:rPr lang="el-GR" sz="1600" dirty="0"/>
              <a:t>να </a:t>
            </a:r>
            <a:r>
              <a:rPr lang="el-GR" sz="1600" b="1" dirty="0"/>
              <a:t>οργανώσουν</a:t>
            </a:r>
            <a:r>
              <a:rPr lang="el-GR" sz="1600" dirty="0"/>
              <a:t>, να </a:t>
            </a:r>
            <a:r>
              <a:rPr lang="el-GR" sz="1600" b="1" dirty="0"/>
              <a:t>σχεδιάσουν</a:t>
            </a:r>
            <a:r>
              <a:rPr lang="el-GR" sz="1600" dirty="0"/>
              <a:t> και να </a:t>
            </a:r>
            <a:r>
              <a:rPr lang="el-GR" sz="1600" b="1" dirty="0"/>
              <a:t>υλοποιήσουν</a:t>
            </a:r>
            <a:r>
              <a:rPr lang="el-GR" sz="1600" dirty="0"/>
              <a:t> τις εκθέσεις τους έχοντας ξεκινήσει</a:t>
            </a:r>
            <a:r>
              <a:rPr lang="en-US" sz="1600" dirty="0"/>
              <a:t> </a:t>
            </a:r>
            <a:r>
              <a:rPr lang="el-GR" sz="1600" dirty="0"/>
              <a:t>από το μηδέν. Τα πολλαπλά και διαφορετικά οφέλη</a:t>
            </a:r>
            <a:r>
              <a:rPr lang="en-US" sz="1600" dirty="0"/>
              <a:t> </a:t>
            </a:r>
            <a:r>
              <a:rPr lang="el-GR" sz="1600" dirty="0"/>
              <a:t>τονίζουν περαιτέρω την παιδαγωγική χρήση των εκθέσεων:</a:t>
            </a:r>
            <a:endParaRPr lang="en-US" sz="1600" dirty="0"/>
          </a:p>
        </p:txBody>
      </p:sp>
      <p:sp>
        <p:nvSpPr>
          <p:cNvPr id="12" name="TextBox 11">
            <a:extLst>
              <a:ext uri="{FF2B5EF4-FFF2-40B4-BE49-F238E27FC236}">
                <a16:creationId xmlns:a16="http://schemas.microsoft.com/office/drawing/2014/main" id="{18700F61-1135-22BD-F090-BD7B1693D007}"/>
              </a:ext>
            </a:extLst>
          </p:cNvPr>
          <p:cNvSpPr txBox="1"/>
          <p:nvPr/>
        </p:nvSpPr>
        <p:spPr>
          <a:xfrm>
            <a:off x="5959008" y="2964510"/>
            <a:ext cx="6096000" cy="3001334"/>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l-GR" sz="1600" dirty="0"/>
              <a:t>Ανταλλαγή γνώσης</a:t>
            </a:r>
            <a:endParaRPr lang="en-US" sz="1600" dirty="0"/>
          </a:p>
          <a:p>
            <a:pPr marL="285750" indent="-285750">
              <a:lnSpc>
                <a:spcPct val="150000"/>
              </a:lnSpc>
              <a:buFont typeface="Arial" panose="020B0604020202020204" pitchFamily="34" charset="0"/>
              <a:buChar char="•"/>
            </a:pPr>
            <a:r>
              <a:rPr lang="el-GR" sz="1600" dirty="0"/>
              <a:t>Τεχνολογία πληροφορίας και επικοινωνίας και ψηφιακές δεξιότητες</a:t>
            </a:r>
            <a:endParaRPr lang="en-US" sz="1600" dirty="0"/>
          </a:p>
          <a:p>
            <a:pPr marL="285750" indent="-285750">
              <a:lnSpc>
                <a:spcPct val="150000"/>
              </a:lnSpc>
              <a:buFont typeface="Arial" panose="020B0604020202020204" pitchFamily="34" charset="0"/>
              <a:buChar char="•"/>
            </a:pPr>
            <a:r>
              <a:rPr lang="el-GR" sz="1600" dirty="0"/>
              <a:t>Ενεργητική ενασχόληση και συμμετοχική μάθηση</a:t>
            </a:r>
          </a:p>
          <a:p>
            <a:pPr marL="285750" indent="-285750">
              <a:lnSpc>
                <a:spcPct val="150000"/>
              </a:lnSpc>
              <a:buFont typeface="Arial" panose="020B0604020202020204" pitchFamily="34" charset="0"/>
              <a:buChar char="•"/>
            </a:pPr>
            <a:r>
              <a:rPr lang="el-GR" sz="1600" dirty="0"/>
              <a:t>Δεξιότητες συντονισμού και διαχείρισης εργασιών</a:t>
            </a:r>
          </a:p>
          <a:p>
            <a:pPr marL="285750" indent="-285750">
              <a:lnSpc>
                <a:spcPct val="150000"/>
              </a:lnSpc>
              <a:buFont typeface="Arial" panose="020B0604020202020204" pitchFamily="34" charset="0"/>
              <a:buChar char="•"/>
            </a:pPr>
            <a:r>
              <a:rPr lang="el-GR" sz="1600" dirty="0"/>
              <a:t>Έρευνα και ανάλυση ακαδημαϊκής βιβλιογραφίας</a:t>
            </a:r>
            <a:endParaRPr lang="en-US" sz="1600" dirty="0"/>
          </a:p>
          <a:p>
            <a:pPr marL="285750" indent="-285750">
              <a:lnSpc>
                <a:spcPct val="150000"/>
              </a:lnSpc>
              <a:buFont typeface="Arial" panose="020B0604020202020204" pitchFamily="34" charset="0"/>
              <a:buChar char="•"/>
            </a:pPr>
            <a:r>
              <a:rPr lang="el-GR" sz="1600" dirty="0"/>
              <a:t>Έρευνα αντικειμένων και δεξιότητες συγκρότησης</a:t>
            </a:r>
            <a:endParaRPr lang="en-US" sz="1600" dirty="0"/>
          </a:p>
          <a:p>
            <a:pPr marL="285750" indent="-285750">
              <a:lnSpc>
                <a:spcPct val="150000"/>
              </a:lnSpc>
              <a:buFont typeface="Arial" panose="020B0604020202020204" pitchFamily="34" charset="0"/>
              <a:buChar char="•"/>
            </a:pPr>
            <a:r>
              <a:rPr lang="el-GR" sz="1600" dirty="0"/>
              <a:t>Δεξιότητες παρουσίασης και επικοινωνίας</a:t>
            </a:r>
            <a:endParaRPr lang="en-US" sz="1600" dirty="0"/>
          </a:p>
        </p:txBody>
      </p:sp>
      <p:sp>
        <p:nvSpPr>
          <p:cNvPr id="16" name="TextBox 15">
            <a:extLst>
              <a:ext uri="{FF2B5EF4-FFF2-40B4-BE49-F238E27FC236}">
                <a16:creationId xmlns:a16="http://schemas.microsoft.com/office/drawing/2014/main" id="{1CACAF25-3929-5E3B-DDBE-10BB650CE06F}"/>
              </a:ext>
            </a:extLst>
          </p:cNvPr>
          <p:cNvSpPr txBox="1"/>
          <p:nvPr/>
        </p:nvSpPr>
        <p:spPr>
          <a:xfrm>
            <a:off x="1342864" y="3117845"/>
            <a:ext cx="6689788" cy="2632003"/>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l-GR" sz="1600" dirty="0"/>
              <a:t>Ομαδική εργασία</a:t>
            </a:r>
            <a:endParaRPr lang="en-US" sz="1600" dirty="0"/>
          </a:p>
          <a:p>
            <a:pPr marL="285750" indent="-285750">
              <a:lnSpc>
                <a:spcPct val="150000"/>
              </a:lnSpc>
              <a:buFont typeface="Arial" panose="020B0604020202020204" pitchFamily="34" charset="0"/>
              <a:buChar char="•"/>
            </a:pPr>
            <a:r>
              <a:rPr lang="el-GR" sz="1600" dirty="0"/>
              <a:t>Κριτική και πρωτότυπη σκέψη</a:t>
            </a:r>
            <a:endParaRPr lang="en-US" sz="1600" dirty="0"/>
          </a:p>
          <a:p>
            <a:pPr marL="285750" indent="-285750">
              <a:lnSpc>
                <a:spcPct val="150000"/>
              </a:lnSpc>
              <a:buFont typeface="Arial" panose="020B0604020202020204" pitchFamily="34" charset="0"/>
              <a:buChar char="•"/>
            </a:pPr>
            <a:r>
              <a:rPr lang="el-GR" sz="1600" dirty="0"/>
              <a:t>Διαπροσωπικές δεξιότητες</a:t>
            </a:r>
            <a:endParaRPr lang="en-US" sz="1600" dirty="0"/>
          </a:p>
          <a:p>
            <a:pPr marL="285750" indent="-285750">
              <a:lnSpc>
                <a:spcPct val="150000"/>
              </a:lnSpc>
              <a:buFont typeface="Arial" panose="020B0604020202020204" pitchFamily="34" charset="0"/>
              <a:buChar char="•"/>
            </a:pPr>
            <a:r>
              <a:rPr lang="el-GR" sz="1600" dirty="0"/>
              <a:t>Πληροφοριακή παιδεία</a:t>
            </a:r>
            <a:endParaRPr lang="en-US" sz="1600" dirty="0"/>
          </a:p>
          <a:p>
            <a:pPr marL="285750" indent="-285750">
              <a:lnSpc>
                <a:spcPct val="150000"/>
              </a:lnSpc>
              <a:buFont typeface="Arial" panose="020B0604020202020204" pitchFamily="34" charset="0"/>
              <a:buChar char="•"/>
            </a:pPr>
            <a:r>
              <a:rPr lang="el-GR" sz="1600" dirty="0"/>
              <a:t>Δυνατότητα εφαρμογής της πληροφορίας</a:t>
            </a:r>
            <a:endParaRPr lang="en-US" sz="1600" dirty="0"/>
          </a:p>
          <a:p>
            <a:pPr marL="285750" indent="-285750">
              <a:lnSpc>
                <a:spcPct val="150000"/>
              </a:lnSpc>
              <a:buFont typeface="Arial" panose="020B0604020202020204" pitchFamily="34" charset="0"/>
              <a:buChar char="•"/>
            </a:pPr>
            <a:r>
              <a:rPr lang="en-US" sz="1600" dirty="0"/>
              <a:t> </a:t>
            </a:r>
            <a:r>
              <a:rPr lang="el-GR" sz="1600" dirty="0"/>
              <a:t>Αποτελεσματικός καθορισμός στόχων </a:t>
            </a:r>
          </a:p>
          <a:p>
            <a:pPr>
              <a:lnSpc>
                <a:spcPct val="150000"/>
              </a:lnSpc>
            </a:pPr>
            <a:r>
              <a:rPr lang="el-GR" sz="1600" dirty="0"/>
              <a:t>      και επίλυση προβλημάτων</a:t>
            </a:r>
            <a:endParaRPr lang="en-US" sz="1600" dirty="0"/>
          </a:p>
        </p:txBody>
      </p:sp>
    </p:spTree>
    <p:extLst>
      <p:ext uri="{BB962C8B-B14F-4D97-AF65-F5344CB8AC3E}">
        <p14:creationId xmlns:p14="http://schemas.microsoft.com/office/powerpoint/2010/main" val="1026321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A8C05550-D18B-43F2-8E95-4E4EF46CE85B}"/>
              </a:ext>
            </a:extLst>
          </p:cNvPr>
          <p:cNvSpPr/>
          <p:nvPr/>
        </p:nvSpPr>
        <p:spPr>
          <a:xfrm>
            <a:off x="697424" y="1270861"/>
            <a:ext cx="10797152" cy="495945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6" name="Retângulo: Cantos Arredondados 5">
            <a:extLst>
              <a:ext uri="{FF2B5EF4-FFF2-40B4-BE49-F238E27FC236}">
                <a16:creationId xmlns:a16="http://schemas.microsoft.com/office/drawing/2014/main" id="{C816ABD5-D3A1-473D-84DB-FC7026794CB2}"/>
              </a:ext>
            </a:extLst>
          </p:cNvPr>
          <p:cNvSpPr/>
          <p:nvPr/>
        </p:nvSpPr>
        <p:spPr>
          <a:xfrm>
            <a:off x="1442943" y="197510"/>
            <a:ext cx="10458325" cy="991769"/>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IO4:</a:t>
            </a:r>
            <a:r>
              <a:rPr kumimoji="0" lang="el-GR" sz="320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Ηλεκτρονικό</a:t>
            </a:r>
            <a:r>
              <a:rPr kumimoji="0" lang="el-GR" sz="3200" i="0"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εγχειρίδιο</a:t>
            </a:r>
            <a:r>
              <a:rPr kumimoji="0" lang="en-GB" sz="320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l-GR" sz="320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για</a:t>
            </a:r>
            <a:r>
              <a:rPr kumimoji="0" lang="el-GR" sz="3200" i="0"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τις εκθέσεις του </a:t>
            </a:r>
            <a:r>
              <a:rPr kumimoji="0" lang="en-GB" sz="320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POEME </a:t>
            </a: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CaixaDeTexto 1">
            <a:extLst>
              <a:ext uri="{FF2B5EF4-FFF2-40B4-BE49-F238E27FC236}">
                <a16:creationId xmlns:a16="http://schemas.microsoft.com/office/drawing/2014/main" id="{CF3495D9-2CE9-4947-87E5-F81D449E838F}"/>
              </a:ext>
            </a:extLst>
          </p:cNvPr>
          <p:cNvSpPr txBox="1"/>
          <p:nvPr/>
        </p:nvSpPr>
        <p:spPr>
          <a:xfrm>
            <a:off x="1052972" y="1445167"/>
            <a:ext cx="10343711" cy="584487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600"/>
              </a:spcAft>
              <a:buClrTx/>
              <a:buSzTx/>
              <a:buFontTx/>
              <a:buNone/>
              <a:tabLst/>
              <a:defRPr/>
            </a:pPr>
            <a:r>
              <a:rPr lang="el-GR" dirty="0">
                <a:latin typeface="Arial" panose="020B0604020202020204" pitchFamily="34" charset="0"/>
                <a:ea typeface="Times New Roman" panose="02020603050405020304" pitchFamily="18" charset="0"/>
              </a:rPr>
              <a:t>Οι νεαροί επιμελητές των εκθέσεων θα χρειαστεί</a:t>
            </a:r>
            <a:r>
              <a:rPr lang="en-US" dirty="0">
                <a:latin typeface="Arial" panose="020B0604020202020204" pitchFamily="34" charset="0"/>
                <a:ea typeface="Times New Roman" panose="02020603050405020304" pitchFamily="18" charset="0"/>
              </a:rPr>
              <a:t> </a:t>
            </a:r>
            <a:r>
              <a:rPr lang="el-GR" dirty="0">
                <a:latin typeface="Arial" panose="020B0604020202020204" pitchFamily="34" charset="0"/>
                <a:ea typeface="Times New Roman" panose="02020603050405020304" pitchFamily="18" charset="0"/>
              </a:rPr>
              <a:t>να βασιστούν σε αρκετές δεξιότητες για κάθε ένα βήμα της έκθεσης. </a:t>
            </a:r>
            <a:r>
              <a:rPr lang="en-US" dirty="0">
                <a:solidFill>
                  <a:srgbClr val="002060"/>
                </a:solidFill>
                <a:sym typeface="Raleway"/>
              </a:rPr>
              <a:t>T</a:t>
            </a:r>
            <a:r>
              <a:rPr lang="el-GR" dirty="0">
                <a:solidFill>
                  <a:srgbClr val="002060"/>
                </a:solidFill>
                <a:sym typeface="Raleway"/>
              </a:rPr>
              <a:t>ο εγχειρίδιο αυτό είναι μέρος του έργου του </a:t>
            </a:r>
            <a:r>
              <a:rPr lang="en-US" dirty="0">
                <a:solidFill>
                  <a:srgbClr val="002060"/>
                </a:solidFill>
                <a:sym typeface="Raleway"/>
              </a:rPr>
              <a:t>POEME </a:t>
            </a:r>
            <a:r>
              <a:rPr lang="el-GR" dirty="0">
                <a:solidFill>
                  <a:srgbClr val="002060"/>
                </a:solidFill>
                <a:sym typeface="Raleway"/>
              </a:rPr>
              <a:t>και στηρίζεται σε προηγούμενα παραδοτέα</a:t>
            </a:r>
            <a:r>
              <a:rPr lang="en-US" dirty="0">
                <a:solidFill>
                  <a:srgbClr val="002060"/>
                </a:solidFill>
                <a:sym typeface="Raleway"/>
              </a:rPr>
              <a:t>. </a:t>
            </a:r>
            <a:r>
              <a:rPr lang="el-GR" dirty="0">
                <a:solidFill>
                  <a:srgbClr val="002060"/>
                </a:solidFill>
                <a:sym typeface="Raleway"/>
              </a:rPr>
              <a:t>Είναι ένας </a:t>
            </a:r>
            <a:r>
              <a:rPr lang="el-GR" dirty="0" err="1">
                <a:solidFill>
                  <a:srgbClr val="002060"/>
                </a:solidFill>
                <a:sym typeface="Raleway"/>
              </a:rPr>
              <a:t>διαδραστικός</a:t>
            </a:r>
            <a:r>
              <a:rPr lang="el-GR" dirty="0">
                <a:solidFill>
                  <a:srgbClr val="002060"/>
                </a:solidFill>
                <a:sym typeface="Raleway"/>
              </a:rPr>
              <a:t> οδηγός που καλεί τους μαθητές ηλικίας </a:t>
            </a:r>
            <a:r>
              <a:rPr lang="en-US" dirty="0">
                <a:solidFill>
                  <a:srgbClr val="002060"/>
                </a:solidFill>
                <a:sym typeface="Raleway"/>
              </a:rPr>
              <a:t>12-18 </a:t>
            </a:r>
            <a:r>
              <a:rPr lang="el-GR" dirty="0">
                <a:solidFill>
                  <a:srgbClr val="002060"/>
                </a:solidFill>
                <a:sym typeface="Raleway"/>
              </a:rPr>
              <a:t>ετών να δουλέψουν συλλογικά. Τους παρέχει συγκεκριμένα βήματα</a:t>
            </a:r>
            <a:r>
              <a:rPr lang="en-US" dirty="0">
                <a:solidFill>
                  <a:srgbClr val="002060"/>
                </a:solidFill>
                <a:sym typeface="Raleway"/>
              </a:rPr>
              <a:t>,</a:t>
            </a:r>
            <a:r>
              <a:rPr lang="el-GR" dirty="0">
                <a:solidFill>
                  <a:srgbClr val="002060"/>
                </a:solidFill>
                <a:sym typeface="Raleway"/>
              </a:rPr>
              <a:t> εργαλεία και παραδείγματα ώστε να δημιουργήσουν μία μεικτή έκθεση</a:t>
            </a:r>
            <a:r>
              <a:rPr lang="en-US" dirty="0">
                <a:solidFill>
                  <a:srgbClr val="002060"/>
                </a:solidFill>
                <a:sym typeface="Raleway"/>
              </a:rPr>
              <a:t>.</a:t>
            </a:r>
            <a:endParaRPr lang="en-GB" dirty="0">
              <a:solidFill>
                <a:srgbClr val="002060"/>
              </a:solidFill>
              <a:sym typeface="Raleway"/>
            </a:endParaRPr>
          </a:p>
          <a:p>
            <a:pPr>
              <a:lnSpc>
                <a:spcPct val="150000"/>
              </a:lnSpc>
              <a:defRPr/>
            </a:pPr>
            <a:r>
              <a:rPr lang="el-GR" b="1" dirty="0">
                <a:solidFill>
                  <a:srgbClr val="002060"/>
                </a:solidFill>
                <a:sym typeface="Raleway"/>
              </a:rPr>
              <a:t>Καινοτομία</a:t>
            </a:r>
            <a:r>
              <a:rPr lang="en-US" b="1" dirty="0">
                <a:solidFill>
                  <a:srgbClr val="002060"/>
                </a:solidFill>
                <a:sym typeface="Raleway"/>
              </a:rPr>
              <a:t>: </a:t>
            </a:r>
            <a:r>
              <a:rPr lang="el-GR" dirty="0">
                <a:solidFill>
                  <a:srgbClr val="002060"/>
                </a:solidFill>
                <a:sym typeface="Raleway"/>
              </a:rPr>
              <a:t>Δεν υπάρχει κάποιο άλλο εγχειρίδιο για νεαρούς επιμελητές-διοργανωτές που</a:t>
            </a:r>
            <a:r>
              <a:rPr lang="en-US" dirty="0">
                <a:solidFill>
                  <a:srgbClr val="002060"/>
                </a:solidFill>
                <a:sym typeface="Raleway"/>
              </a:rPr>
              <a:t> </a:t>
            </a:r>
            <a:r>
              <a:rPr lang="el-GR" dirty="0">
                <a:solidFill>
                  <a:srgbClr val="002060"/>
                </a:solidFill>
                <a:sym typeface="Raleway"/>
              </a:rPr>
              <a:t>να εξηγεί </a:t>
            </a:r>
            <a:r>
              <a:rPr lang="en-US" dirty="0">
                <a:solidFill>
                  <a:srgbClr val="002060"/>
                </a:solidFill>
                <a:sym typeface="Raleway"/>
              </a:rPr>
              <a:t> </a:t>
            </a:r>
            <a:r>
              <a:rPr lang="el-GR" dirty="0">
                <a:solidFill>
                  <a:srgbClr val="002060"/>
                </a:solidFill>
                <a:sym typeface="Raleway"/>
              </a:rPr>
              <a:t>βήμα-βήμα πώς μία έκθεση μπορεί να αναπτυχθεί, καθώς και ποιες δεξιότητες</a:t>
            </a:r>
            <a:r>
              <a:rPr lang="en-US" dirty="0">
                <a:solidFill>
                  <a:srgbClr val="002060"/>
                </a:solidFill>
                <a:sym typeface="Raleway"/>
              </a:rPr>
              <a:t> </a:t>
            </a:r>
            <a:r>
              <a:rPr lang="el-GR" dirty="0">
                <a:solidFill>
                  <a:srgbClr val="002060"/>
                </a:solidFill>
                <a:sym typeface="Raleway"/>
              </a:rPr>
              <a:t>απαιτούνται και αναπτύσσονται σε κάθε φάση της</a:t>
            </a:r>
            <a:r>
              <a:rPr lang="en-US" dirty="0">
                <a:solidFill>
                  <a:srgbClr val="002060"/>
                </a:solidFill>
                <a:sym typeface="Raleway"/>
              </a:rPr>
              <a:t>.</a:t>
            </a:r>
          </a:p>
          <a:p>
            <a:pPr>
              <a:lnSpc>
                <a:spcPct val="150000"/>
              </a:lnSpc>
              <a:spcBef>
                <a:spcPts val="600"/>
              </a:spcBef>
              <a:defRPr/>
            </a:pPr>
            <a:r>
              <a:rPr lang="el-GR" dirty="0">
                <a:solidFill>
                  <a:srgbClr val="002060"/>
                </a:solidFill>
                <a:sym typeface="Raleway"/>
              </a:rPr>
              <a:t>Διαθέσιμο </a:t>
            </a:r>
            <a:r>
              <a:rPr lang="en-US" dirty="0">
                <a:solidFill>
                  <a:srgbClr val="002060"/>
                </a:solidFill>
                <a:sym typeface="Raleway"/>
              </a:rPr>
              <a:t> online</a:t>
            </a:r>
            <a:r>
              <a:rPr lang="el-GR" dirty="0">
                <a:solidFill>
                  <a:srgbClr val="002060"/>
                </a:solidFill>
                <a:sym typeface="Raleway"/>
              </a:rPr>
              <a:t> </a:t>
            </a:r>
            <a:r>
              <a:rPr lang="en-US" dirty="0">
                <a:solidFill>
                  <a:srgbClr val="002060"/>
                </a:solidFill>
                <a:sym typeface="Raleway"/>
              </a:rPr>
              <a:t> </a:t>
            </a:r>
            <a:r>
              <a:rPr lang="el-GR" dirty="0">
                <a:solidFill>
                  <a:srgbClr val="002060"/>
                </a:solidFill>
                <a:sym typeface="Raleway"/>
              </a:rPr>
              <a:t>στο</a:t>
            </a:r>
            <a:r>
              <a:rPr lang="en-US" dirty="0">
                <a:solidFill>
                  <a:srgbClr val="002060"/>
                </a:solidFill>
                <a:sym typeface="Raleway"/>
              </a:rPr>
              <a:t>: </a:t>
            </a:r>
            <a:r>
              <a:rPr lang="en-US" dirty="0">
                <a:solidFill>
                  <a:srgbClr val="002060"/>
                </a:solidFill>
                <a:sym typeface="Raleway"/>
                <a:hlinkClick r:id="rId5"/>
              </a:rPr>
              <a:t>https://poemeproject.eu/io4-interactive-e-guidebook-for-poeme-exhibitions/</a:t>
            </a:r>
            <a:r>
              <a:rPr lang="en-US" dirty="0">
                <a:solidFill>
                  <a:srgbClr val="002060"/>
                </a:solidFill>
                <a:sym typeface="Raleway"/>
              </a:rPr>
              <a:t>                         			</a:t>
            </a:r>
            <a:r>
              <a:rPr lang="el-GR" sz="2800" b="1" dirty="0">
                <a:sym typeface="Raleway"/>
              </a:rPr>
              <a:t>Ας δούμε πώς λειτουργεί…</a:t>
            </a:r>
            <a:br>
              <a:rPr lang="en-US" sz="2800" dirty="0">
                <a:effectLst/>
                <a:ea typeface="Times New Roman" panose="02020603050405020304" pitchFamily="18" charset="0"/>
              </a:rPr>
            </a:br>
            <a:br>
              <a:rPr lang="en-US" sz="2800" dirty="0">
                <a:effectLst/>
                <a:ea typeface="Times New Roman" panose="02020603050405020304" pitchFamily="18" charset="0"/>
              </a:rPr>
            </a:br>
            <a:endParaRPr kumimoji="0" lang="en-GB" sz="2800" b="0" i="0" u="none" strike="noStrike" kern="1200" cap="none" spc="0" normalizeH="0" baseline="0" noProof="0" dirty="0">
              <a:ln>
                <a:noFill/>
              </a:ln>
              <a:solidFill>
                <a:srgbClr val="002060"/>
              </a:solidFill>
              <a:effectLst/>
              <a:uLnTx/>
              <a:uFillTx/>
              <a:ea typeface="+mn-ea"/>
              <a:cs typeface="+mn-cs"/>
              <a:sym typeface="Raleway"/>
            </a:endParaRPr>
          </a:p>
        </p:txBody>
      </p:sp>
      <p:sp>
        <p:nvSpPr>
          <p:cNvPr id="3" name="Βέλος: Δεξιό 2">
            <a:extLst>
              <a:ext uri="{FF2B5EF4-FFF2-40B4-BE49-F238E27FC236}">
                <a16:creationId xmlns:a16="http://schemas.microsoft.com/office/drawing/2014/main" id="{8FF61738-8BC9-940E-3185-C9E82AEB3831}"/>
              </a:ext>
            </a:extLst>
          </p:cNvPr>
          <p:cNvSpPr/>
          <p:nvPr/>
        </p:nvSpPr>
        <p:spPr>
          <a:xfrm>
            <a:off x="8650906" y="5587139"/>
            <a:ext cx="858854" cy="2554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692693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Cantos Arredondados 4">
            <a:extLst>
              <a:ext uri="{FF2B5EF4-FFF2-40B4-BE49-F238E27FC236}">
                <a16:creationId xmlns:a16="http://schemas.microsoft.com/office/drawing/2014/main" id="{5EE1F6C2-3358-4129-B958-7A86B2379DD4}"/>
              </a:ext>
            </a:extLst>
          </p:cNvPr>
          <p:cNvSpPr/>
          <p:nvPr/>
        </p:nvSpPr>
        <p:spPr>
          <a:xfrm>
            <a:off x="506437" y="1270861"/>
            <a:ext cx="11165813" cy="495945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Retângulo: Cantos Arredondados 5">
            <a:extLst>
              <a:ext uri="{FF2B5EF4-FFF2-40B4-BE49-F238E27FC236}">
                <a16:creationId xmlns:a16="http://schemas.microsoft.com/office/drawing/2014/main" id="{6889F69F-CAEE-47B2-052A-61878C6C9F14}"/>
              </a:ext>
            </a:extLst>
          </p:cNvPr>
          <p:cNvSpPr/>
          <p:nvPr/>
        </p:nvSpPr>
        <p:spPr>
          <a:xfrm>
            <a:off x="1442943" y="197511"/>
            <a:ext cx="10373919"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3200" dirty="0">
                <a:solidFill>
                  <a:srgbClr val="002060"/>
                </a:solidFill>
                <a:latin typeface="Arial" panose="020B0604020202020204" pitchFamily="34" charset="0"/>
                <a:cs typeface="Arial" panose="020B0604020202020204" pitchFamily="34" charset="0"/>
              </a:rPr>
              <a:t>IO4:</a:t>
            </a:r>
            <a:r>
              <a:rPr lang="el-GR" sz="3200" dirty="0">
                <a:solidFill>
                  <a:srgbClr val="002060"/>
                </a:solidFill>
                <a:latin typeface="Arial" panose="020B0604020202020204" pitchFamily="34" charset="0"/>
                <a:cs typeface="Arial" panose="020B0604020202020204" pitchFamily="34" charset="0"/>
              </a:rPr>
              <a:t>Ηλεκτρονικό εγχειρίδιο</a:t>
            </a:r>
            <a:r>
              <a:rPr lang="en-GB" sz="3200" dirty="0">
                <a:solidFill>
                  <a:srgbClr val="002060"/>
                </a:solidFill>
                <a:latin typeface="Arial" panose="020B0604020202020204" pitchFamily="34" charset="0"/>
                <a:cs typeface="Arial" panose="020B0604020202020204" pitchFamily="34" charset="0"/>
              </a:rPr>
              <a:t> </a:t>
            </a:r>
            <a:r>
              <a:rPr lang="el-GR" sz="3200" dirty="0">
                <a:solidFill>
                  <a:srgbClr val="002060"/>
                </a:solidFill>
                <a:latin typeface="Arial" panose="020B0604020202020204" pitchFamily="34" charset="0"/>
                <a:cs typeface="Arial" panose="020B0604020202020204" pitchFamily="34" charset="0"/>
              </a:rPr>
              <a:t>για τις εκθέσεις του </a:t>
            </a:r>
            <a:r>
              <a:rPr lang="en-GB" sz="3200" dirty="0">
                <a:solidFill>
                  <a:srgbClr val="002060"/>
                </a:solidFill>
                <a:latin typeface="Arial" panose="020B0604020202020204" pitchFamily="34" charset="0"/>
                <a:cs typeface="Arial" panose="020B0604020202020204" pitchFamily="34" charset="0"/>
              </a:rPr>
              <a:t> POEME </a:t>
            </a:r>
          </a:p>
        </p:txBody>
      </p:sp>
      <p:pic>
        <p:nvPicPr>
          <p:cNvPr id="6" name="Εικόνα 5">
            <a:extLst>
              <a:ext uri="{FF2B5EF4-FFF2-40B4-BE49-F238E27FC236}">
                <a16:creationId xmlns:a16="http://schemas.microsoft.com/office/drawing/2014/main" id="{A7E94C63-15C9-6AF3-6869-8C0D213327D9}"/>
              </a:ext>
            </a:extLst>
          </p:cNvPr>
          <p:cNvPicPr>
            <a:picLocks noChangeAspect="1"/>
          </p:cNvPicPr>
          <p:nvPr/>
        </p:nvPicPr>
        <p:blipFill>
          <a:blip r:embed="rId5"/>
          <a:stretch>
            <a:fillRect/>
          </a:stretch>
        </p:blipFill>
        <p:spPr>
          <a:xfrm>
            <a:off x="875099" y="1642464"/>
            <a:ext cx="10504348" cy="3795485"/>
          </a:xfrm>
          <a:prstGeom prst="rect">
            <a:avLst/>
          </a:prstGeom>
        </p:spPr>
      </p:pic>
      <mc:AlternateContent xmlns:mc="http://schemas.openxmlformats.org/markup-compatibility/2006" xmlns:p14="http://schemas.microsoft.com/office/powerpoint/2010/main" xmlns:aink="http://schemas.microsoft.com/office/drawing/2016/ink">
        <mc:Choice Requires="p14 aink">
          <p:contentPart p14:bwMode="auto" r:id="rId6">
            <p14:nvContentPartPr>
              <p14:cNvPr id="17" name="Γραφή 16">
                <a:extLst>
                  <a:ext uri="{FF2B5EF4-FFF2-40B4-BE49-F238E27FC236}">
                    <a16:creationId xmlns:a16="http://schemas.microsoft.com/office/drawing/2014/main" id="{84A609BB-707E-9128-66BF-E3D57998D870}"/>
                  </a:ext>
                </a:extLst>
              </p14:cNvPr>
              <p14:cNvContentPartPr/>
              <p14:nvPr/>
            </p14:nvContentPartPr>
            <p14:xfrm>
              <a:off x="5819542" y="3995059"/>
              <a:ext cx="1620720" cy="662400"/>
            </p14:xfrm>
          </p:contentPart>
        </mc:Choice>
        <mc:Fallback xmlns="">
          <p:pic>
            <p:nvPicPr>
              <p:cNvPr id="17" name="Γραφή 16">
                <a:extLst>
                  <a:ext uri="{FF2B5EF4-FFF2-40B4-BE49-F238E27FC236}">
                    <a16:creationId xmlns:a16="http://schemas.microsoft.com/office/drawing/2014/main" id="{84A609BB-707E-9128-66BF-E3D57998D870}"/>
                  </a:ext>
                </a:extLst>
              </p:cNvPr>
              <p:cNvPicPr/>
              <p:nvPr/>
            </p:nvPicPr>
            <p:blipFill>
              <a:blip r:embed="rId7"/>
              <a:stretch>
                <a:fillRect/>
              </a:stretch>
            </p:blipFill>
            <p:spPr>
              <a:xfrm>
                <a:off x="5756542" y="3616853"/>
                <a:ext cx="1746360" cy="1418451"/>
              </a:xfrm>
              <a:prstGeom prst="rect">
                <a:avLst/>
              </a:prstGeom>
            </p:spPr>
          </p:pic>
        </mc:Fallback>
      </mc:AlternateContent>
    </p:spTree>
    <p:extLst>
      <p:ext uri="{BB962C8B-B14F-4D97-AF65-F5344CB8AC3E}">
        <p14:creationId xmlns:p14="http://schemas.microsoft.com/office/powerpoint/2010/main" val="478207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Cantos Arredondados 4">
            <a:extLst>
              <a:ext uri="{FF2B5EF4-FFF2-40B4-BE49-F238E27FC236}">
                <a16:creationId xmlns:a16="http://schemas.microsoft.com/office/drawing/2014/main" id="{5EE1F6C2-3358-4129-B958-7A86B2379DD4}"/>
              </a:ext>
            </a:extLst>
          </p:cNvPr>
          <p:cNvSpPr/>
          <p:nvPr/>
        </p:nvSpPr>
        <p:spPr>
          <a:xfrm>
            <a:off x="506437" y="1270861"/>
            <a:ext cx="11165813" cy="495945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Retângulo: Cantos Arredondados 5">
            <a:extLst>
              <a:ext uri="{FF2B5EF4-FFF2-40B4-BE49-F238E27FC236}">
                <a16:creationId xmlns:a16="http://schemas.microsoft.com/office/drawing/2014/main" id="{6889F69F-CAEE-47B2-052A-61878C6C9F14}"/>
              </a:ext>
            </a:extLst>
          </p:cNvPr>
          <p:cNvSpPr/>
          <p:nvPr/>
        </p:nvSpPr>
        <p:spPr>
          <a:xfrm>
            <a:off x="1442943" y="197511"/>
            <a:ext cx="10531343"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3200" dirty="0">
                <a:solidFill>
                  <a:srgbClr val="002060"/>
                </a:solidFill>
                <a:latin typeface="Arial" panose="020B0604020202020204" pitchFamily="34" charset="0"/>
                <a:cs typeface="Arial" panose="020B0604020202020204" pitchFamily="34" charset="0"/>
              </a:rPr>
              <a:t>IO4:</a:t>
            </a:r>
            <a:r>
              <a:rPr lang="el-GR" sz="3200" dirty="0">
                <a:solidFill>
                  <a:srgbClr val="002060"/>
                </a:solidFill>
                <a:latin typeface="Arial" panose="020B0604020202020204" pitchFamily="34" charset="0"/>
                <a:cs typeface="Arial" panose="020B0604020202020204" pitchFamily="34" charset="0"/>
              </a:rPr>
              <a:t>Ηλεκτρονικό εγχειρίδιο</a:t>
            </a:r>
            <a:r>
              <a:rPr lang="en-GB" sz="3200" dirty="0">
                <a:solidFill>
                  <a:srgbClr val="002060"/>
                </a:solidFill>
                <a:latin typeface="Arial" panose="020B0604020202020204" pitchFamily="34" charset="0"/>
                <a:cs typeface="Arial" panose="020B0604020202020204" pitchFamily="34" charset="0"/>
              </a:rPr>
              <a:t> </a:t>
            </a:r>
            <a:r>
              <a:rPr lang="el-GR" sz="3200" dirty="0">
                <a:solidFill>
                  <a:srgbClr val="002060"/>
                </a:solidFill>
                <a:latin typeface="Arial" panose="020B0604020202020204" pitchFamily="34" charset="0"/>
                <a:cs typeface="Arial" panose="020B0604020202020204" pitchFamily="34" charset="0"/>
              </a:rPr>
              <a:t>για τις εκθέσεις του </a:t>
            </a:r>
            <a:r>
              <a:rPr lang="en-GB" sz="3200" dirty="0">
                <a:solidFill>
                  <a:srgbClr val="002060"/>
                </a:solidFill>
                <a:latin typeface="Arial" panose="020B0604020202020204" pitchFamily="34" charset="0"/>
                <a:cs typeface="Arial" panose="020B0604020202020204" pitchFamily="34" charset="0"/>
              </a:rPr>
              <a:t> POEME </a:t>
            </a:r>
          </a:p>
        </p:txBody>
      </p:sp>
      <mc:AlternateContent xmlns:mc="http://schemas.openxmlformats.org/markup-compatibility/2006" xmlns:p14="http://schemas.microsoft.com/office/powerpoint/2010/main" xmlns:aink="http://schemas.microsoft.com/office/drawing/2016/ink">
        <mc:Choice Requires="p14 aink">
          <p:contentPart p14:bwMode="auto" r:id="rId5">
            <p14:nvContentPartPr>
              <p14:cNvPr id="3" name="Γραφή 2">
                <a:extLst>
                  <a:ext uri="{FF2B5EF4-FFF2-40B4-BE49-F238E27FC236}">
                    <a16:creationId xmlns:a16="http://schemas.microsoft.com/office/drawing/2014/main" id="{EAD73147-E18A-361A-DFC8-B599452EE3C7}"/>
                  </a:ext>
                </a:extLst>
              </p14:cNvPr>
              <p14:cNvContentPartPr/>
              <p14:nvPr/>
            </p14:nvContentPartPr>
            <p14:xfrm>
              <a:off x="-478772" y="2911708"/>
              <a:ext cx="360" cy="360"/>
            </p14:xfrm>
          </p:contentPart>
        </mc:Choice>
        <mc:Fallback xmlns="">
          <p:pic>
            <p:nvPicPr>
              <p:cNvPr id="3" name="Γραφή 2">
                <a:extLst>
                  <a:ext uri="{FF2B5EF4-FFF2-40B4-BE49-F238E27FC236}">
                    <a16:creationId xmlns:a16="http://schemas.microsoft.com/office/drawing/2014/main" xmlns="" xmlns:aink="http://schemas.microsoft.com/office/drawing/2016/ink" xmlns:p14="http://schemas.microsoft.com/office/powerpoint/2010/main" id="{EAD73147-E18A-361A-DFC8-B599452EE3C7}"/>
                  </a:ext>
                </a:extLst>
              </p:cNvPr>
              <p:cNvPicPr/>
              <p:nvPr/>
            </p:nvPicPr>
            <p:blipFill>
              <a:blip r:embed="rId6"/>
              <a:stretch>
                <a:fillRect/>
              </a:stretch>
            </p:blipFill>
            <p:spPr>
              <a:xfrm>
                <a:off x="-541772" y="253370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4" name="Γραφή 3">
                <a:extLst>
                  <a:ext uri="{FF2B5EF4-FFF2-40B4-BE49-F238E27FC236}">
                    <a16:creationId xmlns:a16="http://schemas.microsoft.com/office/drawing/2014/main" id="{F8EC488B-107A-0F5B-0518-F1349A91A10E}"/>
                  </a:ext>
                </a:extLst>
              </p14:cNvPr>
              <p14:cNvContentPartPr/>
              <p14:nvPr/>
            </p14:nvContentPartPr>
            <p14:xfrm>
              <a:off x="252748" y="3488428"/>
              <a:ext cx="360" cy="360"/>
            </p14:xfrm>
          </p:contentPart>
        </mc:Choice>
        <mc:Fallback xmlns="">
          <p:pic>
            <p:nvPicPr>
              <p:cNvPr id="4" name="Γραφή 3">
                <a:extLst>
                  <a:ext uri="{FF2B5EF4-FFF2-40B4-BE49-F238E27FC236}">
                    <a16:creationId xmlns:a16="http://schemas.microsoft.com/office/drawing/2014/main" xmlns="" xmlns:aink="http://schemas.microsoft.com/office/drawing/2016/ink" xmlns:p14="http://schemas.microsoft.com/office/powerpoint/2010/main" id="{F8EC488B-107A-0F5B-0518-F1349A91A10E}"/>
                  </a:ext>
                </a:extLst>
              </p:cNvPr>
              <p:cNvPicPr/>
              <p:nvPr/>
            </p:nvPicPr>
            <p:blipFill>
              <a:blip r:embed="rId8"/>
              <a:stretch>
                <a:fillRect/>
              </a:stretch>
            </p:blipFill>
            <p:spPr>
              <a:xfrm>
                <a:off x="190108" y="311078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6" name="Γραφή 5">
                <a:extLst>
                  <a:ext uri="{FF2B5EF4-FFF2-40B4-BE49-F238E27FC236}">
                    <a16:creationId xmlns:a16="http://schemas.microsoft.com/office/drawing/2014/main" id="{52087BDF-90CB-0554-C36E-832E6DF70254}"/>
                  </a:ext>
                </a:extLst>
              </p14:cNvPr>
              <p14:cNvContentPartPr/>
              <p14:nvPr/>
            </p14:nvContentPartPr>
            <p14:xfrm>
              <a:off x="1406548" y="3445948"/>
              <a:ext cx="360" cy="360"/>
            </p14:xfrm>
          </p:contentPart>
        </mc:Choice>
        <mc:Fallback xmlns="">
          <p:pic>
            <p:nvPicPr>
              <p:cNvPr id="6" name="Γραφή 5">
                <a:extLst>
                  <a:ext uri="{FF2B5EF4-FFF2-40B4-BE49-F238E27FC236}">
                    <a16:creationId xmlns:a16="http://schemas.microsoft.com/office/drawing/2014/main" xmlns="" xmlns:aink="http://schemas.microsoft.com/office/drawing/2016/ink" xmlns:p14="http://schemas.microsoft.com/office/powerpoint/2010/main" id="{52087BDF-90CB-0554-C36E-832E6DF70254}"/>
                  </a:ext>
                </a:extLst>
              </p:cNvPr>
              <p:cNvPicPr/>
              <p:nvPr/>
            </p:nvPicPr>
            <p:blipFill>
              <a:blip r:embed="rId10"/>
              <a:stretch>
                <a:fillRect/>
              </a:stretch>
            </p:blipFill>
            <p:spPr>
              <a:xfrm>
                <a:off x="1343908" y="306830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9" name="Γραφή 8">
                <a:extLst>
                  <a:ext uri="{FF2B5EF4-FFF2-40B4-BE49-F238E27FC236}">
                    <a16:creationId xmlns:a16="http://schemas.microsoft.com/office/drawing/2014/main" id="{4BFBE408-4400-A6A0-52D1-1A5433FB3F3A}"/>
                  </a:ext>
                </a:extLst>
              </p14:cNvPr>
              <p14:cNvContentPartPr/>
              <p14:nvPr/>
            </p14:nvContentPartPr>
            <p14:xfrm>
              <a:off x="6582988" y="2770588"/>
              <a:ext cx="360" cy="360"/>
            </p14:xfrm>
          </p:contentPart>
        </mc:Choice>
        <mc:Fallback xmlns="">
          <p:pic>
            <p:nvPicPr>
              <p:cNvPr id="9" name="Γραφή 8">
                <a:extLst>
                  <a:ext uri="{FF2B5EF4-FFF2-40B4-BE49-F238E27FC236}">
                    <a16:creationId xmlns:a16="http://schemas.microsoft.com/office/drawing/2014/main" xmlns="" xmlns:aink="http://schemas.microsoft.com/office/drawing/2016/ink" xmlns:p14="http://schemas.microsoft.com/office/powerpoint/2010/main" id="{4BFBE408-4400-A6A0-52D1-1A5433FB3F3A}"/>
                  </a:ext>
                </a:extLst>
              </p:cNvPr>
              <p:cNvPicPr/>
              <p:nvPr/>
            </p:nvPicPr>
            <p:blipFill>
              <a:blip r:embed="rId12"/>
              <a:stretch>
                <a:fillRect/>
              </a:stretch>
            </p:blipFill>
            <p:spPr>
              <a:xfrm>
                <a:off x="6520348" y="2392948"/>
                <a:ext cx="126000" cy="756000"/>
              </a:xfrm>
              <a:prstGeom prst="rect">
                <a:avLst/>
              </a:prstGeom>
            </p:spPr>
          </p:pic>
        </mc:Fallback>
      </mc:AlternateContent>
      <p:grpSp>
        <p:nvGrpSpPr>
          <p:cNvPr id="12" name="Ομάδα 11">
            <a:extLst>
              <a:ext uri="{FF2B5EF4-FFF2-40B4-BE49-F238E27FC236}">
                <a16:creationId xmlns:a16="http://schemas.microsoft.com/office/drawing/2014/main" id="{2257C7D0-50A4-EDE9-C3A4-39B500054912}"/>
              </a:ext>
            </a:extLst>
          </p:cNvPr>
          <p:cNvGrpSpPr/>
          <p:nvPr/>
        </p:nvGrpSpPr>
        <p:grpSpPr>
          <a:xfrm>
            <a:off x="1729828" y="3220948"/>
            <a:ext cx="360" cy="360"/>
            <a:chOff x="1729828" y="3220948"/>
            <a:chExt cx="360" cy="360"/>
          </a:xfrm>
        </p:grpSpPr>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10" name="Γραφή 9">
                  <a:extLst>
                    <a:ext uri="{FF2B5EF4-FFF2-40B4-BE49-F238E27FC236}">
                      <a16:creationId xmlns:a16="http://schemas.microsoft.com/office/drawing/2014/main" id="{AA901E5D-E8A4-1F45-333C-0A6145920249}"/>
                    </a:ext>
                  </a:extLst>
                </p14:cNvPr>
                <p14:cNvContentPartPr/>
                <p14:nvPr/>
              </p14:nvContentPartPr>
              <p14:xfrm>
                <a:off x="1729828" y="3220948"/>
                <a:ext cx="360" cy="360"/>
              </p14:xfrm>
            </p:contentPart>
          </mc:Choice>
          <mc:Fallback xmlns="">
            <p:pic>
              <p:nvPicPr>
                <p:cNvPr id="10" name="Γραφή 9">
                  <a:extLst>
                    <a:ext uri="{FF2B5EF4-FFF2-40B4-BE49-F238E27FC236}">
                      <a16:creationId xmlns:a16="http://schemas.microsoft.com/office/drawing/2014/main" xmlns="" xmlns:aink="http://schemas.microsoft.com/office/drawing/2016/ink" xmlns:p14="http://schemas.microsoft.com/office/powerpoint/2010/main" id="{AA901E5D-E8A4-1F45-333C-0A6145920249}"/>
                    </a:ext>
                  </a:extLst>
                </p:cNvPr>
                <p:cNvPicPr/>
                <p:nvPr/>
              </p:nvPicPr>
              <p:blipFill>
                <a:blip r:embed="rId14"/>
                <a:stretch>
                  <a:fillRect/>
                </a:stretch>
              </p:blipFill>
              <p:spPr>
                <a:xfrm>
                  <a:off x="1667188" y="284330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5">
              <p14:nvContentPartPr>
                <p14:cNvPr id="11" name="Γραφή 10">
                  <a:extLst>
                    <a:ext uri="{FF2B5EF4-FFF2-40B4-BE49-F238E27FC236}">
                      <a16:creationId xmlns:a16="http://schemas.microsoft.com/office/drawing/2014/main" id="{EE25E81F-5959-4E4E-7631-702883301E44}"/>
                    </a:ext>
                  </a:extLst>
                </p14:cNvPr>
                <p14:cNvContentPartPr/>
                <p14:nvPr/>
              </p14:nvContentPartPr>
              <p14:xfrm>
                <a:off x="1729828" y="3220948"/>
                <a:ext cx="360" cy="360"/>
              </p14:xfrm>
            </p:contentPart>
          </mc:Choice>
          <mc:Fallback xmlns="">
            <p:pic>
              <p:nvPicPr>
                <p:cNvPr id="11" name="Γραφή 10">
                  <a:extLst>
                    <a:ext uri="{FF2B5EF4-FFF2-40B4-BE49-F238E27FC236}">
                      <a16:creationId xmlns:a16="http://schemas.microsoft.com/office/drawing/2014/main" xmlns="" xmlns:aink="http://schemas.microsoft.com/office/drawing/2016/ink" xmlns:p14="http://schemas.microsoft.com/office/powerpoint/2010/main" id="{EE25E81F-5959-4E4E-7631-702883301E44}"/>
                    </a:ext>
                  </a:extLst>
                </p:cNvPr>
                <p:cNvPicPr/>
                <p:nvPr/>
              </p:nvPicPr>
              <p:blipFill>
                <a:blip r:embed="rId14"/>
                <a:stretch>
                  <a:fillRect/>
                </a:stretch>
              </p:blipFill>
              <p:spPr>
                <a:xfrm>
                  <a:off x="1667188" y="2843308"/>
                  <a:ext cx="126000" cy="75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15" name="Γραφή 14">
                <a:extLst>
                  <a:ext uri="{FF2B5EF4-FFF2-40B4-BE49-F238E27FC236}">
                    <a16:creationId xmlns:a16="http://schemas.microsoft.com/office/drawing/2014/main" id="{094FD380-8E89-CD3E-F102-0E7CD061F6B4}"/>
                  </a:ext>
                </a:extLst>
              </p14:cNvPr>
              <p14:cNvContentPartPr/>
              <p14:nvPr/>
            </p14:nvContentPartPr>
            <p14:xfrm>
              <a:off x="590428" y="4360348"/>
              <a:ext cx="360" cy="360"/>
            </p14:xfrm>
          </p:contentPart>
        </mc:Choice>
        <mc:Fallback xmlns="">
          <p:pic>
            <p:nvPicPr>
              <p:cNvPr id="15" name="Γραφή 14">
                <a:extLst>
                  <a:ext uri="{FF2B5EF4-FFF2-40B4-BE49-F238E27FC236}">
                    <a16:creationId xmlns:a16="http://schemas.microsoft.com/office/drawing/2014/main" xmlns="" xmlns:aink="http://schemas.microsoft.com/office/drawing/2016/ink" xmlns:p14="http://schemas.microsoft.com/office/powerpoint/2010/main" id="{094FD380-8E89-CD3E-F102-0E7CD061F6B4}"/>
                  </a:ext>
                </a:extLst>
              </p:cNvPr>
              <p:cNvPicPr/>
              <p:nvPr/>
            </p:nvPicPr>
            <p:blipFill>
              <a:blip r:embed="rId18"/>
              <a:stretch>
                <a:fillRect/>
              </a:stretch>
            </p:blipFill>
            <p:spPr>
              <a:xfrm>
                <a:off x="527788" y="398270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9">
            <p14:nvContentPartPr>
              <p14:cNvPr id="24" name="Γραφή 23">
                <a:extLst>
                  <a:ext uri="{FF2B5EF4-FFF2-40B4-BE49-F238E27FC236}">
                    <a16:creationId xmlns:a16="http://schemas.microsoft.com/office/drawing/2014/main" id="{43CB7BAE-E3A3-85D1-5B0A-D96A3A5A44A7}"/>
                  </a:ext>
                </a:extLst>
              </p14:cNvPr>
              <p14:cNvContentPartPr/>
              <p14:nvPr/>
            </p14:nvContentPartPr>
            <p14:xfrm>
              <a:off x="2545948" y="4880908"/>
              <a:ext cx="360" cy="360"/>
            </p14:xfrm>
          </p:contentPart>
        </mc:Choice>
        <mc:Fallback xmlns="">
          <p:pic>
            <p:nvPicPr>
              <p:cNvPr id="24" name="Γραφή 23">
                <a:extLst>
                  <a:ext uri="{FF2B5EF4-FFF2-40B4-BE49-F238E27FC236}">
                    <a16:creationId xmlns:a16="http://schemas.microsoft.com/office/drawing/2014/main" xmlns="" xmlns:aink="http://schemas.microsoft.com/office/drawing/2016/ink" xmlns:p14="http://schemas.microsoft.com/office/powerpoint/2010/main" id="{43CB7BAE-E3A3-85D1-5B0A-D96A3A5A44A7}"/>
                  </a:ext>
                </a:extLst>
              </p:cNvPr>
              <p:cNvPicPr/>
              <p:nvPr/>
            </p:nvPicPr>
            <p:blipFill>
              <a:blip r:embed="rId20"/>
              <a:stretch>
                <a:fillRect/>
              </a:stretch>
            </p:blipFill>
            <p:spPr>
              <a:xfrm>
                <a:off x="2482948" y="4502908"/>
                <a:ext cx="126000" cy="756000"/>
              </a:xfrm>
              <a:prstGeom prst="rect">
                <a:avLst/>
              </a:prstGeom>
            </p:spPr>
          </p:pic>
        </mc:Fallback>
      </mc:AlternateContent>
      <p:pic>
        <p:nvPicPr>
          <p:cNvPr id="16" name="Εικόνα 15">
            <a:extLst>
              <a:ext uri="{FF2B5EF4-FFF2-40B4-BE49-F238E27FC236}">
                <a16:creationId xmlns:a16="http://schemas.microsoft.com/office/drawing/2014/main" id="{7347D197-345D-BE29-CF7F-003938258F64}"/>
              </a:ext>
            </a:extLst>
          </p:cNvPr>
          <p:cNvPicPr>
            <a:picLocks noChangeAspect="1"/>
          </p:cNvPicPr>
          <p:nvPr/>
        </p:nvPicPr>
        <p:blipFill>
          <a:blip r:embed="rId21"/>
          <a:stretch>
            <a:fillRect/>
          </a:stretch>
        </p:blipFill>
        <p:spPr>
          <a:xfrm>
            <a:off x="1455030" y="1377271"/>
            <a:ext cx="9268625" cy="4746638"/>
          </a:xfrm>
          <a:prstGeom prst="rect">
            <a:avLst/>
          </a:prstGeom>
        </p:spPr>
      </p:pic>
      <p:grpSp>
        <p:nvGrpSpPr>
          <p:cNvPr id="29" name="Ομάδα 28">
            <a:extLst>
              <a:ext uri="{FF2B5EF4-FFF2-40B4-BE49-F238E27FC236}">
                <a16:creationId xmlns:a16="http://schemas.microsoft.com/office/drawing/2014/main" id="{B665E0C2-18C7-D44E-2302-C37E27319B3B}"/>
              </a:ext>
            </a:extLst>
          </p:cNvPr>
          <p:cNvGrpSpPr/>
          <p:nvPr/>
        </p:nvGrpSpPr>
        <p:grpSpPr>
          <a:xfrm>
            <a:off x="2199859" y="5064357"/>
            <a:ext cx="1462320" cy="619200"/>
            <a:chOff x="1899028" y="4698028"/>
            <a:chExt cx="1462320" cy="619200"/>
          </a:xfrm>
        </p:grpSpPr>
        <mc:AlternateContent xmlns:mc="http://schemas.openxmlformats.org/markup-compatibility/2006" xmlns:p14="http://schemas.microsoft.com/office/powerpoint/2010/main" xmlns:aink="http://schemas.microsoft.com/office/drawing/2016/ink">
          <mc:Choice Requires="p14 aink">
            <p:contentPart p14:bwMode="auto" r:id="rId22">
              <p14:nvContentPartPr>
                <p14:cNvPr id="27" name="Γραφή 26">
                  <a:extLst>
                    <a:ext uri="{FF2B5EF4-FFF2-40B4-BE49-F238E27FC236}">
                      <a16:creationId xmlns:a16="http://schemas.microsoft.com/office/drawing/2014/main" id="{7A1847BB-13C2-4CFB-5E70-D3BEAD676701}"/>
                    </a:ext>
                  </a:extLst>
                </p14:cNvPr>
                <p14:cNvContentPartPr/>
                <p14:nvPr/>
              </p14:nvContentPartPr>
              <p14:xfrm>
                <a:off x="1899028" y="4908628"/>
                <a:ext cx="1447560" cy="408600"/>
              </p14:xfrm>
            </p:contentPart>
          </mc:Choice>
          <mc:Fallback xmlns="">
            <p:pic>
              <p:nvPicPr>
                <p:cNvPr id="27" name="Γραφή 26">
                  <a:extLst>
                    <a:ext uri="{FF2B5EF4-FFF2-40B4-BE49-F238E27FC236}">
                      <a16:creationId xmlns:a16="http://schemas.microsoft.com/office/drawing/2014/main" xmlns="" xmlns:aink="http://schemas.microsoft.com/office/drawing/2016/ink" xmlns:p14="http://schemas.microsoft.com/office/powerpoint/2010/main" id="{7A1847BB-13C2-4CFB-5E70-D3BEAD676701}"/>
                    </a:ext>
                  </a:extLst>
                </p:cNvPr>
                <p:cNvPicPr/>
                <p:nvPr/>
              </p:nvPicPr>
              <p:blipFill>
                <a:blip r:embed="rId23"/>
                <a:stretch>
                  <a:fillRect/>
                </a:stretch>
              </p:blipFill>
              <p:spPr>
                <a:xfrm>
                  <a:off x="1836028" y="4530988"/>
                  <a:ext cx="1573200" cy="1164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4">
              <p14:nvContentPartPr>
                <p14:cNvPr id="28" name="Γραφή 27">
                  <a:extLst>
                    <a:ext uri="{FF2B5EF4-FFF2-40B4-BE49-F238E27FC236}">
                      <a16:creationId xmlns:a16="http://schemas.microsoft.com/office/drawing/2014/main" id="{84FED590-29CD-7BF5-F803-D220B4229E65}"/>
                    </a:ext>
                  </a:extLst>
                </p14:cNvPr>
                <p14:cNvContentPartPr/>
                <p14:nvPr/>
              </p14:nvContentPartPr>
              <p14:xfrm>
                <a:off x="2911708" y="4698028"/>
                <a:ext cx="449640" cy="377280"/>
              </p14:xfrm>
            </p:contentPart>
          </mc:Choice>
          <mc:Fallback xmlns="">
            <p:pic>
              <p:nvPicPr>
                <p:cNvPr id="28" name="Γραφή 27">
                  <a:extLst>
                    <a:ext uri="{FF2B5EF4-FFF2-40B4-BE49-F238E27FC236}">
                      <a16:creationId xmlns:a16="http://schemas.microsoft.com/office/drawing/2014/main" xmlns="" xmlns:aink="http://schemas.microsoft.com/office/drawing/2016/ink" xmlns:p14="http://schemas.microsoft.com/office/powerpoint/2010/main" id="{84FED590-29CD-7BF5-F803-D220B4229E65}"/>
                    </a:ext>
                  </a:extLst>
                </p:cNvPr>
                <p:cNvPicPr/>
                <p:nvPr/>
              </p:nvPicPr>
              <p:blipFill>
                <a:blip r:embed="rId25"/>
                <a:stretch>
                  <a:fillRect/>
                </a:stretch>
              </p:blipFill>
              <p:spPr>
                <a:xfrm>
                  <a:off x="2849068" y="4320388"/>
                  <a:ext cx="575280" cy="1132920"/>
                </a:xfrm>
                <a:prstGeom prst="rect">
                  <a:avLst/>
                </a:prstGeom>
              </p:spPr>
            </p:pic>
          </mc:Fallback>
        </mc:AlternateContent>
      </p:grpSp>
      <p:grpSp>
        <p:nvGrpSpPr>
          <p:cNvPr id="32" name="Ομάδα 31">
            <a:extLst>
              <a:ext uri="{FF2B5EF4-FFF2-40B4-BE49-F238E27FC236}">
                <a16:creationId xmlns:a16="http://schemas.microsoft.com/office/drawing/2014/main" id="{50AD0F94-DA1B-90A2-795E-A67FABA9FBD7}"/>
              </a:ext>
            </a:extLst>
          </p:cNvPr>
          <p:cNvGrpSpPr/>
          <p:nvPr/>
        </p:nvGrpSpPr>
        <p:grpSpPr>
          <a:xfrm>
            <a:off x="10543626" y="3021868"/>
            <a:ext cx="759960" cy="933120"/>
            <a:chOff x="10634788" y="2545948"/>
            <a:chExt cx="759960" cy="933120"/>
          </a:xfrm>
        </p:grpSpPr>
        <mc:AlternateContent xmlns:mc="http://schemas.openxmlformats.org/markup-compatibility/2006" xmlns:p14="http://schemas.microsoft.com/office/powerpoint/2010/main" xmlns:aink="http://schemas.microsoft.com/office/drawing/2016/ink">
          <mc:Choice Requires="p14 aink">
            <p:contentPart p14:bwMode="auto" r:id="rId26">
              <p14:nvContentPartPr>
                <p14:cNvPr id="30" name="Γραφή 29">
                  <a:extLst>
                    <a:ext uri="{FF2B5EF4-FFF2-40B4-BE49-F238E27FC236}">
                      <a16:creationId xmlns:a16="http://schemas.microsoft.com/office/drawing/2014/main" id="{C3086C42-CE73-5757-3A28-D32AAFF8F668}"/>
                    </a:ext>
                  </a:extLst>
                </p14:cNvPr>
                <p14:cNvContentPartPr/>
                <p14:nvPr/>
              </p14:nvContentPartPr>
              <p14:xfrm>
                <a:off x="10818028" y="2545948"/>
                <a:ext cx="576720" cy="900360"/>
              </p14:xfrm>
            </p:contentPart>
          </mc:Choice>
          <mc:Fallback xmlns="">
            <p:pic>
              <p:nvPicPr>
                <p:cNvPr id="30" name="Γραφή 29">
                  <a:extLst>
                    <a:ext uri="{FF2B5EF4-FFF2-40B4-BE49-F238E27FC236}">
                      <a16:creationId xmlns:a16="http://schemas.microsoft.com/office/drawing/2014/main" xmlns="" xmlns:aink="http://schemas.microsoft.com/office/drawing/2016/ink" xmlns:p14="http://schemas.microsoft.com/office/powerpoint/2010/main" id="{C3086C42-CE73-5757-3A28-D32AAFF8F668}"/>
                    </a:ext>
                  </a:extLst>
                </p:cNvPr>
                <p:cNvPicPr/>
                <p:nvPr/>
              </p:nvPicPr>
              <p:blipFill>
                <a:blip r:embed="rId27"/>
                <a:stretch>
                  <a:fillRect/>
                </a:stretch>
              </p:blipFill>
              <p:spPr>
                <a:xfrm>
                  <a:off x="10755388" y="2167948"/>
                  <a:ext cx="702360" cy="16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8">
              <p14:nvContentPartPr>
                <p14:cNvPr id="31" name="Γραφή 30">
                  <a:extLst>
                    <a:ext uri="{FF2B5EF4-FFF2-40B4-BE49-F238E27FC236}">
                      <a16:creationId xmlns:a16="http://schemas.microsoft.com/office/drawing/2014/main" id="{F47BAD86-90FB-A42A-AC15-1D01857FAE04}"/>
                    </a:ext>
                  </a:extLst>
                </p14:cNvPr>
                <p14:cNvContentPartPr/>
                <p14:nvPr/>
              </p14:nvContentPartPr>
              <p14:xfrm>
                <a:off x="10634788" y="3192868"/>
                <a:ext cx="462240" cy="286200"/>
              </p14:xfrm>
            </p:contentPart>
          </mc:Choice>
          <mc:Fallback xmlns="">
            <p:pic>
              <p:nvPicPr>
                <p:cNvPr id="31" name="Γραφή 30">
                  <a:extLst>
                    <a:ext uri="{FF2B5EF4-FFF2-40B4-BE49-F238E27FC236}">
                      <a16:creationId xmlns:a16="http://schemas.microsoft.com/office/drawing/2014/main" xmlns="" xmlns:aink="http://schemas.microsoft.com/office/drawing/2016/ink" xmlns:p14="http://schemas.microsoft.com/office/powerpoint/2010/main" id="{F47BAD86-90FB-A42A-AC15-1D01857FAE04}"/>
                    </a:ext>
                  </a:extLst>
                </p:cNvPr>
                <p:cNvPicPr/>
                <p:nvPr/>
              </p:nvPicPr>
              <p:blipFill>
                <a:blip r:embed="rId29"/>
                <a:stretch>
                  <a:fillRect/>
                </a:stretch>
              </p:blipFill>
              <p:spPr>
                <a:xfrm>
                  <a:off x="10571788" y="2815228"/>
                  <a:ext cx="587880" cy="1041840"/>
                </a:xfrm>
                <a:prstGeom prst="rect">
                  <a:avLst/>
                </a:prstGeom>
              </p:spPr>
            </p:pic>
          </mc:Fallback>
        </mc:AlternateContent>
      </p:grpSp>
    </p:spTree>
    <p:extLst>
      <p:ext uri="{BB962C8B-B14F-4D97-AF65-F5344CB8AC3E}">
        <p14:creationId xmlns:p14="http://schemas.microsoft.com/office/powerpoint/2010/main" val="2760994659"/>
      </p:ext>
    </p:extLst>
  </p:cSld>
  <p:clrMapOvr>
    <a:masterClrMapping/>
  </p:clrMapOvr>
</p:sld>
</file>

<file path=ppt/theme/theme1.xml><?xml version="1.0" encoding="utf-8"?>
<a:theme xmlns:a="http://schemas.openxmlformats.org/drawingml/2006/main" name="Tema do Office">
  <a:themeElements>
    <a:clrScheme name="Personalizado 5">
      <a:dk1>
        <a:srgbClr val="00206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11566</TotalTime>
  <Words>6959</Words>
  <Application>Microsoft Office PowerPoint</Application>
  <PresentationFormat>Ευρεία οθόνη</PresentationFormat>
  <Paragraphs>649</Paragraphs>
  <Slides>49</Slides>
  <Notes>32</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49</vt:i4>
      </vt:variant>
    </vt:vector>
  </HeadingPairs>
  <TitlesOfParts>
    <vt:vector size="56" baseType="lpstr">
      <vt:lpstr>Arial</vt:lpstr>
      <vt:lpstr>Calibri</vt:lpstr>
      <vt:lpstr>Segoe UI Symbol</vt:lpstr>
      <vt:lpstr>Symbol</vt:lpstr>
      <vt:lpstr>Times New Roman</vt:lpstr>
      <vt:lpstr>Wingdings</vt:lpstr>
      <vt:lpstr>Tema do Office</vt:lpstr>
      <vt:lpstr>Παρουσίαση του PowerPoint</vt:lpstr>
      <vt:lpstr>Παρουσίαση του PowerPoint</vt:lpstr>
      <vt:lpstr>Mεθοδολογία του POEME για τη δημιουργία μεικτών εκθέσεων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Δημιουργώντας μεικτές  εκθέσεις στο σχολείο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Τέλος, μην ξεχνάτε…</vt:lpstr>
      <vt:lpstr>Παρουσίαση του PowerPoint</vt:lpstr>
      <vt:lpstr>Παρουσίαση του PowerPoint</vt:lpstr>
      <vt:lpstr>Σας ευχαριστούμε!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Utilizador</dc:creator>
  <cp:lastModifiedBy>xrysoula lionta</cp:lastModifiedBy>
  <cp:revision>414</cp:revision>
  <cp:lastPrinted>2023-03-29T15:05:51Z</cp:lastPrinted>
  <dcterms:created xsi:type="dcterms:W3CDTF">2022-08-22T10:39:11Z</dcterms:created>
  <dcterms:modified xsi:type="dcterms:W3CDTF">2023-03-29T15:51:18Z</dcterms:modified>
</cp:coreProperties>
</file>