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9" r:id="rId4"/>
    <p:sldId id="257" r:id="rId5"/>
    <p:sldId id="258" r:id="rId6"/>
    <p:sldId id="259" r:id="rId7"/>
    <p:sldId id="268" r:id="rId8"/>
    <p:sldId id="266" r:id="rId9"/>
    <p:sldId id="267" r:id="rId10"/>
    <p:sldId id="261" r:id="rId11"/>
    <p:sldId id="270" r:id="rId12"/>
    <p:sldId id="272" r:id="rId13"/>
    <p:sldId id="304" r:id="rId14"/>
    <p:sldId id="278" r:id="rId15"/>
    <p:sldId id="271" r:id="rId16"/>
    <p:sldId id="273" r:id="rId17"/>
    <p:sldId id="274" r:id="rId18"/>
    <p:sldId id="293" r:id="rId19"/>
    <p:sldId id="297" r:id="rId20"/>
    <p:sldId id="298" r:id="rId21"/>
    <p:sldId id="299" r:id="rId22"/>
    <p:sldId id="301" r:id="rId23"/>
    <p:sldId id="302" r:id="rId24"/>
    <p:sldId id="303" r:id="rId25"/>
    <p:sldId id="305" r:id="rId26"/>
    <p:sldId id="265" r:id="rId27"/>
    <p:sldId id="281" r:id="rId2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D9A"/>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15BCC-8E11-40E1-9ADA-203B1CD6C294}" type="datetimeFigureOut">
              <a:rPr lang="en-BE" smtClean="0"/>
              <a:t>19/10/2022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4588-56DC-44AE-B5E3-343278A6FF97}" type="slidenum">
              <a:rPr lang="en-BE" smtClean="0"/>
              <a:t>‹#›</a:t>
            </a:fld>
            <a:endParaRPr lang="en-BE"/>
          </a:p>
        </p:txBody>
      </p:sp>
    </p:spTree>
    <p:extLst>
      <p:ext uri="{BB962C8B-B14F-4D97-AF65-F5344CB8AC3E}">
        <p14:creationId xmlns:p14="http://schemas.microsoft.com/office/powerpoint/2010/main" val="12248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The functionalities, as well as the interactive elements result in an e-book that is visually appealing and easy to use.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12</a:t>
            </a:fld>
            <a:endParaRPr lang="en-BE"/>
          </a:p>
        </p:txBody>
      </p:sp>
    </p:spTree>
    <p:extLst>
      <p:ext uri="{BB962C8B-B14F-4D97-AF65-F5344CB8AC3E}">
        <p14:creationId xmlns:p14="http://schemas.microsoft.com/office/powerpoint/2010/main" val="117437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13</a:t>
            </a:fld>
            <a:endParaRPr lang="en-BE"/>
          </a:p>
        </p:txBody>
      </p:sp>
    </p:spTree>
    <p:extLst>
      <p:ext uri="{BB962C8B-B14F-4D97-AF65-F5344CB8AC3E}">
        <p14:creationId xmlns:p14="http://schemas.microsoft.com/office/powerpoint/2010/main" val="148928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hr-HR" dirty="0"/>
              <a:t>The dashboard</a:t>
            </a:r>
          </a:p>
          <a:p>
            <a:pPr marL="228600" indent="-228600">
              <a:buAutoNum type="arabicPeriod"/>
            </a:pPr>
            <a:r>
              <a:rPr lang="hr-HR" dirty="0"/>
              <a:t>Click on create new library</a:t>
            </a:r>
          </a:p>
          <a:p>
            <a:pPr marL="228600" indent="-228600">
              <a:buAutoNum type="arabicPeriod"/>
            </a:pPr>
            <a:r>
              <a:rPr lang="hr-HR" dirty="0"/>
              <a:t>Add name</a:t>
            </a:r>
          </a:p>
          <a:p>
            <a:pPr marL="228600" indent="-228600">
              <a:buAutoNum type="arabicPeriod"/>
            </a:pPr>
            <a:r>
              <a:rPr lang="hr-HR" dirty="0"/>
              <a:t>Click on „create”</a:t>
            </a:r>
          </a:p>
          <a:p>
            <a:pPr marL="228600" indent="-228600">
              <a:buAutoNum type="arabicPeriod"/>
            </a:pPr>
            <a:r>
              <a:rPr lang="hr-HR" dirty="0"/>
              <a:t>Library appears on the dashboard</a:t>
            </a:r>
          </a:p>
          <a:p>
            <a:pPr marL="228600" indent="-228600">
              <a:buAutoNum type="arabicPeriod"/>
            </a:pPr>
            <a:endParaRPr lang="hr-HR" dirty="0"/>
          </a:p>
          <a:p>
            <a:pPr marL="228600" indent="-228600">
              <a:buAutoNum type="arabicPeriod"/>
            </a:pPr>
            <a:r>
              <a:rPr lang="hr-HR" dirty="0"/>
              <a:t>You can invite others to join you in your library and create their books </a:t>
            </a:r>
          </a:p>
          <a:p>
            <a:pPr marL="228600" indent="-228600">
              <a:buAutoNum type="arabicPeriod"/>
            </a:pPr>
            <a:r>
              <a:rPr lang="hr-HR" dirty="0"/>
              <a:t>You can only have one library – but you can create 40 books in that one library</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19</a:t>
            </a:fld>
            <a:endParaRPr lang="en-BE"/>
          </a:p>
        </p:txBody>
      </p:sp>
    </p:spTree>
    <p:extLst>
      <p:ext uri="{BB962C8B-B14F-4D97-AF65-F5344CB8AC3E}">
        <p14:creationId xmlns:p14="http://schemas.microsoft.com/office/powerpoint/2010/main" val="7158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 create a cover page you can add shapes, images, or just simple text by clicking on the + sign in the right corner</a:t>
            </a:r>
          </a:p>
          <a:p>
            <a:r>
              <a:rPr lang="hr-HR" dirty="0"/>
              <a:t>When you choose a shape, for example, and you want to change the color of it/change the font of the text– you will have to click on the little i in the corner</a:t>
            </a:r>
          </a:p>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21</a:t>
            </a:fld>
            <a:endParaRPr lang="en-BE"/>
          </a:p>
        </p:txBody>
      </p:sp>
    </p:spTree>
    <p:extLst>
      <p:ext uri="{BB962C8B-B14F-4D97-AF65-F5344CB8AC3E}">
        <p14:creationId xmlns:p14="http://schemas.microsoft.com/office/powerpoint/2010/main" val="747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Once you are done with the cover page, simply click on the right arrow to move on the next page</a:t>
            </a:r>
          </a:p>
          <a:p>
            <a:r>
              <a:rPr lang="hr-HR" dirty="0"/>
              <a:t>Then, the new page will appear on the screen and you can edit it as you wish</a:t>
            </a:r>
          </a:p>
          <a:p>
            <a:r>
              <a:rPr lang="hr-HR" dirty="0"/>
              <a:t>You can also add the sound – the recording of your voice, for example, to the ebook</a:t>
            </a:r>
          </a:p>
          <a:p>
            <a:r>
              <a:rPr lang="hr-HR" dirty="0"/>
              <a:t>Add as many pages as you need, and decorate them as you want</a:t>
            </a:r>
          </a:p>
          <a:p>
            <a:endParaRPr lang="hr-HR" dirty="0"/>
          </a:p>
        </p:txBody>
      </p:sp>
      <p:sp>
        <p:nvSpPr>
          <p:cNvPr id="4" name="Slide Number Placeholder 3"/>
          <p:cNvSpPr>
            <a:spLocks noGrp="1"/>
          </p:cNvSpPr>
          <p:nvPr>
            <p:ph type="sldNum" sz="quarter" idx="5"/>
          </p:nvPr>
        </p:nvSpPr>
        <p:spPr/>
        <p:txBody>
          <a:bodyPr/>
          <a:lstStyle/>
          <a:p>
            <a:fld id="{C4054588-56DC-44AE-B5E3-343278A6FF97}" type="slidenum">
              <a:rPr lang="en-BE" smtClean="0"/>
              <a:t>22</a:t>
            </a:fld>
            <a:endParaRPr lang="en-BE"/>
          </a:p>
        </p:txBody>
      </p:sp>
    </p:spTree>
    <p:extLst>
      <p:ext uri="{BB962C8B-B14F-4D97-AF65-F5344CB8AC3E}">
        <p14:creationId xmlns:p14="http://schemas.microsoft.com/office/powerpoint/2010/main" val="101983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To see all the pages click on „pages”</a:t>
            </a:r>
          </a:p>
          <a:p>
            <a:r>
              <a:rPr lang="hr-HR" dirty="0"/>
              <a:t>Here you can see all the pages, change the order, delete the pages or copy them</a:t>
            </a:r>
          </a:p>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23</a:t>
            </a:fld>
            <a:endParaRPr lang="en-BE"/>
          </a:p>
        </p:txBody>
      </p:sp>
    </p:spTree>
    <p:extLst>
      <p:ext uri="{BB962C8B-B14F-4D97-AF65-F5344CB8AC3E}">
        <p14:creationId xmlns:p14="http://schemas.microsoft.com/office/powerpoint/2010/main" val="183939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a:t>
            </a:r>
            <a:r>
              <a:rPr lang="hr-HR" dirty="0"/>
              <a:t>download your file by clicking on „Download as ebook” and</a:t>
            </a:r>
            <a:r>
              <a:rPr lang="en-US" dirty="0"/>
              <a:t>, it is automatically saved in the </a:t>
            </a:r>
            <a:r>
              <a:rPr lang="en-US" dirty="0" err="1"/>
              <a:t>ePub</a:t>
            </a:r>
            <a:r>
              <a:rPr lang="en-US" dirty="0"/>
              <a:t> format. </a:t>
            </a:r>
          </a:p>
          <a:p>
            <a:r>
              <a:rPr lang="en-US" dirty="0"/>
              <a:t>You can open your </a:t>
            </a:r>
            <a:r>
              <a:rPr lang="en-US" dirty="0" err="1"/>
              <a:t>ePub</a:t>
            </a:r>
            <a:r>
              <a:rPr lang="en-US" dirty="0"/>
              <a:t> with a reading application (eBook Reader, Apple Books for example).</a:t>
            </a:r>
            <a:endParaRPr lang="hr-HR" dirty="0"/>
          </a:p>
          <a:p>
            <a:r>
              <a:rPr lang="hr-HR" dirty="0"/>
              <a:t>You can also publish it online – on the book creator, or just simply use it and read it as it is by clicking on the „play” button</a:t>
            </a:r>
            <a:endParaRPr lang="en-US" dirty="0"/>
          </a:p>
          <a:p>
            <a:r>
              <a:rPr lang="hr-HR" dirty="0"/>
              <a:t>If you decide to play the book, you can also choose the „read to me” option for read aloud, even if you didn’t record your voice previously</a:t>
            </a:r>
          </a:p>
          <a:p>
            <a:endParaRPr lang="hr-HR" dirty="0"/>
          </a:p>
          <a:p>
            <a:r>
              <a:rPr lang="hr-HR" dirty="0"/>
              <a:t>And, that’s it, enjoy your ebook!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24</a:t>
            </a:fld>
            <a:endParaRPr lang="en-BE"/>
          </a:p>
        </p:txBody>
      </p:sp>
    </p:spTree>
    <p:extLst>
      <p:ext uri="{BB962C8B-B14F-4D97-AF65-F5344CB8AC3E}">
        <p14:creationId xmlns:p14="http://schemas.microsoft.com/office/powerpoint/2010/main" val="348811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a:t>
            </a:r>
            <a:r>
              <a:rPr lang="hr-HR" dirty="0"/>
              <a:t>download your file by clicking on „Download as ebook” and</a:t>
            </a:r>
            <a:r>
              <a:rPr lang="en-US" dirty="0"/>
              <a:t>, it is automatically saved in the </a:t>
            </a:r>
            <a:r>
              <a:rPr lang="en-US" dirty="0" err="1"/>
              <a:t>ePub</a:t>
            </a:r>
            <a:r>
              <a:rPr lang="en-US" dirty="0"/>
              <a:t> format. </a:t>
            </a:r>
          </a:p>
          <a:p>
            <a:r>
              <a:rPr lang="en-US" dirty="0"/>
              <a:t>You can open your </a:t>
            </a:r>
            <a:r>
              <a:rPr lang="en-US" dirty="0" err="1"/>
              <a:t>ePub</a:t>
            </a:r>
            <a:r>
              <a:rPr lang="en-US" dirty="0"/>
              <a:t> with a reading application (eBook Reader, Apple Books for example).</a:t>
            </a:r>
            <a:endParaRPr lang="hr-HR" dirty="0"/>
          </a:p>
          <a:p>
            <a:r>
              <a:rPr lang="hr-HR" dirty="0"/>
              <a:t>You can also publish it online – on the book creator, or just simply use it and read it as it is by clicking on the „play” button</a:t>
            </a:r>
            <a:endParaRPr lang="en-US" dirty="0"/>
          </a:p>
          <a:p>
            <a:r>
              <a:rPr lang="hr-HR" dirty="0"/>
              <a:t>If you decide to play the book, you can also choose the „read to me” option for read aloud, even if you didn’t record your voice previously</a:t>
            </a:r>
          </a:p>
          <a:p>
            <a:endParaRPr lang="hr-HR" dirty="0"/>
          </a:p>
          <a:p>
            <a:r>
              <a:rPr lang="hr-HR" dirty="0"/>
              <a:t>And, that’s it, enjoy your ebook!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25</a:t>
            </a:fld>
            <a:endParaRPr lang="en-BE"/>
          </a:p>
        </p:txBody>
      </p:sp>
    </p:spTree>
    <p:extLst>
      <p:ext uri="{BB962C8B-B14F-4D97-AF65-F5344CB8AC3E}">
        <p14:creationId xmlns:p14="http://schemas.microsoft.com/office/powerpoint/2010/main" val="218097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6" name="Marcador de Posição do Rodapé 5">
            <a:extLst>
              <a:ext uri="{FF2B5EF4-FFF2-40B4-BE49-F238E27FC236}">
                <a16:creationId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8" name="Marcador de Posição do Rodapé 7">
            <a:extLst>
              <a:ext uri="{FF2B5EF4-FFF2-40B4-BE49-F238E27FC236}">
                <a16:creationId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4" name="Marcador de Posição do Rodapé 3">
            <a:extLst>
              <a:ext uri="{FF2B5EF4-FFF2-40B4-BE49-F238E27FC236}">
                <a16:creationId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3" name="Marcador de Posição do Rodapé 2">
            <a:extLst>
              <a:ext uri="{FF2B5EF4-FFF2-40B4-BE49-F238E27FC236}">
                <a16:creationId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6" name="Marcador de Posição do Rodapé 5">
            <a:extLst>
              <a:ext uri="{FF2B5EF4-FFF2-40B4-BE49-F238E27FC236}">
                <a16:creationId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19/10/2022</a:t>
            </a:fld>
            <a:endParaRPr lang="en-GB"/>
          </a:p>
        </p:txBody>
      </p:sp>
      <p:sp>
        <p:nvSpPr>
          <p:cNvPr id="6" name="Marcador de Posição do Rodapé 5">
            <a:extLst>
              <a:ext uri="{FF2B5EF4-FFF2-40B4-BE49-F238E27FC236}">
                <a16:creationId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19/10/2022</a:t>
            </a:fld>
            <a:endParaRPr lang="en-GB"/>
          </a:p>
        </p:txBody>
      </p:sp>
      <p:sp>
        <p:nvSpPr>
          <p:cNvPr id="5" name="Marcador de Posição do Rodapé 4">
            <a:extLst>
              <a:ext uri="{FF2B5EF4-FFF2-40B4-BE49-F238E27FC236}">
                <a16:creationId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bookcreator.com/"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hyperlink" Target="https://www.apple.com/apple-books/" TargetMode="External"/><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drlab.org/software/thorium-reader/" TargetMode="External"/><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bit.ly/POEME_Feedback"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hyperlink" Target="http://www.facebook.com/POEMEprojec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www.poemeproject.eu/"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DFE1F0A-BB4B-4D0F-95AE-663A64BE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19" y="1298700"/>
            <a:ext cx="7193360" cy="1978174"/>
          </a:xfrm>
          <a:prstGeom prst="rect">
            <a:avLst/>
          </a:prstGeom>
        </p:spPr>
      </p:pic>
      <p:pic>
        <p:nvPicPr>
          <p:cNvPr id="9" name="Imagem 8">
            <a:extLst>
              <a:ext uri="{FF2B5EF4-FFF2-40B4-BE49-F238E27FC236}">
                <a16:creationId xmlns:a16="http://schemas.microsoft.com/office/drawing/2014/main" id="{90395939-0003-4740-A064-CCB969932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498" y="5112287"/>
            <a:ext cx="2604122" cy="567759"/>
          </a:xfrm>
          <a:prstGeom prst="rect">
            <a:avLst/>
          </a:prstGeom>
        </p:spPr>
      </p:pic>
      <p:sp>
        <p:nvSpPr>
          <p:cNvPr id="11" name="CaixaDeTexto 10">
            <a:extLst>
              <a:ext uri="{FF2B5EF4-FFF2-40B4-BE49-F238E27FC236}">
                <a16:creationId xmlns:a16="http://schemas.microsoft.com/office/drawing/2014/main" id="{768F6B4F-A874-4DF2-BC03-EA89A4710620}"/>
              </a:ext>
            </a:extLst>
          </p:cNvPr>
          <p:cNvSpPr txBox="1"/>
          <p:nvPr/>
        </p:nvSpPr>
        <p:spPr>
          <a:xfrm>
            <a:off x="443947" y="3134113"/>
            <a:ext cx="11304105" cy="1651671"/>
          </a:xfrm>
          <a:prstGeom prst="rect">
            <a:avLst/>
          </a:prstGeom>
          <a:noFill/>
        </p:spPr>
        <p:txBody>
          <a:bodyPr wrap="square" rtlCol="0">
            <a:spAutoFit/>
          </a:bodyPr>
          <a:lstStyle/>
          <a:p>
            <a:pPr algn="ctr">
              <a:lnSpc>
                <a:spcPct val="150000"/>
              </a:lnSpc>
            </a:pPr>
            <a:r>
              <a:rPr lang="en-GB" sz="3600" b="1" dirty="0">
                <a:solidFill>
                  <a:srgbClr val="002060"/>
                </a:solidFill>
              </a:rPr>
              <a:t>IO3 – E-book Creation and Training</a:t>
            </a:r>
          </a:p>
          <a:p>
            <a:pPr algn="ctr">
              <a:lnSpc>
                <a:spcPct val="150000"/>
              </a:lnSpc>
            </a:pPr>
            <a:r>
              <a:rPr lang="en-GB" sz="3600" b="1" dirty="0">
                <a:solidFill>
                  <a:srgbClr val="002060"/>
                </a:solidFill>
              </a:rPr>
              <a:t>Teacher’s Webinar Training</a:t>
            </a:r>
          </a:p>
        </p:txBody>
      </p:sp>
    </p:spTree>
    <p:extLst>
      <p:ext uri="{BB962C8B-B14F-4D97-AF65-F5344CB8AC3E}">
        <p14:creationId xmlns:p14="http://schemas.microsoft.com/office/powerpoint/2010/main" val="1732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Marcador de Posição de Conteúdo 7">
            <a:extLst>
              <a:ext uri="{FF2B5EF4-FFF2-40B4-BE49-F238E27FC236}">
                <a16:creationId xmlns:a16="http://schemas.microsoft.com/office/drawing/2014/main" id="{C3536037-8966-4F57-9CE1-C7708DCA65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557" y="0"/>
            <a:ext cx="4757530" cy="1308321"/>
          </a:xfrm>
        </p:spPr>
      </p:pic>
      <p:sp>
        <p:nvSpPr>
          <p:cNvPr id="4" name="Retângulo: Cantos Arredondados 3">
            <a:extLst>
              <a:ext uri="{FF2B5EF4-FFF2-40B4-BE49-F238E27FC236}">
                <a16:creationId xmlns:a16="http://schemas.microsoft.com/office/drawing/2014/main" id="{F5074208-AFDF-4578-81A4-14F04C4FB4BE}"/>
              </a:ext>
            </a:extLst>
          </p:cNvPr>
          <p:cNvSpPr/>
          <p:nvPr/>
        </p:nvSpPr>
        <p:spPr>
          <a:xfrm>
            <a:off x="622851" y="1308321"/>
            <a:ext cx="4757529" cy="79877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xaDeTexto 8">
            <a:extLst>
              <a:ext uri="{FF2B5EF4-FFF2-40B4-BE49-F238E27FC236}">
                <a16:creationId xmlns:a16="http://schemas.microsoft.com/office/drawing/2014/main" id="{786744E7-0AEE-40CF-B4D1-C34D45AD1A1A}"/>
              </a:ext>
            </a:extLst>
          </p:cNvPr>
          <p:cNvSpPr txBox="1"/>
          <p:nvPr/>
        </p:nvSpPr>
        <p:spPr>
          <a:xfrm>
            <a:off x="622852" y="1457217"/>
            <a:ext cx="5287618" cy="738664"/>
          </a:xfrm>
          <a:prstGeom prst="rect">
            <a:avLst/>
          </a:prstGeom>
          <a:noFill/>
        </p:spPr>
        <p:txBody>
          <a:bodyPr wrap="square" rtlCol="0">
            <a:spAutoFit/>
          </a:bodyPr>
          <a:lstStyle/>
          <a:p>
            <a:r>
              <a:rPr lang="en-GB" sz="2400" dirty="0"/>
              <a:t>The POEME project in numbers:</a:t>
            </a:r>
          </a:p>
          <a:p>
            <a:endParaRPr lang="en-GB" dirty="0"/>
          </a:p>
        </p:txBody>
      </p:sp>
      <p:sp>
        <p:nvSpPr>
          <p:cNvPr id="11" name="Retângulo: Cantos Arredondados 10">
            <a:extLst>
              <a:ext uri="{FF2B5EF4-FFF2-40B4-BE49-F238E27FC236}">
                <a16:creationId xmlns:a16="http://schemas.microsoft.com/office/drawing/2014/main" id="{BF047738-4BC9-4367-BD73-084ECDB31C54}"/>
              </a:ext>
            </a:extLst>
          </p:cNvPr>
          <p:cNvSpPr/>
          <p:nvPr/>
        </p:nvSpPr>
        <p:spPr>
          <a:xfrm>
            <a:off x="612913" y="2392153"/>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 E-Report in EN, translated to French, Portuguese and Greek</a:t>
            </a:r>
          </a:p>
        </p:txBody>
      </p:sp>
      <p:sp>
        <p:nvSpPr>
          <p:cNvPr id="13" name="Retângulo: Cantos Arredondados 12">
            <a:extLst>
              <a:ext uri="{FF2B5EF4-FFF2-40B4-BE49-F238E27FC236}">
                <a16:creationId xmlns:a16="http://schemas.microsoft.com/office/drawing/2014/main" id="{5A223A41-CFBD-4DC8-9663-DBBEABBF76C1}"/>
              </a:ext>
            </a:extLst>
          </p:cNvPr>
          <p:cNvSpPr/>
          <p:nvPr/>
        </p:nvSpPr>
        <p:spPr>
          <a:xfrm>
            <a:off x="4436165" y="2368299"/>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18 e-Worksheets in EN with topic of European cultural heritage, translated to FR, PT and EL</a:t>
            </a:r>
          </a:p>
        </p:txBody>
      </p:sp>
      <p:sp>
        <p:nvSpPr>
          <p:cNvPr id="15" name="Retângulo: Cantos Arredondados 14">
            <a:extLst>
              <a:ext uri="{FF2B5EF4-FFF2-40B4-BE49-F238E27FC236}">
                <a16:creationId xmlns:a16="http://schemas.microsoft.com/office/drawing/2014/main" id="{BDD0F160-BA94-46B7-8F1C-09F81D918144}"/>
              </a:ext>
            </a:extLst>
          </p:cNvPr>
          <p:cNvSpPr/>
          <p:nvPr/>
        </p:nvSpPr>
        <p:spPr>
          <a:xfrm>
            <a:off x="8314082" y="2344777"/>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10 Interactive e-books, translated to FR, PT and EL </a:t>
            </a:r>
          </a:p>
        </p:txBody>
      </p:sp>
      <p:sp>
        <p:nvSpPr>
          <p:cNvPr id="16" name="Retângulo: Cantos Arredondados 15">
            <a:extLst>
              <a:ext uri="{FF2B5EF4-FFF2-40B4-BE49-F238E27FC236}">
                <a16:creationId xmlns:a16="http://schemas.microsoft.com/office/drawing/2014/main" id="{346D648F-32F8-4338-B032-B819645552D6}"/>
              </a:ext>
            </a:extLst>
          </p:cNvPr>
          <p:cNvSpPr/>
          <p:nvPr/>
        </p:nvSpPr>
        <p:spPr>
          <a:xfrm>
            <a:off x="4436164"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200 students participating in the development of the POEME blended exhibitions</a:t>
            </a:r>
          </a:p>
        </p:txBody>
      </p:sp>
      <p:sp>
        <p:nvSpPr>
          <p:cNvPr id="17" name="Retângulo: Cantos Arredondados 16">
            <a:extLst>
              <a:ext uri="{FF2B5EF4-FFF2-40B4-BE49-F238E27FC236}">
                <a16:creationId xmlns:a16="http://schemas.microsoft.com/office/drawing/2014/main" id="{AFF9887F-E4C7-40A3-A8EE-D5873D37D2D1}"/>
              </a:ext>
            </a:extLst>
          </p:cNvPr>
          <p:cNvSpPr/>
          <p:nvPr/>
        </p:nvSpPr>
        <p:spPr>
          <a:xfrm>
            <a:off x="8314082"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15 participating teachers per consortium language</a:t>
            </a:r>
          </a:p>
        </p:txBody>
      </p:sp>
      <p:sp>
        <p:nvSpPr>
          <p:cNvPr id="18" name="Retângulo: Cantos Arredondados 17">
            <a:extLst>
              <a:ext uri="{FF2B5EF4-FFF2-40B4-BE49-F238E27FC236}">
                <a16:creationId xmlns:a16="http://schemas.microsoft.com/office/drawing/2014/main" id="{C805F5D3-C8B5-4C89-915D-D0C73CA4239C}"/>
              </a:ext>
            </a:extLst>
          </p:cNvPr>
          <p:cNvSpPr/>
          <p:nvPr/>
        </p:nvSpPr>
        <p:spPr>
          <a:xfrm>
            <a:off x="558246" y="4121426"/>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6 blended exhibitions, forming the POEME Digital Gallery, translated to FR, GR and PT</a:t>
            </a:r>
          </a:p>
        </p:txBody>
      </p:sp>
      <p:pic>
        <p:nvPicPr>
          <p:cNvPr id="19" name="Imagem 18">
            <a:extLst>
              <a:ext uri="{FF2B5EF4-FFF2-40B4-BE49-F238E27FC236}">
                <a16:creationId xmlns:a16="http://schemas.microsoft.com/office/drawing/2014/main" id="{2AD8D46A-1308-4A96-A1E9-732380196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071" y="119697"/>
            <a:ext cx="2451403" cy="534463"/>
          </a:xfrm>
          <a:prstGeom prst="rect">
            <a:avLst/>
          </a:prstGeom>
        </p:spPr>
      </p:pic>
    </p:spTree>
    <p:extLst>
      <p:ext uri="{BB962C8B-B14F-4D97-AF65-F5344CB8AC3E}">
        <p14:creationId xmlns:p14="http://schemas.microsoft.com/office/powerpoint/2010/main" val="401937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10815" y="3229506"/>
            <a:ext cx="11304105" cy="2387600"/>
          </a:xfrm>
        </p:spPr>
        <p:txBody>
          <a:bodyPr>
            <a:normAutofit fontScale="90000"/>
          </a:bodyPr>
          <a:lstStyle/>
          <a:p>
            <a:r>
              <a:rPr lang="en-GB" dirty="0"/>
              <a:t>E-book creation</a:t>
            </a:r>
            <a:br>
              <a:rPr lang="en-GB" dirty="0"/>
            </a:br>
            <a:br>
              <a:rPr lang="en-GB" dirty="0"/>
            </a:br>
            <a:r>
              <a:rPr lang="en-GB" dirty="0"/>
              <a:t>Pedagogical Part</a:t>
            </a:r>
            <a:br>
              <a:rPr lang="en-GB" dirty="0"/>
            </a:br>
            <a:endParaRPr lang="en-GB" dirty="0"/>
          </a:p>
        </p:txBody>
      </p:sp>
    </p:spTree>
    <p:extLst>
      <p:ext uri="{BB962C8B-B14F-4D97-AF65-F5344CB8AC3E}">
        <p14:creationId xmlns:p14="http://schemas.microsoft.com/office/powerpoint/2010/main" val="232718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hr-HR" sz="2000" dirty="0">
                <a:solidFill>
                  <a:srgbClr val="002060"/>
                </a:solidFill>
              </a:rPr>
              <a:t>E</a:t>
            </a:r>
            <a:r>
              <a:rPr lang="en-GB" sz="2000" dirty="0">
                <a:solidFill>
                  <a:srgbClr val="002060"/>
                </a:solidFill>
              </a:rPr>
              <a:t>-books have a</a:t>
            </a:r>
            <a:r>
              <a:rPr lang="hr-HR" sz="2000" dirty="0">
                <a:solidFill>
                  <a:srgbClr val="002060"/>
                </a:solidFill>
              </a:rPr>
              <a:t> number of interactive elements</a:t>
            </a:r>
            <a:r>
              <a:rPr lang="en-GB" sz="2000" dirty="0">
                <a:solidFill>
                  <a:srgbClr val="002060"/>
                </a:solidFill>
              </a:rPr>
              <a:t>,</a:t>
            </a:r>
            <a:r>
              <a:rPr lang="hr-HR" sz="2000" dirty="0">
                <a:solidFill>
                  <a:srgbClr val="002060"/>
                </a:solidFill>
              </a:rPr>
              <a:t> </a:t>
            </a:r>
            <a:r>
              <a:rPr lang="en-GB" sz="2000" dirty="0">
                <a:solidFill>
                  <a:srgbClr val="002060"/>
                </a:solidFill>
              </a:rPr>
              <a:t>like: audio</a:t>
            </a:r>
            <a:r>
              <a:rPr lang="pt-PT" sz="2000" dirty="0">
                <a:solidFill>
                  <a:srgbClr val="002060"/>
                </a:solidFill>
              </a:rPr>
              <a:t>, </a:t>
            </a:r>
            <a:r>
              <a:rPr lang="en-GB" sz="2000" dirty="0">
                <a:solidFill>
                  <a:srgbClr val="002060"/>
                </a:solidFill>
              </a:rPr>
              <a:t>videos</a:t>
            </a:r>
            <a:r>
              <a:rPr lang="pt-PT" sz="2000" dirty="0">
                <a:solidFill>
                  <a:srgbClr val="002060"/>
                </a:solidFill>
              </a:rPr>
              <a:t>, </a:t>
            </a:r>
            <a:r>
              <a:rPr lang="en-GB" sz="2000" dirty="0">
                <a:solidFill>
                  <a:srgbClr val="002060"/>
                </a:solidFill>
              </a:rPr>
              <a:t>animations</a:t>
            </a:r>
            <a:r>
              <a:rPr lang="pt-PT" sz="2000" dirty="0">
                <a:solidFill>
                  <a:srgbClr val="002060"/>
                </a:solidFill>
              </a:rPr>
              <a:t>, </a:t>
            </a:r>
            <a:r>
              <a:rPr lang="en-GB" sz="2000" dirty="0">
                <a:solidFill>
                  <a:srgbClr val="002060"/>
                </a:solidFill>
              </a:rPr>
              <a:t>quizzes</a:t>
            </a:r>
            <a:r>
              <a:rPr lang="pt-PT" sz="2000" dirty="0">
                <a:solidFill>
                  <a:srgbClr val="002060"/>
                </a:solidFill>
              </a:rPr>
              <a:t>, </a:t>
            </a:r>
            <a:r>
              <a:rPr lang="en-GB" sz="2000" dirty="0">
                <a:solidFill>
                  <a:srgbClr val="002060"/>
                </a:solidFill>
              </a:rPr>
              <a:t>widgets</a:t>
            </a:r>
            <a:r>
              <a:rPr lang="pt-PT" sz="2000" dirty="0">
                <a:solidFill>
                  <a:srgbClr val="002060"/>
                </a:solidFill>
              </a:rPr>
              <a:t>, </a:t>
            </a:r>
            <a:r>
              <a:rPr lang="en-GB" sz="2000" dirty="0">
                <a:solidFill>
                  <a:srgbClr val="002060"/>
                </a:solidFill>
              </a:rPr>
              <a:t>interactive questions</a:t>
            </a:r>
            <a:r>
              <a:rPr lang="pt-PT" sz="2000" dirty="0">
                <a:solidFill>
                  <a:srgbClr val="002060"/>
                </a:solidFill>
              </a:rPr>
              <a:t> and </a:t>
            </a:r>
            <a:r>
              <a:rPr lang="en-GB" sz="2000" dirty="0">
                <a:solidFill>
                  <a:srgbClr val="002060"/>
                </a:solidFill>
              </a:rPr>
              <a:t>polls</a:t>
            </a:r>
            <a:endParaRPr lang="hr-HR" sz="2000" dirty="0">
              <a:solidFill>
                <a:srgbClr val="002060"/>
              </a:solidFill>
            </a:endParaRPr>
          </a:p>
          <a:p>
            <a:pPr marL="342900" indent="-342900">
              <a:lnSpc>
                <a:spcPct val="150000"/>
              </a:lnSpc>
              <a:buFont typeface="Arial" panose="020B0604020202020204" pitchFamily="34" charset="0"/>
              <a:buChar char="•"/>
            </a:pPr>
            <a:r>
              <a:rPr lang="hr-HR" sz="2000" dirty="0">
                <a:solidFill>
                  <a:srgbClr val="002060"/>
                </a:solidFill>
              </a:rPr>
              <a:t>Simple design and easy-to-use layout</a:t>
            </a:r>
            <a:endParaRPr lang="en-GB" sz="2000" dirty="0">
              <a:solidFill>
                <a:srgbClr val="002060"/>
              </a:solidFill>
            </a:endParaRPr>
          </a:p>
          <a:p>
            <a:pPr marL="171450" indent="-171450">
              <a:lnSpc>
                <a:spcPct val="150000"/>
              </a:lnSpc>
              <a:buFont typeface="Arial" panose="020B0604020202020204" pitchFamily="34" charset="0"/>
              <a:buChar char="•"/>
            </a:pPr>
            <a:endParaRPr lang="en-GB" sz="200" dirty="0">
              <a:solidFill>
                <a:srgbClr val="002060"/>
              </a:solidFill>
            </a:endParaRPr>
          </a:p>
          <a:p>
            <a:pPr marL="342900" indent="-342900">
              <a:lnSpc>
                <a:spcPct val="150000"/>
              </a:lnSpc>
              <a:buFont typeface="Arial" panose="020B0604020202020204" pitchFamily="34" charset="0"/>
              <a:buChar char="•"/>
            </a:pPr>
            <a:r>
              <a:rPr lang="hr-HR" sz="2000" dirty="0">
                <a:solidFill>
                  <a:srgbClr val="002060"/>
                </a:solidFill>
              </a:rPr>
              <a:t>Different </a:t>
            </a:r>
            <a:r>
              <a:rPr lang="en-GB" sz="2000" dirty="0">
                <a:solidFill>
                  <a:srgbClr val="002060"/>
                </a:solidFill>
              </a:rPr>
              <a:t>functionalities</a:t>
            </a:r>
            <a:r>
              <a:rPr lang="hr-HR" sz="2000" dirty="0">
                <a:solidFill>
                  <a:srgbClr val="002060"/>
                </a:solidFill>
              </a:rPr>
              <a:t>, such as: t</a:t>
            </a:r>
            <a:r>
              <a:rPr lang="en-GB" sz="2000" dirty="0">
                <a:solidFill>
                  <a:srgbClr val="002060"/>
                </a:solidFill>
              </a:rPr>
              <a:t>he “</a:t>
            </a:r>
            <a:r>
              <a:rPr lang="en-GB" sz="2000" b="1" dirty="0">
                <a:solidFill>
                  <a:srgbClr val="002060"/>
                </a:solidFill>
              </a:rPr>
              <a:t>recently viewed</a:t>
            </a:r>
            <a:r>
              <a:rPr lang="en-GB" sz="2000" dirty="0">
                <a:solidFill>
                  <a:srgbClr val="002060"/>
                </a:solidFill>
              </a:rPr>
              <a:t>” function</a:t>
            </a:r>
            <a:r>
              <a:rPr lang="hr-HR" sz="2000" dirty="0">
                <a:solidFill>
                  <a:srgbClr val="002060"/>
                </a:solidFill>
              </a:rPr>
              <a:t>, t</a:t>
            </a:r>
            <a:r>
              <a:rPr lang="en-GB" sz="2000" dirty="0">
                <a:solidFill>
                  <a:srgbClr val="002060"/>
                </a:solidFill>
              </a:rPr>
              <a:t>he “</a:t>
            </a:r>
            <a:r>
              <a:rPr lang="en-GB" sz="2000" b="1" dirty="0">
                <a:solidFill>
                  <a:srgbClr val="002060"/>
                </a:solidFill>
              </a:rPr>
              <a:t>universal search</a:t>
            </a:r>
            <a:r>
              <a:rPr lang="en-GB" sz="2000" dirty="0">
                <a:solidFill>
                  <a:srgbClr val="002060"/>
                </a:solidFill>
              </a:rPr>
              <a:t>” function</a:t>
            </a:r>
            <a:r>
              <a:rPr lang="hr-HR" sz="2000" dirty="0">
                <a:solidFill>
                  <a:srgbClr val="002060"/>
                </a:solidFill>
              </a:rPr>
              <a:t>, t</a:t>
            </a:r>
            <a:r>
              <a:rPr lang="en-GB" sz="2000" dirty="0">
                <a:solidFill>
                  <a:srgbClr val="002060"/>
                </a:solidFill>
              </a:rPr>
              <a:t>he “</a:t>
            </a:r>
            <a:r>
              <a:rPr lang="en-GB" sz="2000" b="1" dirty="0">
                <a:solidFill>
                  <a:srgbClr val="002060"/>
                </a:solidFill>
              </a:rPr>
              <a:t>bookmark</a:t>
            </a:r>
            <a:r>
              <a:rPr lang="en-GB" sz="2000" dirty="0">
                <a:solidFill>
                  <a:srgbClr val="002060"/>
                </a:solidFill>
              </a:rPr>
              <a:t>” function</a:t>
            </a:r>
            <a:r>
              <a:rPr lang="hr-HR" sz="2000" dirty="0">
                <a:solidFill>
                  <a:srgbClr val="002060"/>
                </a:solidFill>
              </a:rPr>
              <a:t>, t</a:t>
            </a:r>
            <a:r>
              <a:rPr lang="en-GB" sz="2000" dirty="0">
                <a:solidFill>
                  <a:srgbClr val="002060"/>
                </a:solidFill>
              </a:rPr>
              <a:t>he “</a:t>
            </a:r>
            <a:r>
              <a:rPr lang="en-GB" sz="2000" b="1" dirty="0">
                <a:solidFill>
                  <a:srgbClr val="002060"/>
                </a:solidFill>
              </a:rPr>
              <a:t>notes</a:t>
            </a:r>
            <a:r>
              <a:rPr lang="en-GB" sz="2000" dirty="0">
                <a:solidFill>
                  <a:srgbClr val="002060"/>
                </a:solidFill>
              </a:rPr>
              <a:t>” function</a:t>
            </a:r>
            <a:endParaRPr lang="en-GB"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Why </a:t>
            </a:r>
            <a:r>
              <a:rPr lang="hr-HR" sz="4000" dirty="0">
                <a:solidFill>
                  <a:schemeClr val="tx1"/>
                </a:solidFill>
                <a:latin typeface="Arial" panose="020B0604020202020204" pitchFamily="34" charset="0"/>
                <a:cs typeface="Arial" panose="020B0604020202020204" pitchFamily="34" charset="0"/>
              </a:rPr>
              <a:t>e</a:t>
            </a:r>
            <a:r>
              <a:rPr lang="en-GB" sz="4000" dirty="0">
                <a:solidFill>
                  <a:schemeClr val="tx1"/>
                </a:solidFill>
                <a:latin typeface="Arial" panose="020B0604020202020204" pitchFamily="34" charset="0"/>
                <a:cs typeface="Arial" panose="020B0604020202020204" pitchFamily="34" charset="0"/>
              </a:rPr>
              <a:t>-books?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Tree>
    <p:extLst>
      <p:ext uri="{BB962C8B-B14F-4D97-AF65-F5344CB8AC3E}">
        <p14:creationId xmlns:p14="http://schemas.microsoft.com/office/powerpoint/2010/main" val="37081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hr-HR" sz="2000" dirty="0">
                <a:solidFill>
                  <a:srgbClr val="002060"/>
                </a:solidFill>
              </a:rPr>
              <a:t>E-books can be used as in a group activity or individually:</a:t>
            </a:r>
          </a:p>
          <a:p>
            <a:pPr marL="342900" indent="-342900">
              <a:lnSpc>
                <a:spcPct val="150000"/>
              </a:lnSpc>
              <a:buFont typeface="Arial" panose="020B0604020202020204" pitchFamily="34" charset="0"/>
              <a:buChar char="•"/>
            </a:pPr>
            <a:r>
              <a:rPr lang="hr-HR" sz="2000" dirty="0">
                <a:solidFill>
                  <a:srgbClr val="002060"/>
                </a:solidFill>
              </a:rPr>
              <a:t>For example:</a:t>
            </a:r>
          </a:p>
          <a:p>
            <a:pPr marL="800100" lvl="1" indent="-342900">
              <a:lnSpc>
                <a:spcPct val="150000"/>
              </a:lnSpc>
              <a:buFont typeface="Arial" panose="020B0604020202020204" pitchFamily="34" charset="0"/>
              <a:buChar char="•"/>
            </a:pPr>
            <a:r>
              <a:rPr lang="hr-HR" sz="2000" dirty="0">
                <a:solidFill>
                  <a:srgbClr val="002060"/>
                </a:solidFill>
              </a:rPr>
              <a:t>In classrooms - learners can create their own e-books, or use the one created by their teacher to learn more about certain topic</a:t>
            </a:r>
          </a:p>
          <a:p>
            <a:pPr marL="800100" lvl="1" indent="-342900">
              <a:lnSpc>
                <a:spcPct val="150000"/>
              </a:lnSpc>
              <a:buFont typeface="Arial" panose="020B0604020202020204" pitchFamily="34" charset="0"/>
              <a:buChar char="•"/>
            </a:pPr>
            <a:r>
              <a:rPr lang="hr-HR" sz="2000" dirty="0">
                <a:solidFill>
                  <a:srgbClr val="002060"/>
                </a:solidFill>
              </a:rPr>
              <a:t>As homework - learners can create their own e-books following a lesson in the classroom</a:t>
            </a:r>
          </a:p>
          <a:p>
            <a:pPr marL="800100" lvl="1" indent="-342900">
              <a:lnSpc>
                <a:spcPct val="150000"/>
              </a:lnSpc>
              <a:buFont typeface="Arial" panose="020B0604020202020204" pitchFamily="34" charset="0"/>
              <a:buChar char="•"/>
            </a:pPr>
            <a:r>
              <a:rPr lang="hr-HR" sz="2000" dirty="0">
                <a:solidFill>
                  <a:srgbClr val="002060"/>
                </a:solidFill>
              </a:rPr>
              <a:t>Flipped classroom approach  </a:t>
            </a:r>
          </a:p>
          <a:p>
            <a:pPr marL="342900" indent="-342900">
              <a:lnSpc>
                <a:spcPct val="150000"/>
              </a:lnSpc>
              <a:buFont typeface="Arial" panose="020B0604020202020204" pitchFamily="34" charset="0"/>
              <a:buChar char="•"/>
            </a:pPr>
            <a:r>
              <a:rPr lang="hr-HR" sz="2000" dirty="0">
                <a:solidFill>
                  <a:srgbClr val="002060"/>
                </a:solidFill>
              </a:rPr>
              <a:t>E-books do not need to be replicas of the print books </a:t>
            </a:r>
            <a:r>
              <a:rPr lang="hr-HR" sz="2000" dirty="0">
                <a:solidFill>
                  <a:srgbClr val="002060"/>
                </a:solidFill>
                <a:sym typeface="Wingdings" panose="05000000000000000000" pitchFamily="2" charset="2"/>
              </a:rPr>
              <a:t> space for creativity and imagination while using different tools</a:t>
            </a:r>
          </a:p>
          <a:p>
            <a:pPr marL="342900" indent="-342900">
              <a:lnSpc>
                <a:spcPct val="150000"/>
              </a:lnSpc>
              <a:buFont typeface="Arial" panose="020B0604020202020204" pitchFamily="34" charset="0"/>
              <a:buChar char="•"/>
            </a:pPr>
            <a:r>
              <a:rPr lang="hr-HR" sz="2000" dirty="0">
                <a:solidFill>
                  <a:srgbClr val="002060"/>
                </a:solidFill>
              </a:rPr>
              <a:t>Lastly, e-books can be really fun for learners and great way to keep them motivated</a:t>
            </a: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Using e-books in learning activities</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Tree>
    <p:extLst>
      <p:ext uri="{BB962C8B-B14F-4D97-AF65-F5344CB8AC3E}">
        <p14:creationId xmlns:p14="http://schemas.microsoft.com/office/powerpoint/2010/main" val="55171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a:solidFill>
                  <a:schemeClr val="tx1"/>
                </a:solidFill>
                <a:latin typeface="Arial" panose="020B0604020202020204" pitchFamily="34" charset="0"/>
                <a:cs typeface="Arial" panose="020B0604020202020204" pitchFamily="34" charset="0"/>
              </a:rPr>
              <a:t>Exploring cultural heritage through e-books</a:t>
            </a:r>
            <a:endParaRPr lang="en-GB" sz="32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CaixaDeTexto 8">
            <a:extLst>
              <a:ext uri="{FF2B5EF4-FFF2-40B4-BE49-F238E27FC236}">
                <a16:creationId xmlns:a16="http://schemas.microsoft.com/office/drawing/2014/main" id="{539202E9-CF57-400D-B62E-5A1F04C74173}"/>
              </a:ext>
            </a:extLst>
          </p:cNvPr>
          <p:cNvSpPr txBox="1"/>
          <p:nvPr/>
        </p:nvSpPr>
        <p:spPr>
          <a:xfrm>
            <a:off x="1219199" y="1538739"/>
            <a:ext cx="9329531" cy="29495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The approach of the POEME project to second language acquisition is primarily focused on the exploration of other countries’ cultures. </a:t>
            </a:r>
          </a:p>
          <a:p>
            <a:pPr marL="285750" indent="-285750">
              <a:lnSpc>
                <a:spcPct val="150000"/>
              </a:lnSpc>
              <a:buFont typeface="Arial" panose="020B0604020202020204" pitchFamily="34" charset="0"/>
              <a:buChar char="•"/>
            </a:pPr>
            <a:r>
              <a:rPr lang="en-GB" dirty="0"/>
              <a:t>This will push students out of their comfort zone – linguistically and geographically – and will better understand the cultural reality in which their local peers function. </a:t>
            </a:r>
          </a:p>
          <a:p>
            <a:pPr marL="285750" indent="-285750">
              <a:lnSpc>
                <a:spcPct val="150000"/>
              </a:lnSpc>
              <a:buFont typeface="Arial" panose="020B0604020202020204" pitchFamily="34" charset="0"/>
              <a:buChar char="•"/>
            </a:pPr>
            <a:r>
              <a:rPr lang="en-GB" dirty="0"/>
              <a:t>We believe that this way of approaching second language acquisition will bring a lot of benefits to the students, by allowing them not only to learn a second language, but also about the European cultural heritage.</a:t>
            </a:r>
          </a:p>
        </p:txBody>
      </p:sp>
      <p:sp>
        <p:nvSpPr>
          <p:cNvPr id="11" name="CaixaDeTexto 10">
            <a:extLst>
              <a:ext uri="{FF2B5EF4-FFF2-40B4-BE49-F238E27FC236}">
                <a16:creationId xmlns:a16="http://schemas.microsoft.com/office/drawing/2014/main" id="{A8AFCA54-DC5A-46AE-80E1-B559F7384862}"/>
              </a:ext>
            </a:extLst>
          </p:cNvPr>
          <p:cNvSpPr txBox="1"/>
          <p:nvPr/>
        </p:nvSpPr>
        <p:spPr>
          <a:xfrm>
            <a:off x="6096000" y="4756142"/>
            <a:ext cx="4253947" cy="646331"/>
          </a:xfrm>
          <a:prstGeom prst="rect">
            <a:avLst/>
          </a:prstGeom>
          <a:noFill/>
        </p:spPr>
        <p:txBody>
          <a:bodyPr wrap="square" rtlCol="0">
            <a:spAutoFit/>
          </a:bodyPr>
          <a:lstStyle/>
          <a:p>
            <a:r>
              <a:rPr lang="en-GB" dirty="0"/>
              <a:t>We suggest you try this approach as well when developing e-books!</a:t>
            </a:r>
          </a:p>
        </p:txBody>
      </p:sp>
    </p:spTree>
    <p:extLst>
      <p:ext uri="{BB962C8B-B14F-4D97-AF65-F5344CB8AC3E}">
        <p14:creationId xmlns:p14="http://schemas.microsoft.com/office/powerpoint/2010/main" val="259227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10815" y="3229506"/>
            <a:ext cx="11304105" cy="2387600"/>
          </a:xfrm>
        </p:spPr>
        <p:txBody>
          <a:bodyPr>
            <a:normAutofit fontScale="90000"/>
          </a:bodyPr>
          <a:lstStyle/>
          <a:p>
            <a:r>
              <a:rPr lang="en-GB" dirty="0"/>
              <a:t>E-book creation</a:t>
            </a:r>
            <a:br>
              <a:rPr lang="en-GB" dirty="0"/>
            </a:br>
            <a:br>
              <a:rPr lang="en-GB" dirty="0"/>
            </a:br>
            <a:r>
              <a:rPr lang="en-GB" dirty="0"/>
              <a:t>Technical Part</a:t>
            </a:r>
            <a:br>
              <a:rPr lang="en-GB" dirty="0"/>
            </a:br>
            <a:endParaRPr lang="en-GB" dirty="0"/>
          </a:p>
        </p:txBody>
      </p:sp>
    </p:spTree>
    <p:extLst>
      <p:ext uri="{BB962C8B-B14F-4D97-AF65-F5344CB8AC3E}">
        <p14:creationId xmlns:p14="http://schemas.microsoft.com/office/powerpoint/2010/main" val="99350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477233" y="1873720"/>
            <a:ext cx="3965146" cy="342714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What kinds of e-books are there</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A3FF67B4-9C9C-44FA-BE02-DE60BAD4868B}"/>
              </a:ext>
            </a:extLst>
          </p:cNvPr>
          <p:cNvSpPr txBox="1"/>
          <p:nvPr/>
        </p:nvSpPr>
        <p:spPr>
          <a:xfrm>
            <a:off x="882998" y="2433132"/>
            <a:ext cx="3578087" cy="2308324"/>
          </a:xfrm>
          <a:prstGeom prst="rect">
            <a:avLst/>
          </a:prstGeom>
          <a:noFill/>
        </p:spPr>
        <p:txBody>
          <a:bodyPr wrap="square" rtlCol="0">
            <a:spAutoFit/>
          </a:bodyPr>
          <a:lstStyle/>
          <a:p>
            <a:r>
              <a:rPr lang="en-GB" dirty="0"/>
              <a:t>E-books come in different formats:</a:t>
            </a:r>
          </a:p>
          <a:p>
            <a:pPr marL="285750" indent="-285750">
              <a:buFont typeface="Arial" panose="020B0604020202020204" pitchFamily="34" charset="0"/>
              <a:buChar char="•"/>
            </a:pPr>
            <a:r>
              <a:rPr lang="en-GB" dirty="0" err="1"/>
              <a:t>ePub</a:t>
            </a:r>
            <a:r>
              <a:rPr lang="en-GB" dirty="0"/>
              <a:t> (standard format, readable in many devices)</a:t>
            </a:r>
          </a:p>
          <a:p>
            <a:pPr marL="285750" indent="-285750">
              <a:buFont typeface="Arial" panose="020B0604020202020204" pitchFamily="34" charset="0"/>
              <a:buChar char="•"/>
            </a:pPr>
            <a:r>
              <a:rPr lang="en-GB" dirty="0"/>
              <a:t>PDF (not e-reader friendly)</a:t>
            </a:r>
          </a:p>
          <a:p>
            <a:pPr marL="285750" indent="-285750">
              <a:buFont typeface="Arial" panose="020B0604020202020204" pitchFamily="34" charset="0"/>
              <a:buChar char="•"/>
            </a:pPr>
            <a:r>
              <a:rPr lang="en-GB" dirty="0" err="1"/>
              <a:t>BBeB</a:t>
            </a:r>
            <a:endParaRPr lang="en-GB" dirty="0"/>
          </a:p>
          <a:p>
            <a:pPr marL="285750" indent="-285750">
              <a:buFont typeface="Arial" panose="020B0604020202020204" pitchFamily="34" charset="0"/>
              <a:buChar char="•"/>
            </a:pPr>
            <a:r>
              <a:rPr lang="en-GB" dirty="0"/>
              <a:t>DJVU</a:t>
            </a:r>
          </a:p>
          <a:p>
            <a:pPr marL="285750" indent="-285750">
              <a:buFont typeface="Arial" panose="020B0604020202020204" pitchFamily="34" charset="0"/>
              <a:buChar char="•"/>
            </a:pPr>
            <a:r>
              <a:rPr lang="en-GB" dirty="0"/>
              <a:t>DOC, etc</a:t>
            </a:r>
          </a:p>
        </p:txBody>
      </p:sp>
      <p:sp>
        <p:nvSpPr>
          <p:cNvPr id="12" name="Retângulo: Cantos Arredondados 11">
            <a:extLst>
              <a:ext uri="{FF2B5EF4-FFF2-40B4-BE49-F238E27FC236}">
                <a16:creationId xmlns:a16="http://schemas.microsoft.com/office/drawing/2014/main" id="{38F0E4FF-9A6F-44F4-882D-15CC25ABEAB7}"/>
              </a:ext>
            </a:extLst>
          </p:cNvPr>
          <p:cNvSpPr/>
          <p:nvPr/>
        </p:nvSpPr>
        <p:spPr>
          <a:xfrm>
            <a:off x="8030817" y="1873720"/>
            <a:ext cx="3965146" cy="342714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002060"/>
                </a:solidFill>
              </a:rPr>
              <a:t>There are many possible options to create e-books, For example: Sigil, Pub coder, Book Creator</a:t>
            </a:r>
          </a:p>
          <a:p>
            <a:pPr algn="ctr"/>
            <a:endParaRPr lang="en-GB" dirty="0">
              <a:solidFill>
                <a:srgbClr val="002060"/>
              </a:solidFill>
            </a:endParaRPr>
          </a:p>
        </p:txBody>
      </p:sp>
      <p:pic>
        <p:nvPicPr>
          <p:cNvPr id="15" name="Imagem 14">
            <a:extLst>
              <a:ext uri="{FF2B5EF4-FFF2-40B4-BE49-F238E27FC236}">
                <a16:creationId xmlns:a16="http://schemas.microsoft.com/office/drawing/2014/main" id="{83651A68-21B2-4750-B112-B8B2078F79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9119" y="1873720"/>
            <a:ext cx="3296252" cy="3296252"/>
          </a:xfrm>
          <a:prstGeom prst="rect">
            <a:avLst/>
          </a:prstGeom>
        </p:spPr>
      </p:pic>
      <p:sp>
        <p:nvSpPr>
          <p:cNvPr id="16" name="CaixaDeTexto 15">
            <a:extLst>
              <a:ext uri="{FF2B5EF4-FFF2-40B4-BE49-F238E27FC236}">
                <a16:creationId xmlns:a16="http://schemas.microsoft.com/office/drawing/2014/main" id="{70B5371C-F9CC-4CF1-B306-0F6C6917A5EB}"/>
              </a:ext>
            </a:extLst>
          </p:cNvPr>
          <p:cNvSpPr txBox="1"/>
          <p:nvPr/>
        </p:nvSpPr>
        <p:spPr>
          <a:xfrm>
            <a:off x="7875371" y="6559977"/>
            <a:ext cx="2451403" cy="276999"/>
          </a:xfrm>
          <a:prstGeom prst="rect">
            <a:avLst/>
          </a:prstGeom>
          <a:noFill/>
        </p:spPr>
        <p:txBody>
          <a:bodyPr wrap="square" rtlCol="0">
            <a:spAutoFit/>
          </a:bodyPr>
          <a:lstStyle/>
          <a:p>
            <a:r>
              <a:rPr lang="en-GB" sz="1200" dirty="0"/>
              <a:t>Image source: freepik.com</a:t>
            </a:r>
          </a:p>
        </p:txBody>
      </p:sp>
    </p:spTree>
    <p:extLst>
      <p:ext uri="{BB962C8B-B14F-4D97-AF65-F5344CB8AC3E}">
        <p14:creationId xmlns:p14="http://schemas.microsoft.com/office/powerpoint/2010/main" val="2502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16765" y="1550504"/>
            <a:ext cx="8600661" cy="1754326"/>
          </a:xfrm>
          <a:prstGeom prst="rect">
            <a:avLst/>
          </a:prstGeom>
          <a:noFill/>
        </p:spPr>
        <p:txBody>
          <a:bodyPr wrap="square" rtlCol="0">
            <a:spAutoFit/>
          </a:bodyPr>
          <a:lstStyle/>
          <a:p>
            <a:endParaRPr lang="en-GB" dirty="0"/>
          </a:p>
          <a:p>
            <a:r>
              <a:rPr lang="en-GB" dirty="0"/>
              <a:t>Before </a:t>
            </a:r>
            <a:r>
              <a:rPr lang="hr-HR" dirty="0"/>
              <a:t>creating the e-book, </a:t>
            </a:r>
            <a:r>
              <a:rPr lang="en-GB" dirty="0"/>
              <a:t>we recommend:*</a:t>
            </a:r>
          </a:p>
          <a:p>
            <a:endParaRPr lang="en-GB" dirty="0"/>
          </a:p>
          <a:p>
            <a:pPr marL="285750" indent="-285750">
              <a:buFont typeface="Arial" panose="020B0604020202020204" pitchFamily="34" charset="0"/>
              <a:buChar char="•"/>
            </a:pPr>
            <a:r>
              <a:rPr lang="hr-HR" dirty="0"/>
              <a:t>P</a:t>
            </a:r>
            <a:r>
              <a:rPr lang="en-US" dirty="0" err="1"/>
              <a:t>repare</a:t>
            </a:r>
            <a:r>
              <a:rPr lang="hr-HR" dirty="0"/>
              <a:t> the</a:t>
            </a:r>
            <a:r>
              <a:rPr lang="en-US" dirty="0"/>
              <a:t> content (text, image, sound);</a:t>
            </a:r>
          </a:p>
          <a:p>
            <a:pPr marL="285750" indent="-285750">
              <a:buFont typeface="Arial" panose="020B0604020202020204" pitchFamily="34" charset="0"/>
              <a:buChar char="•"/>
            </a:pPr>
            <a:r>
              <a:rPr lang="en-US" dirty="0"/>
              <a:t>Us</a:t>
            </a:r>
            <a:r>
              <a:rPr lang="hr-HR" dirty="0"/>
              <a:t>e</a:t>
            </a:r>
            <a:r>
              <a:rPr lang="en-US" dirty="0"/>
              <a:t> royalty-free images and sound </a:t>
            </a:r>
          </a:p>
          <a:p>
            <a:pPr marL="285750" indent="-285750">
              <a:buFont typeface="Arial" panose="020B0604020202020204" pitchFamily="34" charset="0"/>
              <a:buChar char="•"/>
            </a:pPr>
            <a:endParaRPr lang="en-GB" dirty="0"/>
          </a:p>
        </p:txBody>
      </p:sp>
      <p:sp>
        <p:nvSpPr>
          <p:cNvPr id="3" name="Retângulo: Cantos Arredondados 2">
            <a:extLst>
              <a:ext uri="{FF2B5EF4-FFF2-40B4-BE49-F238E27FC236}">
                <a16:creationId xmlns:a16="http://schemas.microsoft.com/office/drawing/2014/main" id="{F5980845-F0E6-4D53-829E-2D6E9090C2C2}"/>
              </a:ext>
            </a:extLst>
          </p:cNvPr>
          <p:cNvSpPr/>
          <p:nvPr/>
        </p:nvSpPr>
        <p:spPr>
          <a:xfrm>
            <a:off x="5221356" y="3750590"/>
            <a:ext cx="2385391" cy="1311966"/>
          </a:xfrm>
          <a:prstGeom prst="roundRect">
            <a:avLst/>
          </a:prstGeom>
          <a:solidFill>
            <a:srgbClr val="DDF0FF"/>
          </a:solidFill>
          <a:ln/>
        </p:spPr>
        <p:style>
          <a:lnRef idx="2">
            <a:schemeClr val="dk1"/>
          </a:lnRef>
          <a:fillRef idx="1">
            <a:schemeClr val="lt1"/>
          </a:fillRef>
          <a:effectRef idx="0">
            <a:schemeClr val="dk1"/>
          </a:effectRef>
          <a:fontRef idx="minor">
            <a:schemeClr val="dk1"/>
          </a:fontRef>
        </p:style>
        <p:txBody>
          <a:bodyPr rtlCol="0" anchor="ctr"/>
          <a:lstStyle/>
          <a:p>
            <a:pPr algn="ctr"/>
            <a:r>
              <a:rPr lang="hr-HR" dirty="0">
                <a:solidFill>
                  <a:schemeClr val="tx1"/>
                </a:solidFill>
                <a:hlinkClick r:id="rId5"/>
              </a:rPr>
              <a:t>Book Creator</a:t>
            </a:r>
            <a:endParaRPr lang="en-GB" dirty="0">
              <a:solidFill>
                <a:schemeClr val="tx1"/>
              </a:solidFill>
            </a:endParaRPr>
          </a:p>
        </p:txBody>
      </p:sp>
    </p:spTree>
    <p:extLst>
      <p:ext uri="{BB962C8B-B14F-4D97-AF65-F5344CB8AC3E}">
        <p14:creationId xmlns:p14="http://schemas.microsoft.com/office/powerpoint/2010/main" val="401712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16765" y="1760229"/>
            <a:ext cx="8600661" cy="369332"/>
          </a:xfrm>
          <a:prstGeom prst="rect">
            <a:avLst/>
          </a:prstGeom>
          <a:noFill/>
        </p:spPr>
        <p:txBody>
          <a:bodyPr wrap="square" rtlCol="0">
            <a:spAutoFit/>
          </a:bodyPr>
          <a:lstStyle/>
          <a:p>
            <a:r>
              <a:rPr lang="hr-HR" dirty="0"/>
              <a:t>Step 1:</a:t>
            </a:r>
            <a:r>
              <a:rPr lang="en-GB" dirty="0"/>
              <a:t> </a:t>
            </a:r>
            <a:r>
              <a:rPr lang="hr-HR" dirty="0"/>
              <a:t>Sign in as a teacher </a:t>
            </a:r>
          </a:p>
        </p:txBody>
      </p:sp>
      <p:pic>
        <p:nvPicPr>
          <p:cNvPr id="10" name="Picture 9">
            <a:extLst>
              <a:ext uri="{FF2B5EF4-FFF2-40B4-BE49-F238E27FC236}">
                <a16:creationId xmlns:a16="http://schemas.microsoft.com/office/drawing/2014/main" id="{18EFBDF5-388B-C279-865A-48ED7D0944FD}"/>
              </a:ext>
            </a:extLst>
          </p:cNvPr>
          <p:cNvPicPr>
            <a:picLocks noChangeAspect="1"/>
          </p:cNvPicPr>
          <p:nvPr/>
        </p:nvPicPr>
        <p:blipFill>
          <a:blip r:embed="rId5"/>
          <a:stretch>
            <a:fillRect/>
          </a:stretch>
        </p:blipFill>
        <p:spPr>
          <a:xfrm>
            <a:off x="2720937" y="2211142"/>
            <a:ext cx="7105475" cy="3476753"/>
          </a:xfrm>
          <a:prstGeom prst="rect">
            <a:avLst/>
          </a:prstGeom>
        </p:spPr>
      </p:pic>
    </p:spTree>
    <p:extLst>
      <p:ext uri="{BB962C8B-B14F-4D97-AF65-F5344CB8AC3E}">
        <p14:creationId xmlns:p14="http://schemas.microsoft.com/office/powerpoint/2010/main" val="113789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67469" y="1802157"/>
            <a:ext cx="8600661" cy="923330"/>
          </a:xfrm>
          <a:prstGeom prst="rect">
            <a:avLst/>
          </a:prstGeom>
          <a:noFill/>
        </p:spPr>
        <p:txBody>
          <a:bodyPr wrap="square" rtlCol="0">
            <a:spAutoFit/>
          </a:bodyPr>
          <a:lstStyle/>
          <a:p>
            <a:r>
              <a:rPr lang="hr-HR" dirty="0"/>
              <a:t>Step 2:</a:t>
            </a:r>
            <a:r>
              <a:rPr lang="en-GB" dirty="0"/>
              <a:t> </a:t>
            </a:r>
            <a:r>
              <a:rPr lang="hr-HR" dirty="0"/>
              <a:t>Create a new library</a:t>
            </a:r>
          </a:p>
          <a:p>
            <a:endParaRPr lang="hr-HR" dirty="0"/>
          </a:p>
          <a:p>
            <a:r>
              <a:rPr lang="hr-HR" b="1" dirty="0"/>
              <a:t>Important</a:t>
            </a:r>
            <a:r>
              <a:rPr lang="hr-HR" dirty="0"/>
              <a:t>: in the free version you can only have </a:t>
            </a:r>
            <a:r>
              <a:rPr lang="hr-HR" b="1" dirty="0"/>
              <a:t>one </a:t>
            </a:r>
            <a:r>
              <a:rPr lang="hr-HR" dirty="0"/>
              <a:t>library</a:t>
            </a:r>
          </a:p>
        </p:txBody>
      </p:sp>
      <p:pic>
        <p:nvPicPr>
          <p:cNvPr id="10" name="Picture 9">
            <a:extLst>
              <a:ext uri="{FF2B5EF4-FFF2-40B4-BE49-F238E27FC236}">
                <a16:creationId xmlns:a16="http://schemas.microsoft.com/office/drawing/2014/main" id="{40D89B45-D8DA-8EF6-B04C-D4605D97BD1E}"/>
              </a:ext>
            </a:extLst>
          </p:cNvPr>
          <p:cNvPicPr>
            <a:picLocks noChangeAspect="1"/>
          </p:cNvPicPr>
          <p:nvPr/>
        </p:nvPicPr>
        <p:blipFill>
          <a:blip r:embed="rId6"/>
          <a:stretch>
            <a:fillRect/>
          </a:stretch>
        </p:blipFill>
        <p:spPr>
          <a:xfrm>
            <a:off x="1667469" y="1395418"/>
            <a:ext cx="9269835" cy="4542414"/>
          </a:xfrm>
          <a:prstGeom prst="rect">
            <a:avLst/>
          </a:prstGeom>
        </p:spPr>
      </p:pic>
      <p:sp>
        <p:nvSpPr>
          <p:cNvPr id="12" name="Oval 11">
            <a:extLst>
              <a:ext uri="{FF2B5EF4-FFF2-40B4-BE49-F238E27FC236}">
                <a16:creationId xmlns:a16="http://schemas.microsoft.com/office/drawing/2014/main" id="{1DAA0D7D-39C9-31E2-29F8-3E54C9F70F89}"/>
              </a:ext>
            </a:extLst>
          </p:cNvPr>
          <p:cNvSpPr/>
          <p:nvPr/>
        </p:nvSpPr>
        <p:spPr>
          <a:xfrm>
            <a:off x="4278385" y="2258947"/>
            <a:ext cx="2080470" cy="1451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D0AD11C9-BF31-0531-828B-78089E94463D}"/>
              </a:ext>
            </a:extLst>
          </p:cNvPr>
          <p:cNvPicPr>
            <a:picLocks noChangeAspect="1"/>
          </p:cNvPicPr>
          <p:nvPr/>
        </p:nvPicPr>
        <p:blipFill>
          <a:blip r:embed="rId7"/>
          <a:stretch>
            <a:fillRect/>
          </a:stretch>
        </p:blipFill>
        <p:spPr>
          <a:xfrm>
            <a:off x="1702009" y="1412801"/>
            <a:ext cx="4451701" cy="4675578"/>
          </a:xfrm>
          <a:prstGeom prst="rect">
            <a:avLst/>
          </a:prstGeom>
        </p:spPr>
      </p:pic>
      <p:sp>
        <p:nvSpPr>
          <p:cNvPr id="18" name="Oval 17">
            <a:extLst>
              <a:ext uri="{FF2B5EF4-FFF2-40B4-BE49-F238E27FC236}">
                <a16:creationId xmlns:a16="http://schemas.microsoft.com/office/drawing/2014/main" id="{12D0E172-D2FE-14EB-358D-A123A82A6F9C}"/>
              </a:ext>
            </a:extLst>
          </p:cNvPr>
          <p:cNvSpPr/>
          <p:nvPr/>
        </p:nvSpPr>
        <p:spPr>
          <a:xfrm>
            <a:off x="2887624" y="2393786"/>
            <a:ext cx="2080470" cy="805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Oval 18">
            <a:extLst>
              <a:ext uri="{FF2B5EF4-FFF2-40B4-BE49-F238E27FC236}">
                <a16:creationId xmlns:a16="http://schemas.microsoft.com/office/drawing/2014/main" id="{5F9CE9A9-785F-3B81-137B-ECF22B1D99BE}"/>
              </a:ext>
            </a:extLst>
          </p:cNvPr>
          <p:cNvSpPr/>
          <p:nvPr/>
        </p:nvSpPr>
        <p:spPr>
          <a:xfrm>
            <a:off x="2887624" y="4835344"/>
            <a:ext cx="2080470" cy="805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1" name="Picture 20">
            <a:extLst>
              <a:ext uri="{FF2B5EF4-FFF2-40B4-BE49-F238E27FC236}">
                <a16:creationId xmlns:a16="http://schemas.microsoft.com/office/drawing/2014/main" id="{37EB0813-E5FC-9E3C-B3E5-B6C306C9C364}"/>
              </a:ext>
            </a:extLst>
          </p:cNvPr>
          <p:cNvPicPr>
            <a:picLocks noChangeAspect="1"/>
          </p:cNvPicPr>
          <p:nvPr/>
        </p:nvPicPr>
        <p:blipFill>
          <a:blip r:embed="rId8"/>
          <a:stretch>
            <a:fillRect/>
          </a:stretch>
        </p:blipFill>
        <p:spPr>
          <a:xfrm>
            <a:off x="1454011" y="2352248"/>
            <a:ext cx="9639328" cy="2332549"/>
          </a:xfrm>
          <a:prstGeom prst="rect">
            <a:avLst/>
          </a:prstGeom>
        </p:spPr>
      </p:pic>
      <p:sp>
        <p:nvSpPr>
          <p:cNvPr id="22" name="Oval 21">
            <a:extLst>
              <a:ext uri="{FF2B5EF4-FFF2-40B4-BE49-F238E27FC236}">
                <a16:creationId xmlns:a16="http://schemas.microsoft.com/office/drawing/2014/main" id="{EA93E6DB-0E7E-5232-40A8-B2583635314C}"/>
              </a:ext>
            </a:extLst>
          </p:cNvPr>
          <p:cNvSpPr/>
          <p:nvPr/>
        </p:nvSpPr>
        <p:spPr>
          <a:xfrm>
            <a:off x="5231333" y="2796457"/>
            <a:ext cx="2638425" cy="181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4" name="Picture 23">
            <a:extLst>
              <a:ext uri="{FF2B5EF4-FFF2-40B4-BE49-F238E27FC236}">
                <a16:creationId xmlns:a16="http://schemas.microsoft.com/office/drawing/2014/main" id="{A4858D43-ECFA-2500-EFB1-985A66DF367B}"/>
              </a:ext>
            </a:extLst>
          </p:cNvPr>
          <p:cNvPicPr>
            <a:picLocks noChangeAspect="1"/>
          </p:cNvPicPr>
          <p:nvPr/>
        </p:nvPicPr>
        <p:blipFill>
          <a:blip r:embed="rId9"/>
          <a:stretch>
            <a:fillRect/>
          </a:stretch>
        </p:blipFill>
        <p:spPr>
          <a:xfrm>
            <a:off x="3222742" y="1300675"/>
            <a:ext cx="5931016" cy="4896301"/>
          </a:xfrm>
          <a:prstGeom prst="rect">
            <a:avLst/>
          </a:prstGeom>
        </p:spPr>
      </p:pic>
      <p:sp>
        <p:nvSpPr>
          <p:cNvPr id="25" name="Oval 24">
            <a:extLst>
              <a:ext uri="{FF2B5EF4-FFF2-40B4-BE49-F238E27FC236}">
                <a16:creationId xmlns:a16="http://schemas.microsoft.com/office/drawing/2014/main" id="{3C9222DD-F836-9EC9-AB18-F851DBD26F7E}"/>
              </a:ext>
            </a:extLst>
          </p:cNvPr>
          <p:cNvSpPr/>
          <p:nvPr/>
        </p:nvSpPr>
        <p:spPr>
          <a:xfrm>
            <a:off x="5654415" y="1524000"/>
            <a:ext cx="883170" cy="278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3" name="Group 32">
            <a:extLst>
              <a:ext uri="{FF2B5EF4-FFF2-40B4-BE49-F238E27FC236}">
                <a16:creationId xmlns:a16="http://schemas.microsoft.com/office/drawing/2014/main" id="{5FFAD545-6DB6-6280-2C06-C2BD6C39ED00}"/>
              </a:ext>
            </a:extLst>
          </p:cNvPr>
          <p:cNvGrpSpPr/>
          <p:nvPr/>
        </p:nvGrpSpPr>
        <p:grpSpPr>
          <a:xfrm>
            <a:off x="3175417" y="1372337"/>
            <a:ext cx="6219825" cy="4752975"/>
            <a:chOff x="7339325" y="2858400"/>
            <a:chExt cx="6219825" cy="4752975"/>
          </a:xfrm>
        </p:grpSpPr>
        <p:pic>
          <p:nvPicPr>
            <p:cNvPr id="27" name="Picture 26">
              <a:extLst>
                <a:ext uri="{FF2B5EF4-FFF2-40B4-BE49-F238E27FC236}">
                  <a16:creationId xmlns:a16="http://schemas.microsoft.com/office/drawing/2014/main" id="{4CB10D26-986A-44F2-C945-C92E6F5C8EF8}"/>
                </a:ext>
              </a:extLst>
            </p:cNvPr>
            <p:cNvPicPr>
              <a:picLocks noChangeAspect="1"/>
            </p:cNvPicPr>
            <p:nvPr/>
          </p:nvPicPr>
          <p:blipFill>
            <a:blip r:embed="rId10"/>
            <a:stretch>
              <a:fillRect/>
            </a:stretch>
          </p:blipFill>
          <p:spPr>
            <a:xfrm>
              <a:off x="7339325" y="2858400"/>
              <a:ext cx="6219825" cy="4752975"/>
            </a:xfrm>
            <a:prstGeom prst="rect">
              <a:avLst/>
            </a:prstGeom>
          </p:spPr>
        </p:pic>
        <p:sp>
          <p:nvSpPr>
            <p:cNvPr id="28" name="Rectangle 27">
              <a:extLst>
                <a:ext uri="{FF2B5EF4-FFF2-40B4-BE49-F238E27FC236}">
                  <a16:creationId xmlns:a16="http://schemas.microsoft.com/office/drawing/2014/main" id="{6F7C6E2E-B4CA-3342-8360-8AD506ED5212}"/>
                </a:ext>
              </a:extLst>
            </p:cNvPr>
            <p:cNvSpPr/>
            <p:nvPr/>
          </p:nvSpPr>
          <p:spPr>
            <a:xfrm>
              <a:off x="8809400" y="4851882"/>
              <a:ext cx="2763191" cy="498465"/>
            </a:xfrm>
            <a:prstGeom prst="rect">
              <a:avLst/>
            </a:prstGeom>
            <a:solidFill>
              <a:srgbClr val="3B5D9A"/>
            </a:solidFill>
            <a:ln>
              <a:solidFill>
                <a:srgbClr val="3B5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1" name="Rectangle 30">
              <a:extLst>
                <a:ext uri="{FF2B5EF4-FFF2-40B4-BE49-F238E27FC236}">
                  <a16:creationId xmlns:a16="http://schemas.microsoft.com/office/drawing/2014/main" id="{3EC22D12-2549-0C25-2EFA-113973212E50}"/>
                </a:ext>
              </a:extLst>
            </p:cNvPr>
            <p:cNvSpPr/>
            <p:nvPr/>
          </p:nvSpPr>
          <p:spPr>
            <a:xfrm>
              <a:off x="9212335" y="4896228"/>
              <a:ext cx="2763191" cy="498465"/>
            </a:xfrm>
            <a:prstGeom prst="rect">
              <a:avLst/>
            </a:prstGeom>
            <a:solidFill>
              <a:srgbClr val="3B5D9A"/>
            </a:solidFill>
            <a:ln>
              <a:solidFill>
                <a:srgbClr val="3B5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THE CODE</a:t>
              </a:r>
              <a:endParaRPr lang="en-BE" dirty="0"/>
            </a:p>
          </p:txBody>
        </p:sp>
      </p:grpSp>
    </p:spTree>
    <p:extLst>
      <p:ext uri="{BB962C8B-B14F-4D97-AF65-F5344CB8AC3E}">
        <p14:creationId xmlns:p14="http://schemas.microsoft.com/office/powerpoint/2010/main" val="8714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2"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a16="http://schemas.microsoft.com/office/drawing/2014/main" id="{FBBA5A42-989E-4C25-AE70-658DCC67C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295" y="896964"/>
            <a:ext cx="1838836" cy="1838836"/>
          </a:xfrm>
          <a:prstGeom prst="rect">
            <a:avLst/>
          </a:prstGeom>
        </p:spPr>
      </p:pic>
      <p:sp>
        <p:nvSpPr>
          <p:cNvPr id="7" name="CaixaDeTexto 6">
            <a:extLst>
              <a:ext uri="{FF2B5EF4-FFF2-40B4-BE49-F238E27FC236}">
                <a16:creationId xmlns:a16="http://schemas.microsoft.com/office/drawing/2014/main" id="{7B009273-271C-482C-9F86-94640EEDB92C}"/>
              </a:ext>
            </a:extLst>
          </p:cNvPr>
          <p:cNvSpPr txBox="1"/>
          <p:nvPr/>
        </p:nvSpPr>
        <p:spPr>
          <a:xfrm>
            <a:off x="1152938" y="1113941"/>
            <a:ext cx="4346713" cy="523220"/>
          </a:xfrm>
          <a:prstGeom prst="rect">
            <a:avLst/>
          </a:prstGeom>
          <a:noFill/>
        </p:spPr>
        <p:txBody>
          <a:bodyPr wrap="square" rtlCol="0">
            <a:spAutoFit/>
          </a:bodyPr>
          <a:lstStyle/>
          <a:p>
            <a:r>
              <a:rPr lang="en-GB" sz="2800" b="1" dirty="0"/>
              <a:t>Content of the webinar</a:t>
            </a:r>
          </a:p>
        </p:txBody>
      </p:sp>
      <p:sp>
        <p:nvSpPr>
          <p:cNvPr id="8" name="CaixaDeTexto 7">
            <a:extLst>
              <a:ext uri="{FF2B5EF4-FFF2-40B4-BE49-F238E27FC236}">
                <a16:creationId xmlns:a16="http://schemas.microsoft.com/office/drawing/2014/main" id="{99B47329-FFDF-4C93-BAED-5F45A62490F5}"/>
              </a:ext>
            </a:extLst>
          </p:cNvPr>
          <p:cNvSpPr txBox="1"/>
          <p:nvPr/>
        </p:nvSpPr>
        <p:spPr>
          <a:xfrm>
            <a:off x="1245704" y="1816382"/>
            <a:ext cx="6082748" cy="3554819"/>
          </a:xfrm>
          <a:prstGeom prst="rect">
            <a:avLst/>
          </a:prstGeom>
          <a:noFill/>
        </p:spPr>
        <p:txBody>
          <a:bodyPr wrap="square" rtlCol="0">
            <a:spAutoFit/>
          </a:bodyPr>
          <a:lstStyle/>
          <a:p>
            <a:pPr>
              <a:lnSpc>
                <a:spcPct val="150000"/>
              </a:lnSpc>
            </a:pPr>
            <a:r>
              <a:rPr lang="en-GB" dirty="0"/>
              <a:t>1 – Project Presentation</a:t>
            </a:r>
          </a:p>
          <a:p>
            <a:pPr marL="742950" lvl="1" indent="-285750">
              <a:lnSpc>
                <a:spcPct val="150000"/>
              </a:lnSpc>
              <a:buFont typeface="Arial" panose="020B0604020202020204" pitchFamily="34" charset="0"/>
              <a:buChar char="•"/>
            </a:pPr>
            <a:r>
              <a:rPr lang="en-GB" dirty="0"/>
              <a:t>Partners</a:t>
            </a:r>
          </a:p>
          <a:p>
            <a:pPr marL="742950" lvl="1" indent="-285750">
              <a:lnSpc>
                <a:spcPct val="150000"/>
              </a:lnSpc>
              <a:buFont typeface="Arial" panose="020B0604020202020204" pitchFamily="34" charset="0"/>
              <a:buChar char="•"/>
            </a:pPr>
            <a:r>
              <a:rPr lang="en-GB" dirty="0"/>
              <a:t>Project goals</a:t>
            </a:r>
          </a:p>
          <a:p>
            <a:pPr marL="742950" lvl="1" indent="-285750">
              <a:lnSpc>
                <a:spcPct val="150000"/>
              </a:lnSpc>
              <a:buFont typeface="Arial" panose="020B0604020202020204" pitchFamily="34" charset="0"/>
              <a:buChar char="•"/>
            </a:pPr>
            <a:r>
              <a:rPr lang="en-GB" dirty="0"/>
              <a:t>Project Intellectual Outputs</a:t>
            </a:r>
          </a:p>
          <a:p>
            <a:pPr>
              <a:lnSpc>
                <a:spcPct val="150000"/>
              </a:lnSpc>
            </a:pPr>
            <a:r>
              <a:rPr lang="en-GB" dirty="0"/>
              <a:t>2 – Creating e-books </a:t>
            </a:r>
          </a:p>
          <a:p>
            <a:pPr marL="742950" lvl="1" indent="-285750">
              <a:lnSpc>
                <a:spcPct val="150000"/>
              </a:lnSpc>
              <a:buFont typeface="Arial" panose="020B0604020202020204" pitchFamily="34" charset="0"/>
              <a:buChar char="•"/>
            </a:pPr>
            <a:r>
              <a:rPr lang="en-GB" dirty="0"/>
              <a:t>Pedagogical part – why use e-books?</a:t>
            </a:r>
          </a:p>
          <a:p>
            <a:pPr marL="742950" lvl="1" indent="-285750">
              <a:lnSpc>
                <a:spcPct val="150000"/>
              </a:lnSpc>
              <a:buFont typeface="Arial" panose="020B0604020202020204" pitchFamily="34" charset="0"/>
              <a:buChar char="•"/>
            </a:pPr>
            <a:r>
              <a:rPr lang="en-GB" dirty="0"/>
              <a:t>Technical part – using software to build e-books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85617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667469" y="1802157"/>
            <a:ext cx="8600661" cy="369332"/>
          </a:xfrm>
          <a:prstGeom prst="rect">
            <a:avLst/>
          </a:prstGeom>
          <a:noFill/>
        </p:spPr>
        <p:txBody>
          <a:bodyPr wrap="square" rtlCol="0">
            <a:spAutoFit/>
          </a:bodyPr>
          <a:lstStyle/>
          <a:p>
            <a:r>
              <a:rPr lang="hr-HR" dirty="0"/>
              <a:t>Step 3: Create new book</a:t>
            </a:r>
          </a:p>
        </p:txBody>
      </p:sp>
      <p:pic>
        <p:nvPicPr>
          <p:cNvPr id="4" name="Picture 3">
            <a:extLst>
              <a:ext uri="{FF2B5EF4-FFF2-40B4-BE49-F238E27FC236}">
                <a16:creationId xmlns:a16="http://schemas.microsoft.com/office/drawing/2014/main" id="{7FCC5030-F9E1-2FED-6182-4359E1B69444}"/>
              </a:ext>
            </a:extLst>
          </p:cNvPr>
          <p:cNvPicPr>
            <a:picLocks noChangeAspect="1"/>
          </p:cNvPicPr>
          <p:nvPr/>
        </p:nvPicPr>
        <p:blipFill>
          <a:blip r:embed="rId5"/>
          <a:stretch>
            <a:fillRect/>
          </a:stretch>
        </p:blipFill>
        <p:spPr>
          <a:xfrm>
            <a:off x="1243088" y="1802157"/>
            <a:ext cx="10073813" cy="3211028"/>
          </a:xfrm>
          <a:prstGeom prst="rect">
            <a:avLst/>
          </a:prstGeom>
        </p:spPr>
      </p:pic>
      <p:sp>
        <p:nvSpPr>
          <p:cNvPr id="9" name="Oval 8">
            <a:extLst>
              <a:ext uri="{FF2B5EF4-FFF2-40B4-BE49-F238E27FC236}">
                <a16:creationId xmlns:a16="http://schemas.microsoft.com/office/drawing/2014/main" id="{5DF7F520-D692-B976-DEBE-96DA28238E71}"/>
              </a:ext>
            </a:extLst>
          </p:cNvPr>
          <p:cNvSpPr/>
          <p:nvPr/>
        </p:nvSpPr>
        <p:spPr>
          <a:xfrm>
            <a:off x="9145643" y="1754426"/>
            <a:ext cx="866775" cy="464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3" name="Picture 12">
            <a:extLst>
              <a:ext uri="{FF2B5EF4-FFF2-40B4-BE49-F238E27FC236}">
                <a16:creationId xmlns:a16="http://schemas.microsoft.com/office/drawing/2014/main" id="{033211A3-6ECB-7DE2-B105-7AD8392E0606}"/>
              </a:ext>
            </a:extLst>
          </p:cNvPr>
          <p:cNvPicPr>
            <a:picLocks noChangeAspect="1"/>
          </p:cNvPicPr>
          <p:nvPr/>
        </p:nvPicPr>
        <p:blipFill>
          <a:blip r:embed="rId6"/>
          <a:stretch>
            <a:fillRect/>
          </a:stretch>
        </p:blipFill>
        <p:spPr>
          <a:xfrm>
            <a:off x="1943190" y="1281950"/>
            <a:ext cx="8692929" cy="4912395"/>
          </a:xfrm>
          <a:prstGeom prst="rect">
            <a:avLst/>
          </a:prstGeom>
        </p:spPr>
      </p:pic>
    </p:spTree>
    <p:extLst>
      <p:ext uri="{BB962C8B-B14F-4D97-AF65-F5344CB8AC3E}">
        <p14:creationId xmlns:p14="http://schemas.microsoft.com/office/powerpoint/2010/main" val="28492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4: Create the cover page</a:t>
            </a:r>
          </a:p>
        </p:txBody>
      </p:sp>
      <p:pic>
        <p:nvPicPr>
          <p:cNvPr id="3" name="Picture 2">
            <a:extLst>
              <a:ext uri="{FF2B5EF4-FFF2-40B4-BE49-F238E27FC236}">
                <a16:creationId xmlns:a16="http://schemas.microsoft.com/office/drawing/2014/main" id="{48AC3D35-36FE-FE4E-5DDD-6E8FC85010BD}"/>
              </a:ext>
            </a:extLst>
          </p:cNvPr>
          <p:cNvPicPr>
            <a:picLocks noChangeAspect="1"/>
          </p:cNvPicPr>
          <p:nvPr/>
        </p:nvPicPr>
        <p:blipFill>
          <a:blip r:embed="rId6"/>
          <a:stretch>
            <a:fillRect/>
          </a:stretch>
        </p:blipFill>
        <p:spPr>
          <a:xfrm>
            <a:off x="1378416" y="1359053"/>
            <a:ext cx="9822476" cy="4783074"/>
          </a:xfrm>
          <a:prstGeom prst="rect">
            <a:avLst/>
          </a:prstGeom>
        </p:spPr>
      </p:pic>
      <p:pic>
        <p:nvPicPr>
          <p:cNvPr id="10" name="Picture 9">
            <a:extLst>
              <a:ext uri="{FF2B5EF4-FFF2-40B4-BE49-F238E27FC236}">
                <a16:creationId xmlns:a16="http://schemas.microsoft.com/office/drawing/2014/main" id="{BBA4EAF3-3060-2F45-1583-7794632D2FD5}"/>
              </a:ext>
            </a:extLst>
          </p:cNvPr>
          <p:cNvPicPr>
            <a:picLocks noChangeAspect="1"/>
          </p:cNvPicPr>
          <p:nvPr/>
        </p:nvPicPr>
        <p:blipFill>
          <a:blip r:embed="rId7"/>
          <a:stretch>
            <a:fillRect/>
          </a:stretch>
        </p:blipFill>
        <p:spPr>
          <a:xfrm>
            <a:off x="4422018" y="1270861"/>
            <a:ext cx="4078278" cy="4959457"/>
          </a:xfrm>
          <a:prstGeom prst="rect">
            <a:avLst/>
          </a:prstGeom>
        </p:spPr>
      </p:pic>
      <p:sp>
        <p:nvSpPr>
          <p:cNvPr id="11" name="Oval 10">
            <a:extLst>
              <a:ext uri="{FF2B5EF4-FFF2-40B4-BE49-F238E27FC236}">
                <a16:creationId xmlns:a16="http://schemas.microsoft.com/office/drawing/2014/main" id="{1796A667-38A4-F246-90FC-FF81B0A92AD8}"/>
              </a:ext>
            </a:extLst>
          </p:cNvPr>
          <p:cNvSpPr/>
          <p:nvPr/>
        </p:nvSpPr>
        <p:spPr>
          <a:xfrm>
            <a:off x="10180763" y="1280153"/>
            <a:ext cx="396429" cy="443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2" name="Picture 11">
            <a:extLst>
              <a:ext uri="{FF2B5EF4-FFF2-40B4-BE49-F238E27FC236}">
                <a16:creationId xmlns:a16="http://schemas.microsoft.com/office/drawing/2014/main" id="{36CE6950-C62B-72B6-FCF9-EBB415FECF14}"/>
              </a:ext>
            </a:extLst>
          </p:cNvPr>
          <p:cNvPicPr>
            <a:picLocks noChangeAspect="1"/>
          </p:cNvPicPr>
          <p:nvPr/>
        </p:nvPicPr>
        <p:blipFill>
          <a:blip r:embed="rId8"/>
          <a:stretch>
            <a:fillRect/>
          </a:stretch>
        </p:blipFill>
        <p:spPr>
          <a:xfrm>
            <a:off x="1391244" y="1359051"/>
            <a:ext cx="9809648" cy="4768935"/>
          </a:xfrm>
          <a:prstGeom prst="rect">
            <a:avLst/>
          </a:prstGeom>
        </p:spPr>
      </p:pic>
    </p:spTree>
    <p:extLst>
      <p:ext uri="{BB962C8B-B14F-4D97-AF65-F5344CB8AC3E}">
        <p14:creationId xmlns:p14="http://schemas.microsoft.com/office/powerpoint/2010/main" val="36223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5: Create the rest of the book</a:t>
            </a:r>
          </a:p>
        </p:txBody>
      </p:sp>
      <p:pic>
        <p:nvPicPr>
          <p:cNvPr id="4" name="Picture 3">
            <a:extLst>
              <a:ext uri="{FF2B5EF4-FFF2-40B4-BE49-F238E27FC236}">
                <a16:creationId xmlns:a16="http://schemas.microsoft.com/office/drawing/2014/main" id="{A6D8025D-819C-B7DE-7F41-F306C1DF84DC}"/>
              </a:ext>
            </a:extLst>
          </p:cNvPr>
          <p:cNvPicPr>
            <a:picLocks noChangeAspect="1"/>
          </p:cNvPicPr>
          <p:nvPr/>
        </p:nvPicPr>
        <p:blipFill>
          <a:blip r:embed="rId6"/>
          <a:stretch>
            <a:fillRect/>
          </a:stretch>
        </p:blipFill>
        <p:spPr>
          <a:xfrm>
            <a:off x="1391244" y="1366122"/>
            <a:ext cx="9809648" cy="4768935"/>
          </a:xfrm>
          <a:prstGeom prst="rect">
            <a:avLst/>
          </a:prstGeom>
        </p:spPr>
      </p:pic>
      <p:sp>
        <p:nvSpPr>
          <p:cNvPr id="9" name="Oval 8">
            <a:extLst>
              <a:ext uri="{FF2B5EF4-FFF2-40B4-BE49-F238E27FC236}">
                <a16:creationId xmlns:a16="http://schemas.microsoft.com/office/drawing/2014/main" id="{455602E9-5D29-932C-328A-8377F5CC5D7D}"/>
              </a:ext>
            </a:extLst>
          </p:cNvPr>
          <p:cNvSpPr/>
          <p:nvPr/>
        </p:nvSpPr>
        <p:spPr>
          <a:xfrm>
            <a:off x="10458450" y="3593615"/>
            <a:ext cx="742442" cy="676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2C99F757-1002-1553-0CF1-CD0105D6F41D}"/>
              </a:ext>
            </a:extLst>
          </p:cNvPr>
          <p:cNvPicPr>
            <a:picLocks noChangeAspect="1"/>
          </p:cNvPicPr>
          <p:nvPr/>
        </p:nvPicPr>
        <p:blipFill>
          <a:blip r:embed="rId7"/>
          <a:stretch>
            <a:fillRect/>
          </a:stretch>
        </p:blipFill>
        <p:spPr>
          <a:xfrm>
            <a:off x="1507253" y="1366122"/>
            <a:ext cx="9809648" cy="4773926"/>
          </a:xfrm>
          <a:prstGeom prst="rect">
            <a:avLst/>
          </a:prstGeom>
        </p:spPr>
      </p:pic>
    </p:spTree>
    <p:extLst>
      <p:ext uri="{BB962C8B-B14F-4D97-AF65-F5344CB8AC3E}">
        <p14:creationId xmlns:p14="http://schemas.microsoft.com/office/powerpoint/2010/main" val="30252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6: Finalisation</a:t>
            </a:r>
          </a:p>
        </p:txBody>
      </p:sp>
      <p:pic>
        <p:nvPicPr>
          <p:cNvPr id="10" name="Picture 9">
            <a:extLst>
              <a:ext uri="{FF2B5EF4-FFF2-40B4-BE49-F238E27FC236}">
                <a16:creationId xmlns:a16="http://schemas.microsoft.com/office/drawing/2014/main" id="{213E475E-1852-B89A-4E64-7FF65B8B8FBF}"/>
              </a:ext>
            </a:extLst>
          </p:cNvPr>
          <p:cNvPicPr>
            <a:picLocks noChangeAspect="1"/>
          </p:cNvPicPr>
          <p:nvPr/>
        </p:nvPicPr>
        <p:blipFill>
          <a:blip r:embed="rId6"/>
          <a:stretch>
            <a:fillRect/>
          </a:stretch>
        </p:blipFill>
        <p:spPr>
          <a:xfrm>
            <a:off x="1480963" y="1378743"/>
            <a:ext cx="9584601" cy="4679688"/>
          </a:xfrm>
          <a:prstGeom prst="rect">
            <a:avLst/>
          </a:prstGeom>
        </p:spPr>
      </p:pic>
      <p:sp>
        <p:nvSpPr>
          <p:cNvPr id="11" name="Oval 10">
            <a:extLst>
              <a:ext uri="{FF2B5EF4-FFF2-40B4-BE49-F238E27FC236}">
                <a16:creationId xmlns:a16="http://schemas.microsoft.com/office/drawing/2014/main" id="{22C5443D-7D35-1F30-3598-0AA7096602D0}"/>
              </a:ext>
            </a:extLst>
          </p:cNvPr>
          <p:cNvSpPr/>
          <p:nvPr/>
        </p:nvSpPr>
        <p:spPr>
          <a:xfrm>
            <a:off x="2266534" y="1355154"/>
            <a:ext cx="53381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9B76E40E-1A83-2BB5-70D0-114A6C6F0116}"/>
              </a:ext>
            </a:extLst>
          </p:cNvPr>
          <p:cNvPicPr>
            <a:picLocks noChangeAspect="1"/>
          </p:cNvPicPr>
          <p:nvPr/>
        </p:nvPicPr>
        <p:blipFill>
          <a:blip r:embed="rId7"/>
          <a:stretch>
            <a:fillRect/>
          </a:stretch>
        </p:blipFill>
        <p:spPr>
          <a:xfrm>
            <a:off x="1574215" y="1355154"/>
            <a:ext cx="9398095" cy="4595501"/>
          </a:xfrm>
          <a:prstGeom prst="rect">
            <a:avLst/>
          </a:prstGeom>
        </p:spPr>
      </p:pic>
    </p:spTree>
    <p:extLst>
      <p:ext uri="{BB962C8B-B14F-4D97-AF65-F5344CB8AC3E}">
        <p14:creationId xmlns:p14="http://schemas.microsoft.com/office/powerpoint/2010/main" val="2699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Book Creator</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4" y="1735482"/>
            <a:ext cx="8600661" cy="369332"/>
          </a:xfrm>
          <a:prstGeom prst="rect">
            <a:avLst/>
          </a:prstGeom>
          <a:noFill/>
        </p:spPr>
        <p:txBody>
          <a:bodyPr wrap="square" rtlCol="0">
            <a:spAutoFit/>
          </a:bodyPr>
          <a:lstStyle/>
          <a:p>
            <a:r>
              <a:rPr lang="hr-HR" dirty="0"/>
              <a:t>Step 7: Download the e-book</a:t>
            </a:r>
          </a:p>
        </p:txBody>
      </p:sp>
      <p:pic>
        <p:nvPicPr>
          <p:cNvPr id="4" name="Picture 3">
            <a:extLst>
              <a:ext uri="{FF2B5EF4-FFF2-40B4-BE49-F238E27FC236}">
                <a16:creationId xmlns:a16="http://schemas.microsoft.com/office/drawing/2014/main" id="{27097220-E7E0-A8D7-E014-02F65FCBC13B}"/>
              </a:ext>
            </a:extLst>
          </p:cNvPr>
          <p:cNvPicPr>
            <a:picLocks noChangeAspect="1"/>
          </p:cNvPicPr>
          <p:nvPr/>
        </p:nvPicPr>
        <p:blipFill>
          <a:blip r:embed="rId6"/>
          <a:stretch>
            <a:fillRect/>
          </a:stretch>
        </p:blipFill>
        <p:spPr>
          <a:xfrm>
            <a:off x="1391243" y="1384238"/>
            <a:ext cx="9755787" cy="4732703"/>
          </a:xfrm>
          <a:prstGeom prst="rect">
            <a:avLst/>
          </a:prstGeom>
        </p:spPr>
      </p:pic>
      <p:sp>
        <p:nvSpPr>
          <p:cNvPr id="9" name="Oval 8">
            <a:extLst>
              <a:ext uri="{FF2B5EF4-FFF2-40B4-BE49-F238E27FC236}">
                <a16:creationId xmlns:a16="http://schemas.microsoft.com/office/drawing/2014/main" id="{A19C51BC-764D-CFCB-95B0-59BF1C1A42DB}"/>
              </a:ext>
            </a:extLst>
          </p:cNvPr>
          <p:cNvSpPr/>
          <p:nvPr/>
        </p:nvSpPr>
        <p:spPr>
          <a:xfrm>
            <a:off x="6039946" y="5539124"/>
            <a:ext cx="458382" cy="50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ED5EC81F-CBE4-6120-5810-5EF39BC123EC}"/>
              </a:ext>
            </a:extLst>
          </p:cNvPr>
          <p:cNvPicPr>
            <a:picLocks noChangeAspect="1"/>
          </p:cNvPicPr>
          <p:nvPr/>
        </p:nvPicPr>
        <p:blipFill>
          <a:blip r:embed="rId7"/>
          <a:stretch>
            <a:fillRect/>
          </a:stretch>
        </p:blipFill>
        <p:spPr>
          <a:xfrm>
            <a:off x="2592072" y="1980451"/>
            <a:ext cx="6895748" cy="3703272"/>
          </a:xfrm>
          <a:prstGeom prst="rect">
            <a:avLst/>
          </a:prstGeom>
        </p:spPr>
      </p:pic>
      <p:pic>
        <p:nvPicPr>
          <p:cNvPr id="18" name="Picture 17">
            <a:extLst>
              <a:ext uri="{FF2B5EF4-FFF2-40B4-BE49-F238E27FC236}">
                <a16:creationId xmlns:a16="http://schemas.microsoft.com/office/drawing/2014/main" id="{FB3B147C-DA1A-405E-E3C9-F673FD64FFE5}"/>
              </a:ext>
            </a:extLst>
          </p:cNvPr>
          <p:cNvPicPr>
            <a:picLocks noChangeAspect="1"/>
          </p:cNvPicPr>
          <p:nvPr/>
        </p:nvPicPr>
        <p:blipFill>
          <a:blip r:embed="rId8"/>
          <a:stretch>
            <a:fillRect/>
          </a:stretch>
        </p:blipFill>
        <p:spPr>
          <a:xfrm>
            <a:off x="3622823" y="2649445"/>
            <a:ext cx="4619034" cy="2922864"/>
          </a:xfrm>
          <a:prstGeom prst="rect">
            <a:avLst/>
          </a:prstGeom>
        </p:spPr>
      </p:pic>
      <p:sp>
        <p:nvSpPr>
          <p:cNvPr id="19" name="Oval 18">
            <a:extLst>
              <a:ext uri="{FF2B5EF4-FFF2-40B4-BE49-F238E27FC236}">
                <a16:creationId xmlns:a16="http://schemas.microsoft.com/office/drawing/2014/main" id="{943787D5-0ECE-7825-083A-A4558B3A3F4A}"/>
              </a:ext>
            </a:extLst>
          </p:cNvPr>
          <p:cNvSpPr/>
          <p:nvPr/>
        </p:nvSpPr>
        <p:spPr>
          <a:xfrm>
            <a:off x="6632711" y="4326994"/>
            <a:ext cx="962025" cy="92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1" name="Picture 20">
            <a:extLst>
              <a:ext uri="{FF2B5EF4-FFF2-40B4-BE49-F238E27FC236}">
                <a16:creationId xmlns:a16="http://schemas.microsoft.com/office/drawing/2014/main" id="{D6633C28-7104-4DD3-F69E-406D7F59BCDC}"/>
              </a:ext>
            </a:extLst>
          </p:cNvPr>
          <p:cNvPicPr>
            <a:picLocks noChangeAspect="1"/>
          </p:cNvPicPr>
          <p:nvPr/>
        </p:nvPicPr>
        <p:blipFill>
          <a:blip r:embed="rId9"/>
          <a:stretch>
            <a:fillRect/>
          </a:stretch>
        </p:blipFill>
        <p:spPr>
          <a:xfrm>
            <a:off x="1330274" y="1329043"/>
            <a:ext cx="9986627" cy="4732702"/>
          </a:xfrm>
          <a:prstGeom prst="rect">
            <a:avLst/>
          </a:prstGeom>
        </p:spPr>
      </p:pic>
      <p:sp>
        <p:nvSpPr>
          <p:cNvPr id="22" name="Oval 21">
            <a:extLst>
              <a:ext uri="{FF2B5EF4-FFF2-40B4-BE49-F238E27FC236}">
                <a16:creationId xmlns:a16="http://schemas.microsoft.com/office/drawing/2014/main" id="{F7FC978E-FD52-B7C4-61FD-370AD674AEBE}"/>
              </a:ext>
            </a:extLst>
          </p:cNvPr>
          <p:cNvSpPr/>
          <p:nvPr/>
        </p:nvSpPr>
        <p:spPr>
          <a:xfrm>
            <a:off x="10372725" y="1270861"/>
            <a:ext cx="100514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4" name="Picture 23">
            <a:extLst>
              <a:ext uri="{FF2B5EF4-FFF2-40B4-BE49-F238E27FC236}">
                <a16:creationId xmlns:a16="http://schemas.microsoft.com/office/drawing/2014/main" id="{CF95532E-7AEC-8B5D-A0ED-CCE36E028BE7}"/>
              </a:ext>
            </a:extLst>
          </p:cNvPr>
          <p:cNvPicPr>
            <a:picLocks noChangeAspect="1"/>
          </p:cNvPicPr>
          <p:nvPr/>
        </p:nvPicPr>
        <p:blipFill>
          <a:blip r:embed="rId10"/>
          <a:stretch>
            <a:fillRect/>
          </a:stretch>
        </p:blipFill>
        <p:spPr>
          <a:xfrm>
            <a:off x="1538747" y="1342042"/>
            <a:ext cx="9755473" cy="4732702"/>
          </a:xfrm>
          <a:prstGeom prst="rect">
            <a:avLst/>
          </a:prstGeom>
        </p:spPr>
      </p:pic>
    </p:spTree>
    <p:extLst>
      <p:ext uri="{BB962C8B-B14F-4D97-AF65-F5344CB8AC3E}">
        <p14:creationId xmlns:p14="http://schemas.microsoft.com/office/powerpoint/2010/main" val="271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solidFill>
                <a:latin typeface="Arial" panose="020B0604020202020204" pitchFamily="34" charset="0"/>
                <a:cs typeface="Arial" panose="020B0604020202020204" pitchFamily="34" charset="0"/>
              </a:rPr>
              <a:t>How to open ePub files?</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28DD6F3-7CAE-4723-A626-BC6E61CC482F}"/>
              </a:ext>
            </a:extLst>
          </p:cNvPr>
          <p:cNvSpPr txBox="1"/>
          <p:nvPr/>
        </p:nvSpPr>
        <p:spPr>
          <a:xfrm>
            <a:off x="1391243" y="1735482"/>
            <a:ext cx="8600661" cy="646331"/>
          </a:xfrm>
          <a:prstGeom prst="rect">
            <a:avLst/>
          </a:prstGeom>
          <a:noFill/>
        </p:spPr>
        <p:txBody>
          <a:bodyPr wrap="square" rtlCol="0">
            <a:spAutoFit/>
          </a:bodyPr>
          <a:lstStyle/>
          <a:p>
            <a:pPr marL="285750" indent="-285750">
              <a:buFont typeface="Arial" panose="020B0604020202020204" pitchFamily="34" charset="0"/>
              <a:buChar char="•"/>
            </a:pPr>
            <a:r>
              <a:rPr lang="hr-HR" dirty="0"/>
              <a:t>The downloaded e-book will be in ePub format </a:t>
            </a:r>
            <a:r>
              <a:rPr lang="hr-HR" dirty="0">
                <a:sym typeface="Wingdings" panose="05000000000000000000" pitchFamily="2" charset="2"/>
              </a:rPr>
              <a:t> you can open it with a reading application (Apple Books or Thorium, for example)</a:t>
            </a:r>
          </a:p>
        </p:txBody>
      </p:sp>
      <p:pic>
        <p:nvPicPr>
          <p:cNvPr id="12" name="Picture 11" descr="Icon&#10;&#10;Description automatically generated">
            <a:hlinkClick r:id="rId6"/>
            <a:extLst>
              <a:ext uri="{FF2B5EF4-FFF2-40B4-BE49-F238E27FC236}">
                <a16:creationId xmlns:a16="http://schemas.microsoft.com/office/drawing/2014/main" id="{00E14C4F-F857-7C92-ED78-DEAD36E4BE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1592" y="2846435"/>
            <a:ext cx="1904066" cy="1904066"/>
          </a:xfrm>
          <a:prstGeom prst="rect">
            <a:avLst/>
          </a:prstGeom>
        </p:spPr>
      </p:pic>
      <p:pic>
        <p:nvPicPr>
          <p:cNvPr id="15" name="Picture 14" descr="Icon&#10;&#10;Description automatically generated">
            <a:hlinkClick r:id="rId8"/>
            <a:extLst>
              <a:ext uri="{FF2B5EF4-FFF2-40B4-BE49-F238E27FC236}">
                <a16:creationId xmlns:a16="http://schemas.microsoft.com/office/drawing/2014/main" id="{0C15DE01-1F93-0255-B31A-34B2490902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7507" y="2846434"/>
            <a:ext cx="1904067" cy="1904067"/>
          </a:xfrm>
          <a:prstGeom prst="rect">
            <a:avLst/>
          </a:prstGeom>
        </p:spPr>
      </p:pic>
    </p:spTree>
    <p:extLst>
      <p:ext uri="{BB962C8B-B14F-4D97-AF65-F5344CB8AC3E}">
        <p14:creationId xmlns:p14="http://schemas.microsoft.com/office/powerpoint/2010/main" val="396851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524000" y="1162559"/>
            <a:ext cx="9144000" cy="1233500"/>
          </a:xfrm>
        </p:spPr>
        <p:txBody>
          <a:bodyPr/>
          <a:lstStyle/>
          <a:p>
            <a:r>
              <a:rPr lang="hr-HR" dirty="0">
                <a:solidFill>
                  <a:srgbClr val="002060"/>
                </a:solidFill>
              </a:rPr>
              <a:t>Questions and feedback</a:t>
            </a:r>
            <a:endParaRPr lang="en-GB" dirty="0">
              <a:solidFill>
                <a:srgbClr val="002060"/>
              </a:solidFill>
            </a:endParaRPr>
          </a:p>
        </p:txBody>
      </p:sp>
      <p:sp>
        <p:nvSpPr>
          <p:cNvPr id="3" name="Título 6">
            <a:extLst>
              <a:ext uri="{FF2B5EF4-FFF2-40B4-BE49-F238E27FC236}">
                <a16:creationId xmlns:a16="http://schemas.microsoft.com/office/drawing/2014/main" id="{31D37F7E-FBB5-EDDC-3E3E-319376EC7929}"/>
              </a:ext>
            </a:extLst>
          </p:cNvPr>
          <p:cNvSpPr txBox="1">
            <a:spLocks/>
          </p:cNvSpPr>
          <p:nvPr/>
        </p:nvSpPr>
        <p:spPr>
          <a:xfrm>
            <a:off x="3014734" y="2837467"/>
            <a:ext cx="6162532" cy="20443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2800" dirty="0"/>
            </a:br>
            <a:br>
              <a:rPr lang="en-GB" sz="2800" dirty="0"/>
            </a:br>
            <a:r>
              <a:rPr lang="en-GB" sz="2800" dirty="0">
                <a:hlinkClick r:id="rId3"/>
              </a:rPr>
              <a:t>https://www.menti.com/</a:t>
            </a:r>
            <a:endParaRPr lang="hr-HR" sz="2800" dirty="0"/>
          </a:p>
          <a:p>
            <a:endParaRPr lang="hr-HR" sz="2800" dirty="0"/>
          </a:p>
          <a:p>
            <a:r>
              <a:rPr lang="hr-HR" sz="2800" dirty="0"/>
              <a:t>Code: </a:t>
            </a:r>
            <a:r>
              <a:rPr lang="en-BE" sz="2800" dirty="0"/>
              <a:t>2462 8286</a:t>
            </a:r>
            <a:r>
              <a:rPr lang="hr-HR" sz="2800" dirty="0"/>
              <a:t>  </a:t>
            </a:r>
          </a:p>
          <a:p>
            <a:br>
              <a:rPr lang="en-GB" sz="2800" dirty="0"/>
            </a:br>
            <a:r>
              <a:rPr lang="en-GB" sz="2800" dirty="0">
                <a:hlinkClick r:id="rId4"/>
              </a:rPr>
              <a:t>https://bit.ly/POEME_Feedback</a:t>
            </a:r>
            <a:r>
              <a:rPr lang="hr-HR" sz="2800" dirty="0"/>
              <a:t> </a:t>
            </a:r>
            <a:endParaRPr lang="en-GB" sz="2800" dirty="0"/>
          </a:p>
        </p:txBody>
      </p:sp>
    </p:spTree>
    <p:extLst>
      <p:ext uri="{BB962C8B-B14F-4D97-AF65-F5344CB8AC3E}">
        <p14:creationId xmlns:p14="http://schemas.microsoft.com/office/powerpoint/2010/main" val="4030883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954098" y="1064845"/>
            <a:ext cx="9144000" cy="1233500"/>
          </a:xfrm>
        </p:spPr>
        <p:txBody>
          <a:bodyPr/>
          <a:lstStyle/>
          <a:p>
            <a:r>
              <a:rPr lang="en-GB" dirty="0">
                <a:solidFill>
                  <a:srgbClr val="002060"/>
                </a:solidFill>
              </a:rPr>
              <a:t>Thank you!</a:t>
            </a:r>
          </a:p>
        </p:txBody>
      </p:sp>
      <p:sp>
        <p:nvSpPr>
          <p:cNvPr id="3" name="Subtítulo 2">
            <a:extLst>
              <a:ext uri="{FF2B5EF4-FFF2-40B4-BE49-F238E27FC236}">
                <a16:creationId xmlns:a16="http://schemas.microsoft.com/office/drawing/2014/main" id="{64AF26AD-B2A9-4E30-B74E-86E351FF5163}"/>
              </a:ext>
            </a:extLst>
          </p:cNvPr>
          <p:cNvSpPr>
            <a:spLocks noGrp="1"/>
          </p:cNvSpPr>
          <p:nvPr>
            <p:ph type="subTitle" idx="1"/>
          </p:nvPr>
        </p:nvSpPr>
        <p:spPr>
          <a:xfrm>
            <a:off x="1716854" y="4834007"/>
            <a:ext cx="7419628" cy="962694"/>
          </a:xfrm>
        </p:spPr>
        <p:txBody>
          <a:bodyPr>
            <a:normAutofit fontScale="25000" lnSpcReduction="20000"/>
          </a:bodyPr>
          <a:lstStyle/>
          <a:p>
            <a:pPr>
              <a:lnSpc>
                <a:spcPct val="120000"/>
              </a:lnSpc>
            </a:pPr>
            <a:endParaRPr lang="en-GB" dirty="0"/>
          </a:p>
          <a:p>
            <a:pPr algn="just">
              <a:lnSpc>
                <a:spcPct val="120000"/>
              </a:lnSpc>
            </a:pPr>
            <a:r>
              <a:rPr lang="en-US" sz="4800" dirty="0"/>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r>
              <a:rPr lang="en-US" dirty="0"/>
              <a:t>	</a:t>
            </a:r>
          </a:p>
        </p:txBody>
      </p:sp>
      <p:pic>
        <p:nvPicPr>
          <p:cNvPr id="4" name="Imagem 3">
            <a:extLst>
              <a:ext uri="{FF2B5EF4-FFF2-40B4-BE49-F238E27FC236}">
                <a16:creationId xmlns:a16="http://schemas.microsoft.com/office/drawing/2014/main" id="{3D4005FB-8E96-4F5C-B09B-5BA3BB637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82" y="5082643"/>
            <a:ext cx="2451403" cy="534463"/>
          </a:xfrm>
          <a:prstGeom prst="rect">
            <a:avLst/>
          </a:prstGeom>
        </p:spPr>
      </p:pic>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a16="http://schemas.microsoft.com/office/drawing/2014/main" id="{CF975079-4FC3-4EF1-9528-E2E77525B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97" y="2701367"/>
            <a:ext cx="1492975" cy="563496"/>
          </a:xfrm>
          <a:prstGeom prst="rect">
            <a:avLst/>
          </a:prstGeom>
        </p:spPr>
      </p:pic>
      <p:pic>
        <p:nvPicPr>
          <p:cNvPr id="13" name="Imagem 12">
            <a:extLst>
              <a:ext uri="{FF2B5EF4-FFF2-40B4-BE49-F238E27FC236}">
                <a16:creationId xmlns:a16="http://schemas.microsoft.com/office/drawing/2014/main" id="{EC182771-93C6-420C-8E40-F3076DF137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150" y="2823135"/>
            <a:ext cx="897678" cy="351708"/>
          </a:xfrm>
          <a:prstGeom prst="rect">
            <a:avLst/>
          </a:prstGeom>
        </p:spPr>
      </p:pic>
      <p:pic>
        <p:nvPicPr>
          <p:cNvPr id="14" name="Imagem 13">
            <a:extLst>
              <a:ext uri="{FF2B5EF4-FFF2-40B4-BE49-F238E27FC236}">
                <a16:creationId xmlns:a16="http://schemas.microsoft.com/office/drawing/2014/main" id="{B0BBA7EE-05AD-44C6-9671-E5310681DE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8081" y="2422032"/>
            <a:ext cx="1652960" cy="1122167"/>
          </a:xfrm>
          <a:prstGeom prst="rect">
            <a:avLst/>
          </a:prstGeom>
        </p:spPr>
      </p:pic>
      <p:pic>
        <p:nvPicPr>
          <p:cNvPr id="15" name="Imagem 14">
            <a:extLst>
              <a:ext uri="{FF2B5EF4-FFF2-40B4-BE49-F238E27FC236}">
                <a16:creationId xmlns:a16="http://schemas.microsoft.com/office/drawing/2014/main" id="{DD811099-E58E-4EB0-B5E1-E7A0E3979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650" y="2342043"/>
            <a:ext cx="1282144" cy="1282144"/>
          </a:xfrm>
          <a:prstGeom prst="rect">
            <a:avLst/>
          </a:prstGeom>
        </p:spPr>
      </p:pic>
      <p:pic>
        <p:nvPicPr>
          <p:cNvPr id="16" name="Imagem 15">
            <a:extLst>
              <a:ext uri="{FF2B5EF4-FFF2-40B4-BE49-F238E27FC236}">
                <a16:creationId xmlns:a16="http://schemas.microsoft.com/office/drawing/2014/main" id="{E6C75457-314E-471B-BA5F-4B3BEE521B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823135"/>
            <a:ext cx="1961481" cy="335834"/>
          </a:xfrm>
          <a:prstGeom prst="rect">
            <a:avLst/>
          </a:prstGeom>
        </p:spPr>
      </p:pic>
      <p:pic>
        <p:nvPicPr>
          <p:cNvPr id="17" name="Picture 4" descr="https://poemeproject.eu/wp-content/uploads/2021/09/cropped-logo-dide-changed.png">
            <a:extLst>
              <a:ext uri="{FF2B5EF4-FFF2-40B4-BE49-F238E27FC236}">
                <a16:creationId xmlns:a16="http://schemas.microsoft.com/office/drawing/2014/main" id="{65036018-E830-415F-A5C0-8E362B3471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5431" y="2637135"/>
            <a:ext cx="1772667" cy="627728"/>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55334FB2-8D62-4C21-9119-59BA8DE4B1A1}"/>
              </a:ext>
            </a:extLst>
          </p:cNvPr>
          <p:cNvSpPr txBox="1"/>
          <p:nvPr/>
        </p:nvSpPr>
        <p:spPr>
          <a:xfrm>
            <a:off x="1467924" y="3579261"/>
            <a:ext cx="5423206" cy="1777410"/>
          </a:xfrm>
          <a:prstGeom prst="rect">
            <a:avLst/>
          </a:prstGeom>
          <a:noFill/>
        </p:spPr>
        <p:txBody>
          <a:bodyPr wrap="square" rtlCol="0">
            <a:spAutoFit/>
          </a:bodyPr>
          <a:lstStyle/>
          <a:p>
            <a:pPr>
              <a:lnSpc>
                <a:spcPct val="150000"/>
              </a:lnSpc>
            </a:pPr>
            <a:r>
              <a:rPr lang="en-GB" dirty="0"/>
              <a:t>Check out the POEME website and social media:</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1"/>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2"/>
              </a:rPr>
              <a:t>www.facebook.com/POEMEproject</a:t>
            </a:r>
            <a:r>
              <a:rPr lang="en-GB" dirty="0">
                <a:latin typeface="Segoe UI Symbol" panose="020B0502040204020203" pitchFamily="34" charset="0"/>
                <a:ea typeface="Segoe UI Symbol" panose="020B0502040204020203" pitchFamily="34" charset="0"/>
              </a:rPr>
              <a:t>  </a:t>
            </a:r>
          </a:p>
          <a:p>
            <a:endParaRPr lang="en-GB" dirty="0"/>
          </a:p>
        </p:txBody>
      </p:sp>
      <p:pic>
        <p:nvPicPr>
          <p:cNvPr id="23" name="Picture 8" descr="Facebook Logo PNG Vectors Free Download">
            <a:extLst>
              <a:ext uri="{FF2B5EF4-FFF2-40B4-BE49-F238E27FC236}">
                <a16:creationId xmlns:a16="http://schemas.microsoft.com/office/drawing/2014/main" id="{100B374B-255C-4FC5-864E-494030804C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2321" y="4642889"/>
            <a:ext cx="289063" cy="2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46" y="981164"/>
            <a:ext cx="1663245" cy="1663245"/>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10815" y="2540828"/>
            <a:ext cx="11304105" cy="2387600"/>
          </a:xfrm>
        </p:spPr>
        <p:txBody>
          <a:bodyPr/>
          <a:lstStyle/>
          <a:p>
            <a:r>
              <a:rPr lang="hr-HR" dirty="0"/>
              <a:t>What is POEME?</a:t>
            </a:r>
            <a:br>
              <a:rPr lang="en-GB" dirty="0"/>
            </a:br>
            <a:endParaRPr lang="en-GB" dirty="0"/>
          </a:p>
        </p:txBody>
      </p:sp>
    </p:spTree>
    <p:extLst>
      <p:ext uri="{BB962C8B-B14F-4D97-AF65-F5344CB8AC3E}">
        <p14:creationId xmlns:p14="http://schemas.microsoft.com/office/powerpoint/2010/main" val="290943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92C278BE-E772-4429-B7AB-745D72C5C93B}"/>
              </a:ext>
            </a:extLst>
          </p:cNvPr>
          <p:cNvSpPr/>
          <p:nvPr/>
        </p:nvSpPr>
        <p:spPr>
          <a:xfrm>
            <a:off x="1043054" y="271941"/>
            <a:ext cx="10663657" cy="11445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002060"/>
                </a:solidFill>
                <a:latin typeface="Arial" panose="020B0604020202020204" pitchFamily="34" charset="0"/>
                <a:cs typeface="Arial" panose="020B0604020202020204" pitchFamily="34" charset="0"/>
              </a:rPr>
              <a:t>Partners</a:t>
            </a:r>
            <a:endParaRPr lang="en-GB" dirty="0">
              <a:solidFill>
                <a:srgbClr val="002060"/>
              </a:solidFill>
              <a:latin typeface="Arial" panose="020B0604020202020204" pitchFamily="34" charset="0"/>
              <a:cs typeface="Arial" panose="020B0604020202020204" pitchFamily="34" charset="0"/>
            </a:endParaRPr>
          </a:p>
        </p:txBody>
      </p:sp>
      <p:sp>
        <p:nvSpPr>
          <p:cNvPr id="24" name="Retângulo: Cantos Arredondados 23">
            <a:extLst>
              <a:ext uri="{FF2B5EF4-FFF2-40B4-BE49-F238E27FC236}">
                <a16:creationId xmlns:a16="http://schemas.microsoft.com/office/drawing/2014/main" id="{5102BAE2-4E3C-4024-B242-03B101A4D2E5}"/>
              </a:ext>
            </a:extLst>
          </p:cNvPr>
          <p:cNvSpPr/>
          <p:nvPr/>
        </p:nvSpPr>
        <p:spPr>
          <a:xfrm>
            <a:off x="985003" y="1509713"/>
            <a:ext cx="10823713" cy="449978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magem 25">
            <a:extLst>
              <a:ext uri="{FF2B5EF4-FFF2-40B4-BE49-F238E27FC236}">
                <a16:creationId xmlns:a16="http://schemas.microsoft.com/office/drawing/2014/main" id="{48566367-725A-4B6B-91C9-129903461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20" y="3889912"/>
            <a:ext cx="2647888" cy="999397"/>
          </a:xfrm>
          <a:prstGeom prst="rect">
            <a:avLst/>
          </a:prstGeom>
        </p:spPr>
      </p:pic>
      <p:pic>
        <p:nvPicPr>
          <p:cNvPr id="30" name="Imagem 29">
            <a:extLst>
              <a:ext uri="{FF2B5EF4-FFF2-40B4-BE49-F238E27FC236}">
                <a16:creationId xmlns:a16="http://schemas.microsoft.com/office/drawing/2014/main" id="{5B855DB1-23F5-4394-AE17-4B138228F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575" y="4058394"/>
            <a:ext cx="2081816" cy="815650"/>
          </a:xfrm>
          <a:prstGeom prst="rect">
            <a:avLst/>
          </a:prstGeom>
        </p:spPr>
      </p:pic>
      <p:pic>
        <p:nvPicPr>
          <p:cNvPr id="32" name="Imagem 31">
            <a:extLst>
              <a:ext uri="{FF2B5EF4-FFF2-40B4-BE49-F238E27FC236}">
                <a16:creationId xmlns:a16="http://schemas.microsoft.com/office/drawing/2014/main" id="{22E003C1-8443-4CB4-81FA-1FB843A3E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811" y="1521243"/>
            <a:ext cx="2705004" cy="1836381"/>
          </a:xfrm>
          <a:prstGeom prst="rect">
            <a:avLst/>
          </a:prstGeom>
        </p:spPr>
      </p:pic>
      <p:pic>
        <p:nvPicPr>
          <p:cNvPr id="36" name="Imagem 35">
            <a:extLst>
              <a:ext uri="{FF2B5EF4-FFF2-40B4-BE49-F238E27FC236}">
                <a16:creationId xmlns:a16="http://schemas.microsoft.com/office/drawing/2014/main" id="{C355641E-A772-4B4C-9788-B2F4C49940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0061" y="1825625"/>
            <a:ext cx="1469887" cy="1469887"/>
          </a:xfrm>
          <a:prstGeom prst="rect">
            <a:avLst/>
          </a:prstGeom>
        </p:spPr>
      </p:pic>
      <p:pic>
        <p:nvPicPr>
          <p:cNvPr id="38" name="Imagem 37">
            <a:extLst>
              <a:ext uri="{FF2B5EF4-FFF2-40B4-BE49-F238E27FC236}">
                <a16:creationId xmlns:a16="http://schemas.microsoft.com/office/drawing/2014/main" id="{FA361DF2-2A58-4E73-8897-5FD2E46673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749" y="2176546"/>
            <a:ext cx="3059280" cy="523793"/>
          </a:xfrm>
          <a:prstGeom prst="rect">
            <a:avLst/>
          </a:prstGeom>
        </p:spPr>
      </p:pic>
      <p:pic>
        <p:nvPicPr>
          <p:cNvPr id="1028" name="Picture 4" descr="https://poemeproject.eu/wp-content/uploads/2021/09/cropped-logo-dide-changed.png">
            <a:extLst>
              <a:ext uri="{FF2B5EF4-FFF2-40B4-BE49-F238E27FC236}">
                <a16:creationId xmlns:a16="http://schemas.microsoft.com/office/drawing/2014/main" id="{B32941C2-27B5-451C-8F31-1EF7EA511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5575" y="4046690"/>
            <a:ext cx="2381250" cy="843236"/>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a16="http://schemas.microsoft.com/office/drawing/2014/main" id="{810DA3EB-778F-4E74-B85D-8187EE01255A}"/>
              </a:ext>
            </a:extLst>
          </p:cNvPr>
          <p:cNvSpPr txBox="1"/>
          <p:nvPr/>
        </p:nvSpPr>
        <p:spPr>
          <a:xfrm>
            <a:off x="1363749" y="3086816"/>
            <a:ext cx="300942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France</a:t>
            </a:r>
          </a:p>
        </p:txBody>
      </p:sp>
      <p:sp>
        <p:nvSpPr>
          <p:cNvPr id="44" name="CaixaDeTexto 43">
            <a:extLst>
              <a:ext uri="{FF2B5EF4-FFF2-40B4-BE49-F238E27FC236}">
                <a16:creationId xmlns:a16="http://schemas.microsoft.com/office/drawing/2014/main" id="{7031576D-3AF7-4806-946C-315D73BB669A}"/>
              </a:ext>
            </a:extLst>
          </p:cNvPr>
          <p:cNvSpPr txBox="1"/>
          <p:nvPr/>
        </p:nvSpPr>
        <p:spPr>
          <a:xfrm>
            <a:off x="4756601" y="3094691"/>
            <a:ext cx="300942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Belgium</a:t>
            </a:r>
          </a:p>
        </p:txBody>
      </p:sp>
      <p:sp>
        <p:nvSpPr>
          <p:cNvPr id="45" name="CaixaDeTexto 44">
            <a:extLst>
              <a:ext uri="{FF2B5EF4-FFF2-40B4-BE49-F238E27FC236}">
                <a16:creationId xmlns:a16="http://schemas.microsoft.com/office/drawing/2014/main" id="{4E99C918-91B0-403F-A26B-296C84E9A01A}"/>
              </a:ext>
            </a:extLst>
          </p:cNvPr>
          <p:cNvSpPr txBox="1"/>
          <p:nvPr/>
        </p:nvSpPr>
        <p:spPr>
          <a:xfrm>
            <a:off x="8242811" y="3086816"/>
            <a:ext cx="300942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Portugal</a:t>
            </a:r>
          </a:p>
        </p:txBody>
      </p:sp>
      <p:sp>
        <p:nvSpPr>
          <p:cNvPr id="46" name="CaixaDeTexto 45">
            <a:extLst>
              <a:ext uri="{FF2B5EF4-FFF2-40B4-BE49-F238E27FC236}">
                <a16:creationId xmlns:a16="http://schemas.microsoft.com/office/drawing/2014/main" id="{3AB64AC1-F55C-4B58-B516-AC1207527974}"/>
              </a:ext>
            </a:extLst>
          </p:cNvPr>
          <p:cNvSpPr txBox="1"/>
          <p:nvPr/>
        </p:nvSpPr>
        <p:spPr>
          <a:xfrm>
            <a:off x="1388675" y="5043489"/>
            <a:ext cx="300942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Greece</a:t>
            </a:r>
          </a:p>
        </p:txBody>
      </p:sp>
      <p:sp>
        <p:nvSpPr>
          <p:cNvPr id="47" name="CaixaDeTexto 46">
            <a:extLst>
              <a:ext uri="{FF2B5EF4-FFF2-40B4-BE49-F238E27FC236}">
                <a16:creationId xmlns:a16="http://schemas.microsoft.com/office/drawing/2014/main" id="{C781364F-6C49-424B-BA25-6C39559D633E}"/>
              </a:ext>
            </a:extLst>
          </p:cNvPr>
          <p:cNvSpPr txBox="1"/>
          <p:nvPr/>
        </p:nvSpPr>
        <p:spPr>
          <a:xfrm>
            <a:off x="4870169" y="5011717"/>
            <a:ext cx="300942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Cyprus</a:t>
            </a:r>
          </a:p>
        </p:txBody>
      </p:sp>
      <p:sp>
        <p:nvSpPr>
          <p:cNvPr id="48" name="CaixaDeTexto 47">
            <a:extLst>
              <a:ext uri="{FF2B5EF4-FFF2-40B4-BE49-F238E27FC236}">
                <a16:creationId xmlns:a16="http://schemas.microsoft.com/office/drawing/2014/main" id="{91FF9D06-171F-4FB2-9F34-E989E423808E}"/>
              </a:ext>
            </a:extLst>
          </p:cNvPr>
          <p:cNvSpPr txBox="1"/>
          <p:nvPr/>
        </p:nvSpPr>
        <p:spPr>
          <a:xfrm>
            <a:off x="8545850" y="5010222"/>
            <a:ext cx="300942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Greece</a:t>
            </a:r>
          </a:p>
        </p:txBody>
      </p:sp>
      <p:pic>
        <p:nvPicPr>
          <p:cNvPr id="51" name="Imagem 50">
            <a:extLst>
              <a:ext uri="{FF2B5EF4-FFF2-40B4-BE49-F238E27FC236}">
                <a16:creationId xmlns:a16="http://schemas.microsoft.com/office/drawing/2014/main" id="{0D58F69E-1B2D-4403-BC94-C977818C02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6570" y="6257275"/>
            <a:ext cx="2451403" cy="534463"/>
          </a:xfrm>
          <a:prstGeom prst="rect">
            <a:avLst/>
          </a:prstGeom>
        </p:spPr>
      </p:pic>
      <p:pic>
        <p:nvPicPr>
          <p:cNvPr id="50" name="Imagem 49">
            <a:extLst>
              <a:ext uri="{FF2B5EF4-FFF2-40B4-BE49-F238E27FC236}">
                <a16:creationId xmlns:a16="http://schemas.microsoft.com/office/drawing/2014/main" id="{C7AE83CA-52CF-4F2A-959A-006CDB8CE9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4875" y="6009493"/>
            <a:ext cx="805095" cy="805095"/>
          </a:xfrm>
          <a:prstGeom prst="rect">
            <a:avLst/>
          </a:prstGeom>
        </p:spPr>
      </p:pic>
    </p:spTree>
    <p:extLst>
      <p:ext uri="{BB962C8B-B14F-4D97-AF65-F5344CB8AC3E}">
        <p14:creationId xmlns:p14="http://schemas.microsoft.com/office/powerpoint/2010/main" val="222948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8D5FC6-0E7F-4589-9A39-3249ED453CAC}"/>
              </a:ext>
            </a:extLst>
          </p:cNvPr>
          <p:cNvSpPr/>
          <p:nvPr/>
        </p:nvSpPr>
        <p:spPr>
          <a:xfrm>
            <a:off x="382712" y="1505031"/>
            <a:ext cx="6177114" cy="448068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002060"/>
                </a:solidFill>
              </a:rPr>
              <a:t>The main goals of the POEME Project are:</a:t>
            </a:r>
          </a:p>
          <a:p>
            <a:pPr marL="285750" indent="-285750">
              <a:lnSpc>
                <a:spcPct val="150000"/>
              </a:lnSpc>
              <a:buFont typeface="Arial" panose="020B0604020202020204" pitchFamily="34" charset="0"/>
              <a:buChar char="•"/>
            </a:pPr>
            <a:r>
              <a:rPr lang="en-US" dirty="0">
                <a:solidFill>
                  <a:srgbClr val="002060"/>
                </a:solidFill>
              </a:rPr>
              <a:t>The modernization of second language teaching both in content (European Cultural Heritage) and form (using digital tools), and the creation of blended learning exhibitions by students</a:t>
            </a:r>
          </a:p>
          <a:p>
            <a:pPr marL="285750" indent="-285750">
              <a:lnSpc>
                <a:spcPct val="150000"/>
              </a:lnSpc>
              <a:buFont typeface="Arial" panose="020B0604020202020204" pitchFamily="34" charset="0"/>
              <a:buChar char="•"/>
            </a:pPr>
            <a:r>
              <a:rPr lang="en-US" dirty="0">
                <a:solidFill>
                  <a:srgbClr val="002060"/>
                </a:solidFill>
              </a:rPr>
              <a:t>Empowerment of educators and students with digital and soft skills</a:t>
            </a:r>
            <a:endParaRPr lang="en-GB" sz="2800" dirty="0">
              <a:solidFill>
                <a:srgbClr val="002060"/>
              </a:solidFill>
            </a:endParaRPr>
          </a:p>
        </p:txBody>
      </p:sp>
      <p:sp>
        <p:nvSpPr>
          <p:cNvPr id="5" name="Retângulo: Cantos Arredondados 4">
            <a:extLst>
              <a:ext uri="{FF2B5EF4-FFF2-40B4-BE49-F238E27FC236}">
                <a16:creationId xmlns:a16="http://schemas.microsoft.com/office/drawing/2014/main" id="{F4CA7F53-38B2-4B31-8946-791E83016761}"/>
              </a:ext>
            </a:extLst>
          </p:cNvPr>
          <p:cNvSpPr/>
          <p:nvPr/>
        </p:nvSpPr>
        <p:spPr>
          <a:xfrm>
            <a:off x="1908313" y="351583"/>
            <a:ext cx="8825761" cy="94927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Arial" panose="020B0604020202020204" pitchFamily="34" charset="0"/>
                <a:cs typeface="Arial" panose="020B0604020202020204" pitchFamily="34" charset="0"/>
              </a:rPr>
              <a:t>Project Goals</a:t>
            </a:r>
          </a:p>
        </p:txBody>
      </p:sp>
      <p:pic>
        <p:nvPicPr>
          <p:cNvPr id="6" name="Imagem 5">
            <a:extLst>
              <a:ext uri="{FF2B5EF4-FFF2-40B4-BE49-F238E27FC236}">
                <a16:creationId xmlns:a16="http://schemas.microsoft.com/office/drawing/2014/main" id="{C9274347-B87B-4493-BCD3-CF2686AB6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065" y="6239185"/>
            <a:ext cx="2451403" cy="534463"/>
          </a:xfrm>
          <a:prstGeom prst="rect">
            <a:avLst/>
          </a:prstGeom>
        </p:spPr>
      </p:pic>
      <p:pic>
        <p:nvPicPr>
          <p:cNvPr id="7" name="Imagem 6">
            <a:extLst>
              <a:ext uri="{FF2B5EF4-FFF2-40B4-BE49-F238E27FC236}">
                <a16:creationId xmlns:a16="http://schemas.microsoft.com/office/drawing/2014/main" id="{1DF3B647-C2A3-4DC2-9907-64F2A8AC1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636" y="5985716"/>
            <a:ext cx="792370" cy="792370"/>
          </a:xfrm>
          <a:prstGeom prst="rect">
            <a:avLst/>
          </a:prstGeom>
        </p:spPr>
      </p:pic>
      <p:sp>
        <p:nvSpPr>
          <p:cNvPr id="8" name="Retângulo: Cantos Arredondados 7">
            <a:extLst>
              <a:ext uri="{FF2B5EF4-FFF2-40B4-BE49-F238E27FC236}">
                <a16:creationId xmlns:a16="http://schemas.microsoft.com/office/drawing/2014/main" id="{333E6A64-F623-44BD-8DED-86756530FCCC}"/>
              </a:ext>
            </a:extLst>
          </p:cNvPr>
          <p:cNvSpPr/>
          <p:nvPr/>
        </p:nvSpPr>
        <p:spPr>
          <a:xfrm>
            <a:off x="7341685" y="1505031"/>
            <a:ext cx="4467603" cy="253568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rgbClr val="002060"/>
                </a:solidFill>
              </a:rPr>
              <a:t>This will build linguistic and cultural wealth, while contributing to the inclusion of migrant students </a:t>
            </a:r>
          </a:p>
          <a:p>
            <a:pPr algn="ctr">
              <a:lnSpc>
                <a:spcPct val="150000"/>
              </a:lnSpc>
            </a:pPr>
            <a:r>
              <a:rPr lang="en-US" dirty="0">
                <a:solidFill>
                  <a:srgbClr val="002060"/>
                </a:solidFill>
              </a:rPr>
              <a:t>in the host culture.</a:t>
            </a:r>
            <a:endParaRPr lang="en-GB" dirty="0">
              <a:solidFill>
                <a:srgbClr val="002060"/>
              </a:solidFill>
            </a:endParaRPr>
          </a:p>
        </p:txBody>
      </p:sp>
      <p:sp>
        <p:nvSpPr>
          <p:cNvPr id="10" name="Retângulo: Cantos Arredondados 9">
            <a:extLst>
              <a:ext uri="{FF2B5EF4-FFF2-40B4-BE49-F238E27FC236}">
                <a16:creationId xmlns:a16="http://schemas.microsoft.com/office/drawing/2014/main" id="{08018B24-6DE6-47A8-BA32-4A656810EB27}"/>
              </a:ext>
            </a:extLst>
          </p:cNvPr>
          <p:cNvSpPr/>
          <p:nvPr/>
        </p:nvSpPr>
        <p:spPr>
          <a:xfrm>
            <a:off x="7341685" y="4134678"/>
            <a:ext cx="4467603" cy="177604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rgbClr val="002060"/>
                </a:solidFill>
              </a:rPr>
              <a:t>The project aims to provide linguistic support to students in any of the four languages of the consortium </a:t>
            </a:r>
          </a:p>
          <a:p>
            <a:pPr algn="ctr">
              <a:lnSpc>
                <a:spcPct val="150000"/>
              </a:lnSpc>
            </a:pPr>
            <a:r>
              <a:rPr lang="en-GB" dirty="0">
                <a:solidFill>
                  <a:srgbClr val="002060"/>
                </a:solidFill>
              </a:rPr>
              <a:t>(EN, FR, PT, EL).</a:t>
            </a:r>
          </a:p>
        </p:txBody>
      </p:sp>
    </p:spTree>
    <p:extLst>
      <p:ext uri="{BB962C8B-B14F-4D97-AF65-F5344CB8AC3E}">
        <p14:creationId xmlns:p14="http://schemas.microsoft.com/office/powerpoint/2010/main" val="108555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697424" y="1270861"/>
            <a:ext cx="6993930" cy="546514"/>
          </a:xfrm>
        </p:spPr>
        <p:txBody>
          <a:bodyPr/>
          <a:lstStyle/>
          <a:p>
            <a:pPr marL="0" indent="0" algn="ctr">
              <a:buNone/>
            </a:pPr>
            <a:r>
              <a:rPr lang="en-GB" dirty="0"/>
              <a:t>IO1</a:t>
            </a: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Project Results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a16="http://schemas.microsoft.com/office/drawing/2014/main" id="{CDBD7226-FDF9-4EC7-BE60-8D811122D429}"/>
              </a:ext>
            </a:extLst>
          </p:cNvPr>
          <p:cNvSpPr txBox="1"/>
          <p:nvPr/>
        </p:nvSpPr>
        <p:spPr>
          <a:xfrm>
            <a:off x="697422" y="1817375"/>
            <a:ext cx="6993932" cy="369332"/>
          </a:xfrm>
          <a:prstGeom prst="rect">
            <a:avLst/>
          </a:prstGeom>
          <a:noFill/>
        </p:spPr>
        <p:txBody>
          <a:bodyPr wrap="square" rtlCol="0">
            <a:spAutoFit/>
          </a:bodyPr>
          <a:lstStyle/>
          <a:p>
            <a:pPr algn="ctr"/>
            <a:r>
              <a:rPr lang="en-GB" b="1" dirty="0"/>
              <a:t>The POEME E-Report</a:t>
            </a:r>
          </a:p>
        </p:txBody>
      </p:sp>
      <p:sp>
        <p:nvSpPr>
          <p:cNvPr id="12" name="CaixaDeTexto 11">
            <a:extLst>
              <a:ext uri="{FF2B5EF4-FFF2-40B4-BE49-F238E27FC236}">
                <a16:creationId xmlns:a16="http://schemas.microsoft.com/office/drawing/2014/main" id="{D79E0B59-2A44-4597-904A-6C869900BED1}"/>
              </a:ext>
            </a:extLst>
          </p:cNvPr>
          <p:cNvSpPr txBox="1"/>
          <p:nvPr/>
        </p:nvSpPr>
        <p:spPr>
          <a:xfrm>
            <a:off x="875099" y="2171726"/>
            <a:ext cx="6201562" cy="3595856"/>
          </a:xfrm>
          <a:prstGeom prst="rect">
            <a:avLst/>
          </a:prstGeom>
          <a:noFill/>
        </p:spPr>
        <p:txBody>
          <a:bodyPr wrap="square" rtlCol="0">
            <a:spAutoFit/>
          </a:bodyPr>
          <a:lstStyle/>
          <a:p>
            <a:pPr>
              <a:lnSpc>
                <a:spcPct val="150000"/>
              </a:lnSpc>
            </a:pPr>
            <a:r>
              <a:rPr lang="en-GB" dirty="0"/>
              <a:t>It sets a theoretical framework for all of the </a:t>
            </a:r>
            <a:r>
              <a:rPr lang="hr-HR" dirty="0"/>
              <a:t>re</a:t>
            </a:r>
            <a:r>
              <a:rPr lang="en-GB" dirty="0"/>
              <a:t>s</a:t>
            </a:r>
            <a:r>
              <a:rPr lang="hr-HR" dirty="0"/>
              <a:t>ults</a:t>
            </a:r>
            <a:r>
              <a:rPr lang="en-GB" dirty="0"/>
              <a:t> of the project, highlighting:</a:t>
            </a:r>
          </a:p>
          <a:p>
            <a:pPr>
              <a:lnSpc>
                <a:spcPct val="150000"/>
              </a:lnSpc>
            </a:pPr>
            <a:endParaRPr lang="en-GB" sz="1000" dirty="0"/>
          </a:p>
          <a:p>
            <a:pPr marL="285750" indent="-285750">
              <a:lnSpc>
                <a:spcPct val="150000"/>
              </a:lnSpc>
              <a:buFont typeface="Arial" panose="020B0604020202020204" pitchFamily="34" charset="0"/>
              <a:buChar char="•"/>
            </a:pPr>
            <a:r>
              <a:rPr lang="en-GB" dirty="0"/>
              <a:t>T</a:t>
            </a:r>
            <a:r>
              <a:rPr lang="en-US" dirty="0"/>
              <a:t>he value of nonformal teaching methods;</a:t>
            </a:r>
          </a:p>
          <a:p>
            <a:pPr marL="285750" indent="-285750">
              <a:lnSpc>
                <a:spcPct val="150000"/>
              </a:lnSpc>
              <a:buFont typeface="Arial" panose="020B0604020202020204" pitchFamily="34" charset="0"/>
              <a:buChar char="•"/>
            </a:pPr>
            <a:r>
              <a:rPr lang="en-US" dirty="0"/>
              <a:t>The possibilities offered by the use of e-worksheets and e-books for second language teaching, </a:t>
            </a:r>
          </a:p>
          <a:p>
            <a:pPr marL="285750" indent="-285750">
              <a:lnSpc>
                <a:spcPct val="150000"/>
              </a:lnSpc>
              <a:buFont typeface="Arial" panose="020B0604020202020204" pitchFamily="34" charset="0"/>
              <a:buChar char="•"/>
            </a:pPr>
            <a:r>
              <a:rPr lang="en-US" dirty="0"/>
              <a:t>The value of integrating elements of European cultural heritage and blended learning </a:t>
            </a:r>
            <a:r>
              <a:rPr lang="en-GB" dirty="0"/>
              <a:t>exhibitions as pedagogical tools. </a:t>
            </a:r>
          </a:p>
        </p:txBody>
      </p:sp>
      <p:pic>
        <p:nvPicPr>
          <p:cNvPr id="23" name="Imagem 22">
            <a:extLst>
              <a:ext uri="{FF2B5EF4-FFF2-40B4-BE49-F238E27FC236}">
                <a16:creationId xmlns:a16="http://schemas.microsoft.com/office/drawing/2014/main" id="{CE9F6DDC-DC04-42EF-A2E1-0636945EEB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1355" y="1587736"/>
            <a:ext cx="2954965" cy="4179846"/>
          </a:xfrm>
          <a:prstGeom prst="rect">
            <a:avLst/>
          </a:prstGeom>
        </p:spPr>
      </p:pic>
    </p:spTree>
    <p:extLst>
      <p:ext uri="{BB962C8B-B14F-4D97-AF65-F5344CB8AC3E}">
        <p14:creationId xmlns:p14="http://schemas.microsoft.com/office/powerpoint/2010/main" val="115053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Project Results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875099" y="1270861"/>
            <a:ext cx="10797152"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IO2</a:t>
            </a:r>
          </a:p>
        </p:txBody>
      </p:sp>
      <p:sp>
        <p:nvSpPr>
          <p:cNvPr id="11" name="CaixaDeTexto 10">
            <a:extLst>
              <a:ext uri="{FF2B5EF4-FFF2-40B4-BE49-F238E27FC236}">
                <a16:creationId xmlns:a16="http://schemas.microsoft.com/office/drawing/2014/main" id="{5EFDF1C0-F32A-4EC7-AADD-8C75359D6EEB}"/>
              </a:ext>
            </a:extLst>
          </p:cNvPr>
          <p:cNvSpPr txBox="1"/>
          <p:nvPr/>
        </p:nvSpPr>
        <p:spPr>
          <a:xfrm>
            <a:off x="875099" y="1855501"/>
            <a:ext cx="10797152" cy="369332"/>
          </a:xfrm>
          <a:prstGeom prst="rect">
            <a:avLst/>
          </a:prstGeom>
          <a:noFill/>
        </p:spPr>
        <p:txBody>
          <a:bodyPr wrap="square" rtlCol="0">
            <a:spAutoFit/>
          </a:bodyPr>
          <a:lstStyle/>
          <a:p>
            <a:pPr algn="ctr"/>
            <a:r>
              <a:rPr lang="en-GB" b="1" dirty="0"/>
              <a:t>The POEME E-Worksheets</a:t>
            </a:r>
          </a:p>
        </p:txBody>
      </p:sp>
      <p:sp>
        <p:nvSpPr>
          <p:cNvPr id="13" name="CaixaDeTexto 12">
            <a:extLst>
              <a:ext uri="{FF2B5EF4-FFF2-40B4-BE49-F238E27FC236}">
                <a16:creationId xmlns:a16="http://schemas.microsoft.com/office/drawing/2014/main" id="{EAE95782-ACCE-49E1-A469-D58FE4FAF7F3}"/>
              </a:ext>
            </a:extLst>
          </p:cNvPr>
          <p:cNvSpPr txBox="1"/>
          <p:nvPr/>
        </p:nvSpPr>
        <p:spPr>
          <a:xfrm>
            <a:off x="1411810" y="2808624"/>
            <a:ext cx="5578712" cy="2308324"/>
          </a:xfrm>
          <a:prstGeom prst="rect">
            <a:avLst/>
          </a:prstGeom>
          <a:noFill/>
        </p:spPr>
        <p:txBody>
          <a:bodyPr wrap="square" rtlCol="0">
            <a:spAutoFit/>
          </a:bodyPr>
          <a:lstStyle/>
          <a:p>
            <a:r>
              <a:rPr lang="en-US" dirty="0"/>
              <a:t>Each partner produced 3 worksheets in English, 18 worksheets in total, which were translated into the languages of the partnership. </a:t>
            </a:r>
          </a:p>
          <a:p>
            <a:endParaRPr lang="en-US" dirty="0"/>
          </a:p>
          <a:p>
            <a:r>
              <a:rPr lang="en-US" dirty="0"/>
              <a:t>Target group: students from 12 to 18 years old</a:t>
            </a:r>
          </a:p>
          <a:p>
            <a:endParaRPr lang="en-US" dirty="0"/>
          </a:p>
          <a:p>
            <a:r>
              <a:rPr lang="en-US" dirty="0"/>
              <a:t>Topic: Elements of </a:t>
            </a:r>
            <a:r>
              <a:rPr lang="hr-HR" dirty="0"/>
              <a:t>tangible</a:t>
            </a:r>
            <a:r>
              <a:rPr lang="en-US" dirty="0"/>
              <a:t>, intangible, natural and digital cultural heritage.</a:t>
            </a:r>
            <a:endParaRPr lang="en-GB" dirty="0"/>
          </a:p>
        </p:txBody>
      </p:sp>
      <p:pic>
        <p:nvPicPr>
          <p:cNvPr id="17" name="Imagem 16">
            <a:extLst>
              <a:ext uri="{FF2B5EF4-FFF2-40B4-BE49-F238E27FC236}">
                <a16:creationId xmlns:a16="http://schemas.microsoft.com/office/drawing/2014/main" id="{CE1C3D5B-01F1-48F8-9A7E-74DA96F5AA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77607">
            <a:off x="7350865" y="2199481"/>
            <a:ext cx="2493744" cy="3526609"/>
          </a:xfrm>
          <a:prstGeom prst="rect">
            <a:avLst/>
          </a:prstGeom>
        </p:spPr>
      </p:pic>
      <p:pic>
        <p:nvPicPr>
          <p:cNvPr id="19" name="Imagem 18">
            <a:extLst>
              <a:ext uri="{FF2B5EF4-FFF2-40B4-BE49-F238E27FC236}">
                <a16:creationId xmlns:a16="http://schemas.microsoft.com/office/drawing/2014/main" id="{35288E48-079F-40DE-9389-9E492F152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28316">
            <a:off x="8759650" y="2204067"/>
            <a:ext cx="2411322" cy="3412800"/>
          </a:xfrm>
          <a:prstGeom prst="rect">
            <a:avLst/>
          </a:prstGeom>
        </p:spPr>
      </p:pic>
    </p:spTree>
    <p:extLst>
      <p:ext uri="{BB962C8B-B14F-4D97-AF65-F5344CB8AC3E}">
        <p14:creationId xmlns:p14="http://schemas.microsoft.com/office/powerpoint/2010/main" val="35620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726272" y="1270861"/>
            <a:ext cx="611970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697423" y="1270861"/>
            <a:ext cx="6119703" cy="546514"/>
          </a:xfrm>
        </p:spPr>
        <p:txBody>
          <a:bodyPr/>
          <a:lstStyle/>
          <a:p>
            <a:pPr marL="0" indent="0" algn="ctr">
              <a:buNone/>
            </a:pPr>
            <a:r>
              <a:rPr lang="en-GB" dirty="0">
                <a:solidFill>
                  <a:srgbClr val="002060"/>
                </a:solidFill>
              </a:rPr>
              <a:t>IO3</a:t>
            </a:r>
          </a:p>
        </p:txBody>
      </p:sp>
      <p:sp>
        <p:nvSpPr>
          <p:cNvPr id="5" name="Retângulo: Cantos Arredondados 4">
            <a:extLst>
              <a:ext uri="{FF2B5EF4-FFF2-40B4-BE49-F238E27FC236}">
                <a16:creationId xmlns:a16="http://schemas.microsoft.com/office/drawing/2014/main" id="{5EE1F6C2-3358-4129-B958-7A86B2379DD4}"/>
              </a:ext>
            </a:extLst>
          </p:cNvPr>
          <p:cNvSpPr/>
          <p:nvPr/>
        </p:nvSpPr>
        <p:spPr>
          <a:xfrm>
            <a:off x="7023651" y="1270861"/>
            <a:ext cx="4648599"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Arial" panose="020B0604020202020204" pitchFamily="34" charset="0"/>
                <a:cs typeface="Arial" panose="020B0604020202020204" pitchFamily="34" charset="0"/>
              </a:rPr>
              <a:t>Project Results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7023651" y="1270861"/>
            <a:ext cx="4648600"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IO4</a:t>
            </a:r>
          </a:p>
        </p:txBody>
      </p:sp>
      <p:sp>
        <p:nvSpPr>
          <p:cNvPr id="10" name="CaixaDeTexto 9">
            <a:extLst>
              <a:ext uri="{FF2B5EF4-FFF2-40B4-BE49-F238E27FC236}">
                <a16:creationId xmlns:a16="http://schemas.microsoft.com/office/drawing/2014/main" id="{01902D36-F867-4305-BB27-12E388DA9776}"/>
              </a:ext>
            </a:extLst>
          </p:cNvPr>
          <p:cNvSpPr txBox="1"/>
          <p:nvPr/>
        </p:nvSpPr>
        <p:spPr>
          <a:xfrm>
            <a:off x="697423" y="1898956"/>
            <a:ext cx="6148551" cy="369332"/>
          </a:xfrm>
          <a:prstGeom prst="rect">
            <a:avLst/>
          </a:prstGeom>
          <a:noFill/>
        </p:spPr>
        <p:txBody>
          <a:bodyPr wrap="square" rtlCol="0">
            <a:spAutoFit/>
          </a:bodyPr>
          <a:lstStyle/>
          <a:p>
            <a:pPr algn="ctr"/>
            <a:r>
              <a:rPr lang="en-GB" b="1" dirty="0">
                <a:solidFill>
                  <a:srgbClr val="002060"/>
                </a:solidFill>
              </a:rPr>
              <a:t>The POEME E-Books</a:t>
            </a:r>
          </a:p>
        </p:txBody>
      </p:sp>
      <p:sp>
        <p:nvSpPr>
          <p:cNvPr id="11" name="CaixaDeTexto 10">
            <a:extLst>
              <a:ext uri="{FF2B5EF4-FFF2-40B4-BE49-F238E27FC236}">
                <a16:creationId xmlns:a16="http://schemas.microsoft.com/office/drawing/2014/main" id="{1A65C6D1-2E81-4650-A923-E897DBD24451}"/>
              </a:ext>
            </a:extLst>
          </p:cNvPr>
          <p:cNvSpPr txBox="1"/>
          <p:nvPr/>
        </p:nvSpPr>
        <p:spPr>
          <a:xfrm>
            <a:off x="6992958" y="1945122"/>
            <a:ext cx="4648600" cy="646331"/>
          </a:xfrm>
          <a:prstGeom prst="rect">
            <a:avLst/>
          </a:prstGeom>
          <a:noFill/>
        </p:spPr>
        <p:txBody>
          <a:bodyPr wrap="square" rtlCol="0">
            <a:spAutoFit/>
          </a:bodyPr>
          <a:lstStyle/>
          <a:p>
            <a:pPr algn="ctr"/>
            <a:r>
              <a:rPr lang="en-GB" b="1" dirty="0"/>
              <a:t>The POEME E-Guidebook for POEME exhibitions</a:t>
            </a:r>
          </a:p>
        </p:txBody>
      </p:sp>
      <p:sp>
        <p:nvSpPr>
          <p:cNvPr id="2" name="CaixaDeTexto 1">
            <a:extLst>
              <a:ext uri="{FF2B5EF4-FFF2-40B4-BE49-F238E27FC236}">
                <a16:creationId xmlns:a16="http://schemas.microsoft.com/office/drawing/2014/main" id="{A5FBD7F2-29FB-46D1-89D0-1878D6A6F787}"/>
              </a:ext>
            </a:extLst>
          </p:cNvPr>
          <p:cNvSpPr txBox="1"/>
          <p:nvPr/>
        </p:nvSpPr>
        <p:spPr>
          <a:xfrm>
            <a:off x="873256" y="2331524"/>
            <a:ext cx="5819091" cy="37805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srgbClr val="002060"/>
                </a:solidFill>
              </a:rPr>
              <a:t>10 e-books were created, based </a:t>
            </a:r>
            <a:r>
              <a:rPr lang="hr-HR" dirty="0">
                <a:solidFill>
                  <a:srgbClr val="002060"/>
                </a:solidFill>
              </a:rPr>
              <a:t>on the </a:t>
            </a:r>
            <a:r>
              <a:rPr lang="en-GB" dirty="0">
                <a:solidFill>
                  <a:srgbClr val="002060"/>
                </a:solidFill>
              </a:rPr>
              <a:t>topics of European Cultural Heritage</a:t>
            </a:r>
          </a:p>
          <a:p>
            <a:pPr marL="285750" indent="-285750">
              <a:lnSpc>
                <a:spcPct val="150000"/>
              </a:lnSpc>
              <a:buFont typeface="Arial" panose="020B0604020202020204" pitchFamily="34" charset="0"/>
              <a:buChar char="•"/>
            </a:pPr>
            <a:r>
              <a:rPr lang="en-GB" dirty="0">
                <a:solidFill>
                  <a:srgbClr val="002060"/>
                </a:solidFill>
              </a:rPr>
              <a:t>Each </a:t>
            </a:r>
            <a:r>
              <a:rPr lang="hr-HR" dirty="0">
                <a:solidFill>
                  <a:srgbClr val="002060"/>
                </a:solidFill>
              </a:rPr>
              <a:t>e-</a:t>
            </a:r>
            <a:r>
              <a:rPr lang="en-GB" dirty="0">
                <a:solidFill>
                  <a:srgbClr val="002060"/>
                </a:solidFill>
              </a:rPr>
              <a:t>book is presented in three difficulty levels.</a:t>
            </a:r>
          </a:p>
          <a:p>
            <a:pPr marL="285750" indent="-285750">
              <a:lnSpc>
                <a:spcPct val="150000"/>
              </a:lnSpc>
              <a:buFont typeface="Arial" panose="020B0604020202020204" pitchFamily="34" charset="0"/>
              <a:buChar char="•"/>
            </a:pPr>
            <a:r>
              <a:rPr lang="en-GB" dirty="0">
                <a:solidFill>
                  <a:srgbClr val="002060"/>
                </a:solidFill>
              </a:rPr>
              <a:t>The </a:t>
            </a:r>
            <a:r>
              <a:rPr lang="hr-HR" dirty="0">
                <a:solidFill>
                  <a:srgbClr val="002060"/>
                </a:solidFill>
              </a:rPr>
              <a:t>e-</a:t>
            </a:r>
            <a:r>
              <a:rPr lang="en-GB" dirty="0">
                <a:solidFill>
                  <a:srgbClr val="002060"/>
                </a:solidFill>
              </a:rPr>
              <a:t>books are visually appealing and interactive, containing voice-overs of the stories, as well as definitions of difficult words</a:t>
            </a:r>
          </a:p>
          <a:p>
            <a:pPr marL="285750" indent="-285750">
              <a:lnSpc>
                <a:spcPct val="150000"/>
              </a:lnSpc>
              <a:buFont typeface="Arial" panose="020B0604020202020204" pitchFamily="34" charset="0"/>
              <a:buChar char="•"/>
            </a:pPr>
            <a:r>
              <a:rPr lang="en-GB" dirty="0">
                <a:solidFill>
                  <a:srgbClr val="002060"/>
                </a:solidFill>
              </a:rPr>
              <a:t>This IO includes a webinar with the aim of </a:t>
            </a:r>
            <a:r>
              <a:rPr lang="en-US" dirty="0"/>
              <a:t>webinar on how the teachers could use software to build e-books.</a:t>
            </a:r>
            <a:endParaRPr lang="en-GB" dirty="0">
              <a:solidFill>
                <a:srgbClr val="002060"/>
              </a:solidFill>
            </a:endParaRPr>
          </a:p>
        </p:txBody>
      </p:sp>
      <p:sp>
        <p:nvSpPr>
          <p:cNvPr id="12" name="CaixaDeTexto 11">
            <a:extLst>
              <a:ext uri="{FF2B5EF4-FFF2-40B4-BE49-F238E27FC236}">
                <a16:creationId xmlns:a16="http://schemas.microsoft.com/office/drawing/2014/main" id="{339A0098-D5BC-41AD-BDF0-D601318F6B76}"/>
              </a:ext>
            </a:extLst>
          </p:cNvPr>
          <p:cNvSpPr txBox="1"/>
          <p:nvPr/>
        </p:nvSpPr>
        <p:spPr>
          <a:xfrm>
            <a:off x="7328453" y="2600873"/>
            <a:ext cx="4137275" cy="3693319"/>
          </a:xfrm>
          <a:prstGeom prst="rect">
            <a:avLst/>
          </a:prstGeom>
          <a:noFill/>
        </p:spPr>
        <p:txBody>
          <a:bodyPr wrap="square" rtlCol="0">
            <a:spAutoFit/>
          </a:bodyPr>
          <a:lstStyle/>
          <a:p>
            <a:pPr>
              <a:lnSpc>
                <a:spcPct val="150000"/>
              </a:lnSpc>
            </a:pPr>
            <a:r>
              <a:rPr lang="en-GB" dirty="0">
                <a:solidFill>
                  <a:srgbClr val="002060"/>
                </a:solidFill>
                <a:sym typeface="Raleway"/>
              </a:rPr>
              <a:t>It will be an interactive pedagogical tool that will build on the previous IOs and</a:t>
            </a:r>
            <a:r>
              <a:rPr lang="en-US" dirty="0">
                <a:solidFill>
                  <a:srgbClr val="002060"/>
                </a:solidFill>
                <a:sym typeface="Raleway"/>
              </a:rPr>
              <a:t> invite peer students, with the guidance of educators, to work collaboratively in curating a blended (digital or physical) exhibition on cultural heritage, giving them the tools to do so.</a:t>
            </a:r>
            <a:r>
              <a:rPr lang="en-GB" dirty="0">
                <a:solidFill>
                  <a:srgbClr val="002060"/>
                </a:solidFill>
                <a:sym typeface="Raleway"/>
              </a:rPr>
              <a:t> </a:t>
            </a:r>
          </a:p>
          <a:p>
            <a:endParaRPr lang="en-GB" dirty="0"/>
          </a:p>
        </p:txBody>
      </p:sp>
    </p:spTree>
    <p:extLst>
      <p:ext uri="{BB962C8B-B14F-4D97-AF65-F5344CB8AC3E}">
        <p14:creationId xmlns:p14="http://schemas.microsoft.com/office/powerpoint/2010/main" val="38227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697424" y="1270861"/>
            <a:ext cx="10797152" cy="546514"/>
          </a:xfrm>
        </p:spPr>
        <p:txBody>
          <a:bodyPr/>
          <a:lstStyle/>
          <a:p>
            <a:pPr marL="0" indent="0" algn="ctr">
              <a:buNone/>
            </a:pPr>
            <a:r>
              <a:rPr lang="en-GB" dirty="0">
                <a:solidFill>
                  <a:srgbClr val="002060"/>
                </a:solidFill>
              </a:rPr>
              <a:t>IO5</a:t>
            </a: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Arial" panose="020B0604020202020204" pitchFamily="34" charset="0"/>
                <a:cs typeface="Arial" panose="020B0604020202020204" pitchFamily="34" charset="0"/>
              </a:rPr>
              <a:t>Project Results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a16="http://schemas.microsoft.com/office/drawing/2014/main" id="{E33F3ECC-8ECA-4C9B-9851-DA32A71A9FC6}"/>
              </a:ext>
            </a:extLst>
          </p:cNvPr>
          <p:cNvSpPr txBox="1"/>
          <p:nvPr/>
        </p:nvSpPr>
        <p:spPr>
          <a:xfrm>
            <a:off x="697424" y="1663567"/>
            <a:ext cx="10797152" cy="369332"/>
          </a:xfrm>
          <a:prstGeom prst="rect">
            <a:avLst/>
          </a:prstGeom>
          <a:noFill/>
        </p:spPr>
        <p:txBody>
          <a:bodyPr wrap="square" rtlCol="0">
            <a:spAutoFit/>
          </a:bodyPr>
          <a:lstStyle/>
          <a:p>
            <a:pPr algn="ctr"/>
            <a:r>
              <a:rPr lang="en-GB" b="1" dirty="0">
                <a:solidFill>
                  <a:srgbClr val="002060"/>
                </a:solidFill>
              </a:rPr>
              <a:t>The POEME Blended Learning Exhibitions</a:t>
            </a:r>
          </a:p>
        </p:txBody>
      </p:sp>
      <p:sp>
        <p:nvSpPr>
          <p:cNvPr id="2" name="CaixaDeTexto 1">
            <a:extLst>
              <a:ext uri="{FF2B5EF4-FFF2-40B4-BE49-F238E27FC236}">
                <a16:creationId xmlns:a16="http://schemas.microsoft.com/office/drawing/2014/main" id="{CF3495D9-2CE9-4947-87E5-F81D449E838F}"/>
              </a:ext>
            </a:extLst>
          </p:cNvPr>
          <p:cNvSpPr txBox="1"/>
          <p:nvPr/>
        </p:nvSpPr>
        <p:spPr>
          <a:xfrm>
            <a:off x="988872" y="2125905"/>
            <a:ext cx="7386502" cy="3785652"/>
          </a:xfrm>
          <a:prstGeom prst="rect">
            <a:avLst/>
          </a:prstGeom>
          <a:noFill/>
        </p:spPr>
        <p:txBody>
          <a:bodyPr wrap="square" rtlCol="0">
            <a:spAutoFit/>
          </a:bodyPr>
          <a:lstStyle/>
          <a:p>
            <a:r>
              <a:rPr lang="en-US" sz="1600" dirty="0"/>
              <a:t>The POEME blended (digital or physical) exhibitions on cultural heritage will put in practice the skills acquired in the previous IOs. </a:t>
            </a:r>
          </a:p>
          <a:p>
            <a:endParaRPr lang="en-US" sz="1600" dirty="0"/>
          </a:p>
          <a:p>
            <a:r>
              <a:rPr lang="en-US" sz="1600" dirty="0"/>
              <a:t>Students will act as curators, planning and creating the exhibitions. </a:t>
            </a:r>
          </a:p>
          <a:p>
            <a:endParaRPr lang="en-GB" sz="1600" dirty="0"/>
          </a:p>
          <a:p>
            <a:r>
              <a:rPr lang="en-US" sz="1600" dirty="0"/>
              <a:t>Each partner will be responsible for creating one tailor-made digital or physical exhibition, by following each of the components presented in the IO4 interactive e-guidebook. </a:t>
            </a:r>
          </a:p>
          <a:p>
            <a:endParaRPr lang="en-US" sz="1600" dirty="0"/>
          </a:p>
          <a:p>
            <a:r>
              <a:rPr lang="en-US" sz="1600" dirty="0"/>
              <a:t>The blended learning exhibitions, which will first be created in English and at a later point will be translated into French, Greek and Portuguese.</a:t>
            </a:r>
          </a:p>
          <a:p>
            <a:endParaRPr lang="en-US" sz="1600" dirty="0"/>
          </a:p>
          <a:p>
            <a:r>
              <a:rPr lang="en-US" sz="1600" dirty="0"/>
              <a:t>They will operate both as readymade samples to be viewed and explored (in case of digital exhibitions) or downloaded and printed (in case of physical ones) through “</a:t>
            </a:r>
            <a:r>
              <a:rPr lang="en-US" sz="1600" b="1" dirty="0">
                <a:solidFill>
                  <a:srgbClr val="002060"/>
                </a:solidFill>
              </a:rPr>
              <a:t>The POEME Digital Gallery</a:t>
            </a:r>
            <a:r>
              <a:rPr lang="en-US" sz="1600" dirty="0"/>
              <a:t>”.</a:t>
            </a:r>
            <a:endParaRPr lang="en-GB" sz="1600" dirty="0"/>
          </a:p>
        </p:txBody>
      </p:sp>
      <p:pic>
        <p:nvPicPr>
          <p:cNvPr id="14" name="Imagem 13">
            <a:extLst>
              <a:ext uri="{FF2B5EF4-FFF2-40B4-BE49-F238E27FC236}">
                <a16:creationId xmlns:a16="http://schemas.microsoft.com/office/drawing/2014/main" id="{1D33C580-6F72-4A77-92F0-296D826706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111" y="2125905"/>
            <a:ext cx="3638791" cy="3638791"/>
          </a:xfrm>
          <a:prstGeom prst="rect">
            <a:avLst/>
          </a:prstGeom>
        </p:spPr>
      </p:pic>
      <p:sp>
        <p:nvSpPr>
          <p:cNvPr id="15" name="CaixaDeTexto 14">
            <a:extLst>
              <a:ext uri="{FF2B5EF4-FFF2-40B4-BE49-F238E27FC236}">
                <a16:creationId xmlns:a16="http://schemas.microsoft.com/office/drawing/2014/main" id="{7B9D34DE-021D-47E9-98CD-6283CE9120E3}"/>
              </a:ext>
            </a:extLst>
          </p:cNvPr>
          <p:cNvSpPr txBox="1"/>
          <p:nvPr/>
        </p:nvSpPr>
        <p:spPr>
          <a:xfrm>
            <a:off x="7875371" y="6559977"/>
            <a:ext cx="2451403" cy="276999"/>
          </a:xfrm>
          <a:prstGeom prst="rect">
            <a:avLst/>
          </a:prstGeom>
          <a:noFill/>
        </p:spPr>
        <p:txBody>
          <a:bodyPr wrap="square" rtlCol="0">
            <a:spAutoFit/>
          </a:bodyPr>
          <a:lstStyle/>
          <a:p>
            <a:r>
              <a:rPr lang="en-GB" sz="1200" dirty="0"/>
              <a:t>Image source: freepik.com</a:t>
            </a:r>
          </a:p>
        </p:txBody>
      </p:sp>
    </p:spTree>
    <p:extLst>
      <p:ext uri="{BB962C8B-B14F-4D97-AF65-F5344CB8AC3E}">
        <p14:creationId xmlns:p14="http://schemas.microsoft.com/office/powerpoint/2010/main" val="1026321244"/>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1680</Words>
  <Application>Microsoft Office PowerPoint</Application>
  <PresentationFormat>Widescreen</PresentationFormat>
  <Paragraphs>176</Paragraphs>
  <Slides>27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Segoe UI Symbol</vt:lpstr>
      <vt:lpstr>Tema do Office</vt:lpstr>
      <vt:lpstr>PowerPoint Presentation</vt:lpstr>
      <vt:lpstr>PowerPoint Presentation</vt:lpstr>
      <vt:lpstr>What is POEME?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E-book creation  Pedagogical Part </vt:lpstr>
      <vt:lpstr>PowerPoint Presentation</vt:lpstr>
      <vt:lpstr>PowerPoint Presentation</vt:lpstr>
      <vt:lpstr>PowerPoint Presentation</vt:lpstr>
      <vt:lpstr>E-book creation  Technical Part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Team Logopsycom</cp:lastModifiedBy>
  <cp:revision>66</cp:revision>
  <dcterms:created xsi:type="dcterms:W3CDTF">2022-08-22T10:39:11Z</dcterms:created>
  <dcterms:modified xsi:type="dcterms:W3CDTF">2022-10-19T13:50:37Z</dcterms:modified>
</cp:coreProperties>
</file>