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5.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6.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7.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262" r:id="rId3"/>
    <p:sldId id="339" r:id="rId4"/>
    <p:sldId id="269" r:id="rId5"/>
    <p:sldId id="266" r:id="rId6"/>
    <p:sldId id="310" r:id="rId7"/>
    <p:sldId id="267" r:id="rId8"/>
    <p:sldId id="308" r:id="rId9"/>
    <p:sldId id="341" r:id="rId10"/>
    <p:sldId id="311" r:id="rId11"/>
    <p:sldId id="312" r:id="rId12"/>
    <p:sldId id="313" r:id="rId13"/>
    <p:sldId id="314" r:id="rId14"/>
    <p:sldId id="315" r:id="rId15"/>
    <p:sldId id="316" r:id="rId16"/>
    <p:sldId id="317" r:id="rId17"/>
    <p:sldId id="318" r:id="rId18"/>
    <p:sldId id="270" r:id="rId19"/>
    <p:sldId id="272" r:id="rId20"/>
    <p:sldId id="304" r:id="rId21"/>
    <p:sldId id="319" r:id="rId22"/>
    <p:sldId id="321" r:id="rId23"/>
    <p:sldId id="320" r:id="rId24"/>
    <p:sldId id="322" r:id="rId25"/>
    <p:sldId id="323" r:id="rId26"/>
    <p:sldId id="324" r:id="rId27"/>
    <p:sldId id="325" r:id="rId28"/>
    <p:sldId id="326" r:id="rId29"/>
    <p:sldId id="327" r:id="rId30"/>
    <p:sldId id="328" r:id="rId31"/>
    <p:sldId id="342" r:id="rId32"/>
    <p:sldId id="330" r:id="rId33"/>
    <p:sldId id="343" r:id="rId34"/>
    <p:sldId id="329" r:id="rId35"/>
    <p:sldId id="344" r:id="rId36"/>
    <p:sldId id="331" r:id="rId37"/>
    <p:sldId id="333" r:id="rId38"/>
    <p:sldId id="336" r:id="rId39"/>
    <p:sldId id="271" r:id="rId40"/>
    <p:sldId id="337" r:id="rId41"/>
    <p:sldId id="338" r:id="rId42"/>
    <p:sldId id="345" r:id="rId43"/>
    <p:sldId id="281" r:id="rId4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D9A"/>
    <a:srgbClr val="DD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74492" autoAdjust="0"/>
  </p:normalViewPr>
  <p:slideViewPr>
    <p:cSldViewPr snapToGrid="0">
      <p:cViewPr varScale="1">
        <p:scale>
          <a:sx n="54" d="100"/>
          <a:sy n="54" d="100"/>
        </p:scale>
        <p:origin x="12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4:31:05.940"/>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3481 39,'-7'0,"-8"0,-9 0,-7 0,-4 0,-10 0,-4 0,-1 0,3 0,1 0,3 0,2 0,0 0,2 0,1 0,-1 0,0 0,1 0,-1 0,0 0,0 0,0 7,0 1,0 0,-1-1,2 5,-2 0,2-2,-2-3,1-2,0-2,0-2,0 0,0-2,0 1,0-1,-1 1,1 0,0-1,0 1,0 0,-6 0,-3 0,0 0,2 0,2 0,2 0,2 0,0 0,1 0,0 0,1 0,-1 0,0 0,0 0,0 0,-7 0,-8-7,-3-2,3 1,3 1,5 2,2 2,3 1,1 2,1 0,1 0,-1 0,1 1,-1-1,1 0,-1 0,0 0,0 0,0 0,0 0,0 0,-1 0,1 0,0 0,0 0,0 0,0 7,6 9,3 8,6 7,8 4,6 4,-2-6,1-1,2 1,3 0,3 2,1 2,1 1,2 0,-1 2,0-1,1 0,-1 1,1-1,-1 1,0-1,0 0,0 0,0 0,0 0,0 0,0 0,0 0,0 0,0 0,0 0,0 1,0-1,0 0,0 0,0 0,7-7,2-2,-1 1,-1 1,5 2,6-4,0-1,5-6,-3 1,3 2,3-3,5-5,3-7,-4 3,0-2,1-3,2-2,2-4,2-1,1-1,1-1,0-1,0 1,0-1,1 1,-1-1,1 1,-1 0,0 0,0 0,0 0,0 0,0 0,0 0,0 0,0 0,0 0,7 0,2 0,-1 0,-1 0,-2 0,-1 0,4 0,1 0,0 0,4 0,0 0,-2 0,-2 0,-4 0,-2 0,-1 0,-2 0,6 0,2 0,0 0,-2 0,-1 0,-2 0,-1 0,-2 0,0 0,0 0,0 0,0 0,-1 0,1 0,0 0,7 0,2 7,-1 2,-1 0,-2 4,-2 1,-1-3,-1-3,-1-2,-1-3,1-2,0-1,0 0,-1-1,1 1,1-1,-1 1,0-1,0 1,0 0,0 0,0 0,0 0,0 0,0 0,0 0,0 0,0 0,1-6,-1-3,0 1,-7-6,-2 1,1-5,1 0,2-2,-4-5,-2 1,-4-1,-1 3,4-1,2-3,-2-4,0 3,-5-1,2 5,2-1,4-2,-4-4,1-3,3-3,-5-2,-5-1,-1 0,4-8,-2-1,-5-1,-5 3,-4 2,-4 2,-2 1,-1 1,-1 1,-6 1,-10-1,-8 0,-6 0,-5 1,-2-2,4 1,2 7,0 2,-1-1,-3-1,6-2,1 4,-1 8,4 1,0 4,-2 5,4-2,-1 0,-3 4,4-3,-2 0,-1-4,2-6,0 1,-3 4,-3-1,-4 2,-1 4,-2-2,5-5,2 0,0 4,-2 5,5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25.98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1135,'7'0,"8"0,3-7,3-15,0-10,1-7,5-4,4 0,-3 0,0 0,2 9,-4 2,0 7,-4 2,0-3,11-3,5 3,4-1,-6-2,-2 4,-1 6,2-1,0 4,9 4,-4-2,-2-6,-1 1,7-3,3 2,-1-2,-1-4,-2 3,-1 4,-1 7,-2-3,1 3,-1 2,-7-3,-2 0,0 3,-4-4,-1 0,3 3,2 3,-3-3,0-1,2 3,3 2,3 3,2-5,1-1,1 1,7 2,2-4,0 0,-1 2,-3 2,-2 2,-1 3,-1 0,5 2,3 0,6 1,0-1,-2 1,-10-8,-5-1,-3-1,0 2,0 2,2 2,1 2,1 0,0 1,1 0,0 0,1 1,-7-7,-3-3,1 1,1 1,2 3,2 1,2 1,0 2,1 0,1 0,-1 0,1 0,-1 1,0-1,1 0,-1 0,0 0,0 0,0 0,0 0,0 0,0 0,0 0,0 0,0 0,0 0,1 0,-1 0,0 0,0 0,0 0,0 0,0 0,-7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1:39.50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0 744,'7'0,"8"0,9 0,0-6,3-3,3 1,3 1,3-4,2-1,1-5,7 1,3-4,-1 1,-2 5,5 4,0-3,5 1,0-4,-4 1,3-4,-1 1,-3-3,2 3,0-4,-3 4,4 3,-1 5,-3 4,3 4,6-6,7 0,5-6,10-1,5 2,8 4,7 3,7-4,18-7,8-7,7 0,7 5,4-2,10-3,4 2,0 5,-8 5,-4-2,-9 1,-8 3,-2 4,-4 2,-3 2,2 1,-1-5,-2-3,-9 2,-6 1,-1-5,0-1,-5 3,-8 2,-7 2,-5 2,-5 2,-2 1,-2 0,-7 0,-2 1,-6-1,0 1,-4-1,-6 0,2 0,-1 0,-4 0,-3 0,5 0,5 0,1 0,-3 0,3 0,-2 0,-4 0,4 0,-2 0,-3 0,-3 0,3 0,1 0,-3 0,4 0,0 0,-2 0,-3 0,-3 0,4 0,2 0,-3 0,5 0,0 0,-2 0,4 0,-1 0,-3 0,-3 0,-2 0,-4 0,0 0,-2 0,6 0,2 0,7 0,0 0,-2 0,-4 0,-2 0,3 0,1 0,4 0,0 0,-2 0,-4 0,-3 0,-2 0,4 0,1 0,-1 0,-2 0,-2 0,-1 0,-2 0,-1 0,0 0,0 0,7 0,1 0,1 0,-3 0,-1 0,-2 0,-2 0,0 0,-1 0,0 0,0 0,0 0,-1 0,1 0,0 0,0 0,1 0,-2 0,1 0,0 0,1 0,-1 0,0 0,0 0,0 0,0 0,0 0,7 0,2 0,-1 0,-1 0,-2 0,-2 0,-1 0,-2 0,1 0,-2 0,8 0,2 0,-1 0,-2 0,-1 0,-2 0,-2 0,0 0,-1 0,0 0,0 0,6 0,3 0,-1 0,-1 0,-2 0,-2 0,-2 0,0 0,-1 0,0 0,0 0,0 0,-7 6,-2 3,0-1,3-1,1-2,2-2,1-2,2 0,0-1,-6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1:41.28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122 0,'7'0,"8"7,9 2,0 6,3 1,3 4,3-2,3 3,2 5,1-2,1 1,-1-3,-6 1,-2-4,7 3,-4 3,0-2,1 1,1-3,0 2,-5 3,5-3,3 2,2-4,0 1,0-3,0 2,-7 4,-17-2,-17-6,-22-4,-14-6,-7-3,-3-3,-1-1,1-1,3 0,0 6,3 4,0-1,7 5,3 7,-1 0,-1-3,-1 2,-3-2,-1 2,-2-1,0-4,0-5,-7 3,4 6,3 1,1-4,1-4,6 2,2 0,0-3,4-3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27.77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1,'6'0,"10"0,8 0,6 0,5 0,4 0,1 0,1 7,6 2,3 6,-2 7,5 0,-6 3,1 3,0-2,-2 0,-2-3,-2 0,-1 3,-1-2,-1-6,-7 1,-2-3,7 2,4 6,1 4,1-2,-1-5,-1 0,0-4,-1 2,-14-2,-18-4,-16-4,-15-4,-9 4,-6 7,-3 1,-2-2,-6 2,-2 6,2-2,1-4,4 2,1-2,3 2,0 4,1 0,7 1,2-3,0-5,-2 1,-2-2,5 3,1-1,-2 2,-3 6,-1 4,-3 4,6-3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30.43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1602 0,'-7'0,"-8"0,-9 7,0 8,-3 3,4 3,-9 0,-4 2,-4 3,0 6,-2 2,1 3,0 1,1 2,0-7,1-2,-7 7,-2 4,8 1,3-7,8-2,-4-1,3 1,0-6,6 0,0-6,4 1,-2-4,-3 2,3 3,-2-2,3 2,-1-3,3 1,5 4,-2 4,-5 3,1 10,-3 4,3 1,4-1,6-3,-3-7,-5-5,-1 0,4 0,4 2,5 2,-5 1,1 1,-5 1,0 0,2 1,-3-8,2-1,2 0,-2 1,0 3,3 1,-4 1,-5 1,1 1,3 1,4-1,5 1,3-1,-4-6,-1 4,1 2,-5 2,0 0,3 0,2-1,-4-6,0-3,2-1,3 3,3-5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32.06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1,'7'0,"8"0,3 6,4 10,5 1,-2 5,2 5,-5 5,2 3,-4 9,1 5,-2-1,1-8,-2-4,-4-1,-5-1,-3 1,3 1,0 2,-1 0,-2 0,5 1,7 0,0 1,4-7,5-16,-2-24,1-17,3-5,-4-4,2-3,-5-2,0-2,4 1,4-1,3 0,3 0,2 1,1-1,1 1,-1 7,1 1,-7 1,-2 4,0 7,-5 0,-1 4,3 3,3 5,2 3,3 2,2 2,-6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3:00:40.25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9 1,'0'0,"-6"0,3 0,10 0,11 0,7 0,8 0,4 0,2 0,-5 6,-2 3,1-1,0-1,3 4,7 1,4 4,0 1,-1-4,-2-3,-8 2,2 0,3 5,6-1,3-4,-8 4,-4-1,-2-4,0 4,0-1,1-3,0-4,2 5,-1 6,1 0,0-3,0-4,-6 3,-3-1,1-3,1 4,3-1,1-2,-5 3,-2 0,2-3,2 3,1-1,9 5,4 5,0-1,-1 3,-2-4,5-4,-5 0,-5-2,-1-3,-8 2,-2 0,1 3,2-1,2-3,-4 3,-1-2,2-2,3 2,2 0,1 3,2 7,1-3,0 4,1-4,-7-4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3:00:43.13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850 1,'-6'0,"-10"0,-8 0,-6 0,-6 0,-2 0,-3 0,1 0,-1 0,0 0,1 0,0 0,-6 0,-2 0,1 6,1 3,2-1,2-1,1-3,8 6,3 1,0 5,4 6,8 6,13-1,7 1,10-4,10-6,8-6,-2 1,2-2,2 5,2-1,2-2,2 2,1-1,-7 4,-1-2,0 4,2-2,-6 3,1 4,1-2,-4 2,0-3,3 0,3-2,-3 1,-1-2,-4 1,1-1,-5 1,2-2,4-4,4 2,4 5,3 6,-5 4,-7 5,-9-5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9:00.67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84 1018,'6'0,"9"0,2-6,5-10,-1-7,-5-8,-5-5,3-2,-2-2,5-8,5-1,-1-7,3 0,4-3,4 7,3 7,2 4,-5 2,-1 8,0 3,2-1,9-2,3 4,1 0,-1 5,0 0,-3-4,-1 3,-1 5,0 6,-1 5,-7-3,-3 0,2 2,1 3,2 1,2 2,1 1,2 1,0-6,0-3,1 1,-1 1,1 3,-1 1,0 1,0 2,0 0,0 0,0 0,0 1,1-1,-1 0,0 0,0 0,0 0,0 0,0 0,0 0,0 0,0 0,0 0,0 0,1 0,-1 0,0 0,0 0,0 0,0 0,0 0,0 0,-7 7,-1 2,-1 0,3 4,1 1,2-3,2-3,0-2,1 4,1 0,-1-1,-7 4,-1 0,0-2,1-4,2-2,3 5,0-1,2 0,0-3,0 5,1 1,-1-3,0-2,-6 5,-3-1,1-1,1 3,3 1,1 3,1 0,2-4,0-3,0 3,1 5,-1 1,0-4,1-4,-8 3,-2-1,8 3,-4 7,0-1,-6 2,-2-3,3 2,2-3,-4 1,0 4,2 5,2-3,-3 0,0-4,-5 0,0 4,-4 3,2 4,4 8,-2 5,-6 1,-5-2,-5-2,-3-1,-3-2,-1-1,-1 0,0-1,0 0,0-1,-6-6,-9-8,-1-3,-5-3,-5-6,-5-5,-3 4,-3-1,-1-2,0-2,-1 4,-1 1,2-1,-1-3,0-3,-5 6,-3-1,0 0,2-3,3 5,1 0,1-1,1-3,1-3,0-1,0-2,-6-1,-3 0,-6 0,0-1,2 1,3-1,3 1,4 0,1 0,1 0,2 0,-1 0,1 0,-1 0,1 0,-1 0,0 0,0 0,0 0,0 0,0 0,0 0,-1 0,1 0,0 0,0 0,0 0,0 0,0 0,0 0,0 0,0 0,0 0,0 0,0 0,-1 0,1 0,0 0,0 0,0 0,0 0,0 0,0 0,0 0,0 0,0 0,0 0,-1 0,1 0,0 0,0 0,0 0,0 0,0 0,0 0,0-6,0-3,0 1,0 1,0 2,6-4,3-2,-1 3,-7-6,-5 1,-9-5,6-6,3 2,3 4,0-2,2 3,0 5,0-3,6-6,3 2,-2 3,-1 5,5-3,0 1,-2-3,-3-7,-2-5,-3-5,-1 3,-1 1,0-2,-1-3,1 6,6 0,2 5,1-1,4 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9:02.28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1 769,'7'0,"8"0,8-6,8-9,4-9,4 0,1-3,1-3,0-3,-1 4,-6 0,-3 5,0 0,-5-3,-1 4,3-2,2 5,4-2,2-4,8 3,-3-2,-2-2,-1 2,0 6,0 0,0 3,0 4,1 4,-1 4,1-5,0 0,0 1,1-5,-1 0,0-4,0 0,0-3,0 1,1 5,-1 4,0 4,0 3,-7-5,-2-1,-6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2:59:03.70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0,'13'0,"12"0,13 0,9 0,2 0,-1 0,-2 0,-1 7,-3 1,-1 1,-8 4,-3 1,1-3,1-2,1-4,3-2,2-1,0-2,1 0,-7 6,-8 9,-8 8,-7 7,-12-1,-12 0,-10-4,-1 1,-2 1,-10 4,1 3,1 2,-1 1,0 2,0-6,5-2,2 0,-1 2,6-5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3:03:48.12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5349 81,'-6'0,"-10"0,-8 0,-6 0,-6 0,-9 0,-4 0,0 0,2-7,1-2,3 0,2 3,0 1,2 2,0 1,1 1,6-5,2-3,0 1,-2 2,-2 2,-3 1,0 2,-8 0,-3 1,-7 0,0 1,3-1,-4 0,1 0,-3 1,2-1,-3 0,1 0,-2 0,3 0,3 0,-1 0,1 0,-3 0,2 0,-4 0,2 0,4 0,4 0,-2 0,0 0,3 0,2 0,2 0,3 0,-6 0,-1 0,1 0,2 0,2 0,1 0,-5 0,-1 0,0 0,3 0,1 0,2 0,2 0,1 0,0 0,0 0,1 0,-1 0,0 0,0 0,0 0,0 0,0 0,0 0,-1 0,2 0,-2 0,2 0,-2 0,1 0,0 0,0 0,0 0,0 0,-7 0,-2 0,1 0,1 0,2 0,2 0,1 0,-5 0,-2 0,1 0,1 0,3 0,1 0,1 0,2 0,0 0,0 0,1 0,-1 0,0 0,0 0,0 0,0 0,0 0,0 0,0 0,0 0,0 0,0 0,0 0,0 0,-1 0,1 0,0 0,0 0,0 0,0 0,0 0,0 0,6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3:03:49.78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785 1,'0'7,"0"8,-6 3,-10-3,-8 3,0 5,-2-1,-11 2,-5 4,4 3,2-3,1 0,-1-4,6 0,1-4,6 1,0 4,-2-3,-4 2,-4-3,-3 2,-1-4,4 2,3-2,5 1,1-2,-9-4,1 2,13-2,16 4,15-2,12-3,16 3,14-2,-2 4,-4-1,-3-4,-2-4,-2-3,-2-3,-7 5,-2 0,0 0,2-2,9 5,3 0,2-1,-7 4,-4-1,-1-2,0 4,1-1,1-3,2 4,-7 5,-1 0,1-3,1 1,3-2,-5-4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0:32.619"/>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1.35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45.80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1566,'6'0,"3"-7,-1-8,6-2,6-5,7-5,5-11,4-6,3-2,-6 0,-1 7,0 5,-5 1,-1-1,2-7,3-4,3 5,-5 4,0 1,1 0,2-1,3 6,-5-5,-1 2,2 2,1 5,3 0,2 5,1 0,1-4,0 2,0-1,1 4,-1-3,0-2,0 2,1-2,-1-2,0-5,0 4,0 1,0-3,0 4,-6 0,-3 4,0 0,3 3,1 4,-5-1,0-4,1 0,2 4,-4-2,0 3,2 3,-5-3,1 1,2 3,3-3,3-6,-5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47.42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1,'7'0,"8"0,9 0,7 0,4 0,4 0,1 0,1 0,6 0,3 0,-2 0,-1 0,-3 0,-2 0,-1 0,-2 0,1 0,-2 0,1 0,0 0,6 0,3 0,-1 0,-1 0,-2 0,-2 0,-8 6,-10 10,-15 8,-17 0,-6 3,-8 10,-6 5,1 2,5 1,1-1,-4-8,2-4,6 0,5 1,-1 8,-6 4,1 0,3 0,4-1,4-2,3-7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26.34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8.26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8.73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3:03.28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2778 277,'-13'0,"-12"0,-14-7,-7-2,-3 1,-6 1,-7 3,-13 1,-7 1,-3 2,0-7,-5-2,-2 1,-4 1,1 3,2 1,-1 1,1 2,3 0,3 0,4 0,9 1,4-1,1 0,5 0,6 0,1 0,3 0,-3 0,2 7,-3 2,8 6,6 1,4-3,9 4,3-2,6 4,0 5,-2-2,-5 3,-3-4,3 2,1 3,-2-2,4 1,0-4,4 1,-1 11,4 5,5 4,5 1,-3-7,1-2,2-1,-4 0,0 3,3 0,2 2,3 0,3 1,0 0,9 6,9 4,9-2,6 0,5-3,3-9,1-3,1-7,0-2,-1-4,0-5,0-6,-1-4,1 5,-8 6,-1 2,-1-3,2-4,2-3,2 4,2 0,0-3,1-1,1-3,-1-2,1-1,-8 6,-1 2,0 5,1 1,3-2,1-3,1-4,1-3,8 6,2 0,0-1,-2 5,5 0,0-2,-2-3,5-3,5-2,0-2,3 6,5 2,-4 5,3 1,2-2,2-4,4-3,2-2,-5-3,-2 7,2 0,0 0,3-2,-5-1,-7 4,-2 1,-3-1,-6-3,2-1,-1 4,-2 1,2-1,0-2,-2-2,-4-3,-2 0,5-2,-1 0,0-1,-3 1,5 0,0-1,-1 1,-3 0,5 0,-1 0,-1 0,-3 0,-2 0,-3 0,0 6,4 3,3-1,-1-1,-2-2,-1-2,5-2,0 0,-1-1,-3 0,-1-1,-2 1,5 0,1-1,-1 1,-1 0,-3 0,-1 0,-1 0,-2 0,7 0,1 0,0 0,-1 0,-3 0,-1 0,-1 0,-2 0,7 0,2 0,-1 0,-2 0,5 0,1 0,-2 0,-2 0,-3 0,-2 0,5 0,1 0,-1 0,-2 0,-1 0,-3 0,0 0,-2 0,0 0,0 0,0 0,-1 0,1 0,0 0,0 0,0-6,6-3,-3-6,-4-1,0-4,-1 2,0-4,1-4,0 3,1-3,0 5,-7-2,-2 3,-6-1,0-4,1 2,-2-1,1-4,-4-4,-4-2,0-3,-1-1,-4-1,-4-1,-3 1,-2-1,-1 0,-1 1,-1-1,0 1,1 0,-7 7,-2 2,0-1,-4 5,-8 1,1-3,-4 4,3 0,5-4,-2-3,-4-3,-5-3,-4-1,-5-1,-1 0,-3-1,1 0,-1 1,6-1,3 8,0 8,5 2,-7-1,-3 2,-3-2,-1 4,-1 4,0-1,-6 1,-2 4,1 4,-5-4,0-7,3 0,3 3,-5-2,2-6,1 2,-4 4,1 5,2 5,3-4,3 1,2-5,-5 0,-8 3,0 3,-6 3,2 3,-2 2,2 0,5 2,-2-1,2 1,-3 0,1-1,-3 0,2 0,4 0,5 0,3 0,3 0,2 0,1 0,1 0,-1 0,1 0,0 0,-1 0,0 0,0 0,0 0,0 0,0 0,0 0,-7 0,-2 0,1 0,1 0,2 0,2 0,1 0,1 0,1 0,0 0,1 0,-1 0,0 0,1 0,-1 0,0 0,-1 0,1 0,0 0,0 0,0 0,0 0,0 0,0 0,0 0,0 0,-7 0,-2 0,0 0,2 0,2 0,2 0,2 0,0 0,1 0,0 0,1 0,-1 0,0 0,0 0,0 0,0 0,-6 0,-3 0,0 0,2 0,3 0,0 0,3 7,0 2,1 0,0-2,0-2,0-2,7 5,2 1,0-1,-2-1,-2-3,-2-1,-2-2,0-1,-1 0,-1 7,1 1,-1 0,1-2,6-1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3:14.92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2036 49,'7'-7,"1"-8,7-3,8 10,-1 11,2 20,-1 12,-6 6,-6 11,3 2,4 5,0 7,-3 4,2 11,5 5,-1 1,2-1,-2-2,2 5,3 1,-3-3,2-1,-3-3,-7-3,3 0,-3-9,-4-2,3 1,-1 7,-3-2,-2-7,-4-2,-2 1,-1 3,6 2,8-4,2-1,-3 2,4 3,-2-5,-3-1,-4 3,-4-4,-2-7,-2-7,-2 2,1-1,-1-4,0 4,1-1,6-2,3 4,6 0,1 4,-3-2,-3-2,-4-5,-2-3,-3-3,0-1,5-9,2-2,0 0,-1 1,-3 3,-1 2,-2 1,-7-5,-9-9,-10-7,-6-8,-5 3,-9-2,-11-1,-2 4,-5 0,-4-2,-12 4,-5 0,-2-3,1-4,1-2,2 5,8 0,10-1,3-3,-2 5,4 0,4-2,-1-2,-4-2,1 4,4 1,5-1,4-2,3-3,3 6,-6-1,-2 7,2-1,1-2,8 3,4 6,1-1,6 2,1-3,-2 3,-3 3,3 4,0-3,-2 1,-3-5,-3 0,-1-3,4 2,2 3,-1-3,5 2,0-3,-2 2,-3-4,-3-5,-2 3,-2-3,6 4,2-2,-2-3,6-11,7-19,6-13,6-8,4-4,3-9,1-2,0-5,0 1,0 2,7 12,1 6,6 10,1 2,-2-1,-5-3,-2-3,-3-9,-3-5,-1-1,0 2,-1 0,1 16,-1 19,1 17,-1 15,1 10,-7 13,-2 5,1 1,-6-1,1-3,1-3,4-2,3-1,2-2,-5-7,-1-2,-6 0,0 2,2 2,4 9,3 3,2 1,3-2,1 0,0-3,1 6,-1 1,1-2,6-7,9-12,8-10,6-9,6-5,3-3,1-3,1 0,-1 0,1 0,-1 1,-1 0,1 1,-1 0,0 0,0 0,0 0,0 0,0 0,0 0,0 0,0 0,0 0,0 0,0 0,1 0,5 0,3 0,0 0,-2 0,-2 0,-2 0,-2 0,-7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0:34.139"/>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0:34.872"/>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0:36.629"/>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0:35.55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1060 165,'0'-6,"-7"-3,-8 1,-9 1,-7 2,-4 2,-4 2,-1 0,-1 1,0 0,1 1,0-1,0 0,0 1,1-1,0 0,0 0,0 0,0 0,0 0,0 0,0 0,0 0,0 6,0 10,0 8,6 6,3 6,6 2,0 2,6 1,4 0,5-1,5 0,2 0,2 0,0-1,1 0,0 0,0 0,0 0,-1 0,0 0,7-7,2-1,-1-1,-1 3,4 1,7 2,8-5,-2-2,3 2,3 2,3-6,2 1,3-5,1 0,0 3,1-3,-1-6,1-5,-1-5,1-3,-1-3,0-1,0-1,0 0,0-1,1 2,-1-1,0 1,0 0,-7-7,5-2,3 0,-7-4,0-1,-1 3,-5-4,0 1,1-5,-4-4,1 1,3-3,3 4,-4-2,1-3,1-5,-3-2,-1-4,-3-1,-6-1,-6-1,-4 0,-4 0,-1 1,-2-1,0 1,0 0,0 0,0 0,1 0,0 0,-7 6,-2 3,-6-1,-8 6,2-1,3-2,-2-2,-4-4,-5-2,-3-1,-4-2,-2-1,-1 7,-1 9,0 8,0 7,0 5,1 4,-1 1,1 0,0 1,0 0,0-1,0-1,0 1,0-1,-1 0,1 0,7 7,1 2,8-1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1:10.07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3:15.661"/>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1136 0,'-6'0,"-9"0,-9 0,-7 0,-4 0,-4 0,-1 0,-1 0,1 0,-1 0,1 0,0 0,0 0,-5 0,-3 0,0 0,-4 0,-1 7,3 8,2 9,4 0,2 3,1 3,2 3,0 3,8 2,8 1,1-6,6-3,4 2,-2-6,1 7,4 3,2 4,3 0,2 1,1 0,1-1,0 0,1 0,0-1,-1 0,0 0,1 0,-1 0,0 0,0 0,0 0,6 1,10-8,1-2,5 8,5 3,5 1,3 1,3-7,-6-4,-1-6,1-8,1-7,2-6,2 4,1-1,1 6,0 0,0-2,0-3,1-4,-1-1,0-3,7-1,2 0,0-1,-2 1,-3-1,0 1,-3 0,0-7,-1-9,0-1,-7-5,4-5,-4-12,0 2,1-1,-6 1,-7-1,0 0,-3-1,1 0,-2 0,-3 0,-5 0,-3 0,-3 0,-1-1,-1-5,-1-3,0 0,1 3,-1 1,1 2,-1 1,-5 1,-3 1,1 0,-6 7,-6 2,0 0,-4-2,-3-2,-5 4,-3 2,-3-2,-1-2,0 4,-1 7,7 0,-5 4,-2 5,-1 4,0 4,0-4,1-1,-1 1,2 2,-1 2,1 1,0 2,0 1,0 0,0 0,0 1,0-1,0 0,7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1:55.54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1295 161,'-7'-7,"-8"-2,-9 1,-7 1,-5 2,-2 2,-3 1,1 2,-1 0,0 0,1 0,0 1,1-1,0 0,0 7,0 2,0 0,0 4,0 7,-1 0,8 4,2 3,-1-2,-1 2,-2 2,-2 3,5 2,1-3,0-2,-3 2,-2 2,6 2,6 2,2-6,4-1,-3 1,-3 1,2 3,4 1,-1 2,2 0,3 2,5-1,3 1,3-1,1 7,2 2,-1 0,1 4,7 1,1 4,7-7,0-6,10-10,2-5,2 1,2-7,4-5,1-1,1-2,1-4,1-4,-7 4,-2 0,0 4,1 0,3-3,1-3,1-4,2-1,0-3,0-1,1 0,-8 6,-1 2,0 0,1-1,2-3,2-1,2-1,0-2,1 0,8 0,1 0,0-1,-2 1,-2 0,-2 0,-8-7,-3-9,0-7,1-1,2-3,1-3,-4-3,-2 3,-5 1,-7-1,-6-10,-5-10,-4-4,-2 0,-1 4,0 3,0 3,0 2,0 2,1 1,-1 1,1-1,0 1,0-1,-7 0,-1 0,-1 0,-4 7,-1 2,-4 0,1-3,-4 5,2 1,-2 5,2-1,5-3,-3 3,2-1,-2 3,-6-1,-6-4,3-4,-1 4,4-2,-1 5,-3 0,-4-4,5-3,-2 4,-8-1,-5-3,-3 5,1 5,7 1,3 3,0 4,0 4,-2 4,-1 2,-2 2,0 0,-1 1,0 0,-1 0,1-1,0 7,6 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1:57.96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2497 277,'0'-7,"-6"-9,-10-1,-8 2,-6 3,-6 5,-2 2,-3 3,1-6,-1 0,0 0,1 1,1 3,-1 2,8-6,1-1,1 0,-9-4,-4 0,-2 2,1 3,1 2,1 3,1 2,1 1,1 0,-1-6,1-2,1 0,-1 2,0 1,0 2,0 2,0 0,0 1,0 1,0-1,0 0,0 1,-1-1,1 0,0 0,7-7,1-2,1 1,-3 1,-1 2,-2 2,-1 1,-2 1,0 1,0 1,0-1,-1 0,1 1,-1-1,1 0,0 0,0 0,0 0,0 0,0 0,0 0,0 0,-1 0,1 0,0 0,7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2:00.29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311 0,'-7'0,"-1"7,-8 2,1 6,-5 7,-5 7,-6-2,4 1,-2-4,5 1,0 2,4 4,-2-5,-3 2,9-5,14-7,14-5,12-5,8-3,5-3,3 0,2-1,0-1,6 8,2 2,-8 6,-5 2,-1-3,0-3,-1-4,-5 5,-1-1,1-1,-5 4,0 7,3-1,3 4,3-2,-5 2,0-4,-5 3,7 4,-3-3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2:02.0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278 0,'0'7,"-7"8,-9 9,-1 7,-5-2,-5 0,-5 3,3 2,0-5,5 0,0-5,-3-1,3-3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0:41.95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3058 77,'-7'0,"-8"0,-9 0,-7 0,-11 0,-6 0,0 0,-7 0,1 0,2 0,4 0,3 0,-5 0,1 0,1 6,3 3,1-1,3-1,1-2,-6-3,-2 0,1-1,2-1,1-1,-4 1,-1 0,0-1,3 1,3 0,1 0,2 0,1 0,0 0,0 0,0 0,1 0,-1 7,-7 2,-2-1,8 6,2-1,3-1,0-4,-1-3,-1-2,0-1,-8 5,-3 1,1 0,1-1,2 4,2 0,-6 6,0-1,0-3,-4-3,-1 2,3 0,3-2,3-3,2 4,1 7,2 0,0-3,1 3,0-2,-1-4,14-10,10-12,15-5,7-5,10-14,8-1,-1-1,-3-1,0 0,-3-2,3 7,3 1,-2 1,3 4,-4 0,1 5,-9 6,-14 5,-13 11,-5 12,-5 4,1 6,-2-2,4 4,-2-4,-4 2,4 3,-2-2,4 1,-2-4,4 2,-2 3,2 4,-1-3,2 0,-3-4,3 0,4 3,-2 4,8-3,12-7,13-6,9-6,7-4,5-2,3-3,0 0,0 0,7 6,1 4,0-1,-3-2,-2-1,-1 4,-3 2,0-2,-1-3,0-1,-7-2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1:01.34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1:02.06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0.34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53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0,'7'0,"1"0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2.99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16.02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25.268"/>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1:54.31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0.936"/>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37.42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7:48.27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2612,'6'-7,"10"-8,7-3,1-4,3 2,-4-3,2-4,2-4,4-4,-3-8,6-4,5-1,-5-5,-1-7,0-7,1-5,2-4,1 5,1 1,0 6,8 6,2 1,-7 3,-3-3,-2 2,-1 4,-6 4,-1 9,-5 5,-1 2,4 5,-4 2,2-3,-4-3,2 3,-3 1,2-4,4 5,-2-1,1 5,-3-2,2 4,-4-2,2-4,5 3,-4-2,3 3,-4-1,2 2,-4-1,2-4,4 2,-2-1,1 3,-3-2,1 4,-2-2,-6-5,3 4,-3-3,4-3,-2-3,3 3,-1 1,3-3,4-2,4-3,-1-2,-1 6,-3 0,-1 7,-2 0,-7-3,3-2,3-4,0-3,-5-2,-4 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57:50.2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9,'7'0,"8"0,9 0,7 0,5 0,2 0,3 0,-1 0,1 0,-1 0,0 0,0 0,0 0,-1 0,0 0,0-7,-6 5,-10 9,-8 10,-6 9,-6 7,-2 3,-2 4,-1 1,1 0,-1 0,1-1,0 0,1 0,0-1,0 7,0 2,0-1,0-7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39.77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0.885"/>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4:41.493"/>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0:26:58.057"/>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1:59.838"/>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2:00.436"/>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4:03.364"/>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3.642"/>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19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4.855"/>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71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0,'0'0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6.977"/>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120"/>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1 1,'0'0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5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8.88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173"/>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1:45:09.419"/>
    </inkml:context>
    <inkml:brush xml:id="br0">
      <inkml:brushProperty name="width" value="0.35" units="cm"/>
      <inkml:brushProperty name="height" value="2.1" units="cm"/>
      <inkml:brushProperty name="color" value="#E71224"/>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15BCC-8E11-40E1-9ADA-203B1CD6C294}" type="datetimeFigureOut">
              <a:rPr lang="en-BE" smtClean="0"/>
              <a:t>02/15/2023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54588-56DC-44AE-B5E3-343278A6FF97}" type="slidenum">
              <a:rPr lang="en-BE" smtClean="0"/>
              <a:t>‹nº›</a:t>
            </a:fld>
            <a:endParaRPr lang="en-BE"/>
          </a:p>
        </p:txBody>
      </p:sp>
    </p:spTree>
    <p:extLst>
      <p:ext uri="{BB962C8B-B14F-4D97-AF65-F5344CB8AC3E}">
        <p14:creationId xmlns:p14="http://schemas.microsoft.com/office/powerpoint/2010/main" val="122483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dirty="0">
                <a:solidFill>
                  <a:srgbClr val="002060"/>
                </a:solidFill>
              </a:rPr>
              <a:t>Criação de </a:t>
            </a:r>
            <a:r>
              <a:rPr lang="pt-PT" sz="1200" b="1" dirty="0">
                <a:solidFill>
                  <a:srgbClr val="002060"/>
                </a:solidFill>
              </a:rPr>
              <a:t>Fichas de trabalho e livros digitais</a:t>
            </a:r>
            <a:r>
              <a:rPr lang="pt-PT" sz="1200" dirty="0">
                <a:solidFill>
                  <a:srgbClr val="002060"/>
                </a:solidFill>
              </a:rPr>
              <a:t>, que visam não só o ensino da língua, mas também dotar os alunos migrantes de competências digitais e transversais e aumentar a consciência do património cultural europeu. Os materiais fornecidos podem ser utilizados em formatos presenciais, misturados ou online</a:t>
            </a:r>
          </a:p>
          <a:p>
            <a:endParaRPr lang="pt-PT"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solidFill>
                  <a:srgbClr val="002060"/>
                </a:solidFill>
                <a:sym typeface="Raleway"/>
              </a:rPr>
              <a:t>Criação de </a:t>
            </a:r>
            <a:r>
              <a:rPr lang="pt-PT" sz="1200" b="1" dirty="0">
                <a:solidFill>
                  <a:srgbClr val="002060"/>
                </a:solidFill>
                <a:sym typeface="Raleway"/>
              </a:rPr>
              <a:t>exposições híbridas (digitais ou físicas)</a:t>
            </a:r>
            <a:r>
              <a:rPr lang="pt-PT" sz="1200" dirty="0">
                <a:solidFill>
                  <a:srgbClr val="002060"/>
                </a:solidFill>
                <a:sym typeface="Raleway"/>
              </a:rPr>
              <a:t>, com os alunos como curadores. A criação destas exposições terá uma influência positiva na inclusão de alunos migrantes nas escolas europeias, contribuindo ao mesmo tempo para a aquisição de competências do século XXI por parte dos alunos.</a:t>
            </a:r>
            <a:endParaRPr lang="en-US" sz="1200" dirty="0">
              <a:solidFill>
                <a:srgbClr val="002060"/>
              </a:solidFill>
              <a:sym typeface="Raleway"/>
            </a:endParaRPr>
          </a:p>
          <a:p>
            <a:endParaRPr lang="en-GB" dirty="0"/>
          </a:p>
        </p:txBody>
      </p:sp>
      <p:sp>
        <p:nvSpPr>
          <p:cNvPr id="4" name="Marcador de Posição do Número do Diapositivo 3"/>
          <p:cNvSpPr>
            <a:spLocks noGrp="1"/>
          </p:cNvSpPr>
          <p:nvPr>
            <p:ph type="sldNum" sz="quarter" idx="5"/>
          </p:nvPr>
        </p:nvSpPr>
        <p:spPr/>
        <p:txBody>
          <a:bodyPr/>
          <a:lstStyle/>
          <a:p>
            <a:fld id="{C4054588-56DC-44AE-B5E3-343278A6FF97}" type="slidenum">
              <a:rPr lang="en-BE" smtClean="0"/>
              <a:t>5</a:t>
            </a:fld>
            <a:endParaRPr lang="en-BE"/>
          </a:p>
        </p:txBody>
      </p:sp>
    </p:spTree>
    <p:extLst>
      <p:ext uri="{BB962C8B-B14F-4D97-AF65-F5344CB8AC3E}">
        <p14:creationId xmlns:p14="http://schemas.microsoft.com/office/powerpoint/2010/main" val="90495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51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61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05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40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79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79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79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29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63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18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C4054588-56DC-44AE-B5E3-343278A6FF97}" type="slidenum">
              <a:rPr lang="en-BE" smtClean="0"/>
              <a:t>6</a:t>
            </a:fld>
            <a:endParaRPr lang="en-BE"/>
          </a:p>
        </p:txBody>
      </p:sp>
    </p:spTree>
    <p:extLst>
      <p:ext uri="{BB962C8B-B14F-4D97-AF65-F5344CB8AC3E}">
        <p14:creationId xmlns:p14="http://schemas.microsoft.com/office/powerpoint/2010/main" val="162678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950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887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22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49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55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601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333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54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C4054588-56DC-44AE-B5E3-343278A6FF97}" type="slidenum">
              <a:rPr lang="en-BE" smtClean="0"/>
              <a:t>7</a:t>
            </a:fld>
            <a:endParaRPr lang="en-BE"/>
          </a:p>
        </p:txBody>
      </p:sp>
    </p:spTree>
    <p:extLst>
      <p:ext uri="{BB962C8B-B14F-4D97-AF65-F5344CB8AC3E}">
        <p14:creationId xmlns:p14="http://schemas.microsoft.com/office/powerpoint/2010/main" val="184115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C4054588-56DC-44AE-B5E3-343278A6FF97}" type="slidenum">
              <a:rPr lang="en-BE" smtClean="0"/>
              <a:t>9</a:t>
            </a:fld>
            <a:endParaRPr lang="en-BE"/>
          </a:p>
        </p:txBody>
      </p:sp>
    </p:spTree>
    <p:extLst>
      <p:ext uri="{BB962C8B-B14F-4D97-AF65-F5344CB8AC3E}">
        <p14:creationId xmlns:p14="http://schemas.microsoft.com/office/powerpoint/2010/main" val="386001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C4054588-56DC-44AE-B5E3-343278A6FF97}" type="slidenum">
              <a:rPr lang="en-BE" smtClean="0"/>
              <a:t>11</a:t>
            </a:fld>
            <a:endParaRPr lang="en-BE"/>
          </a:p>
        </p:txBody>
      </p:sp>
    </p:spTree>
    <p:extLst>
      <p:ext uri="{BB962C8B-B14F-4D97-AF65-F5344CB8AC3E}">
        <p14:creationId xmlns:p14="http://schemas.microsoft.com/office/powerpoint/2010/main" val="181164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C4054588-56DC-44AE-B5E3-343278A6FF97}" type="slidenum">
              <a:rPr lang="en-BE" smtClean="0"/>
              <a:t>15</a:t>
            </a:fld>
            <a:endParaRPr lang="en-BE"/>
          </a:p>
        </p:txBody>
      </p:sp>
    </p:spTree>
    <p:extLst>
      <p:ext uri="{BB962C8B-B14F-4D97-AF65-F5344CB8AC3E}">
        <p14:creationId xmlns:p14="http://schemas.microsoft.com/office/powerpoint/2010/main" val="74016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C4054588-56DC-44AE-B5E3-343278A6FF97}" type="slidenum">
              <a:rPr lang="en-BE" smtClean="0"/>
              <a:t>16</a:t>
            </a:fld>
            <a:endParaRPr lang="en-BE"/>
          </a:p>
        </p:txBody>
      </p:sp>
    </p:spTree>
    <p:extLst>
      <p:ext uri="{BB962C8B-B14F-4D97-AF65-F5344CB8AC3E}">
        <p14:creationId xmlns:p14="http://schemas.microsoft.com/office/powerpoint/2010/main" val="396150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Arial" panose="020B0604020202020204" pitchFamily="34" charset="0"/>
              </a:rPr>
              <a:t>The functionalities, as well as the interactive elements result in an e-book that is visually appealing and easy to use. </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19</a:t>
            </a:fld>
            <a:endParaRPr lang="en-BE"/>
          </a:p>
        </p:txBody>
      </p:sp>
    </p:spTree>
    <p:extLst>
      <p:ext uri="{BB962C8B-B14F-4D97-AF65-F5344CB8AC3E}">
        <p14:creationId xmlns:p14="http://schemas.microsoft.com/office/powerpoint/2010/main" val="117437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20</a:t>
            </a:fld>
            <a:endParaRPr lang="en-BE"/>
          </a:p>
        </p:txBody>
      </p:sp>
    </p:spTree>
    <p:extLst>
      <p:ext uri="{BB962C8B-B14F-4D97-AF65-F5344CB8AC3E}">
        <p14:creationId xmlns:p14="http://schemas.microsoft.com/office/powerpoint/2010/main" val="148928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9E56B-2683-49E7-93BB-A862461C196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D95CB8BB-BCF4-455E-B1EF-06B2E80D9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4EBDAC4E-2BB0-4534-9BF0-26B0660107D7}"/>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5" name="Marcador de Posição do Rodapé 4">
            <a:extLst>
              <a:ext uri="{FF2B5EF4-FFF2-40B4-BE49-F238E27FC236}">
                <a16:creationId xmlns:a16="http://schemas.microsoft.com/office/drawing/2014/main" id="{AEA1A64B-D55C-4C7B-A6DB-885702414983}"/>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42A081E2-C739-4AD7-988A-07362EE4513E}"/>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210843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3A3E3-5084-4511-8E2B-6A0EDA3E1262}"/>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B1A65E8F-78B2-4615-A5EE-1CB965DFDEED}"/>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FF7AF967-858C-41E8-A33F-D438BA300F7C}"/>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5" name="Marcador de Posição do Rodapé 4">
            <a:extLst>
              <a:ext uri="{FF2B5EF4-FFF2-40B4-BE49-F238E27FC236}">
                <a16:creationId xmlns:a16="http://schemas.microsoft.com/office/drawing/2014/main" id="{99BBAD2E-ABBD-4D32-BE07-B5A774990BD7}"/>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556DDB0C-8F1D-4222-982C-0457439B3EC5}"/>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34416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ADA135-01ED-42FC-8FEE-9FA68C58138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DA4A2E5E-D690-4468-B1C2-A55A1EDA0F3D}"/>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9908DCA0-A225-4BA1-9BC3-491116E43979}"/>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5" name="Marcador de Posição do Rodapé 4">
            <a:extLst>
              <a:ext uri="{FF2B5EF4-FFF2-40B4-BE49-F238E27FC236}">
                <a16:creationId xmlns:a16="http://schemas.microsoft.com/office/drawing/2014/main" id="{4BEF1340-2E40-4982-B0C8-23B7D3945DA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006BD2F8-F950-4E13-BF01-B55DF336A5F4}"/>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223103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2C89F-D59C-4D62-86BE-1E6F967677AC}"/>
              </a:ext>
            </a:extLst>
          </p:cNvPr>
          <p:cNvSpPr>
            <a:spLocks noGrp="1"/>
          </p:cNvSpPr>
          <p:nvPr>
            <p:ph type="title"/>
          </p:nvPr>
        </p:nvSpPr>
        <p:spPr/>
        <p:txBody>
          <a:bodyPr/>
          <a:lstStyle/>
          <a:p>
            <a:r>
              <a:rPr lang="pt-PT" dirty="0"/>
              <a:t>Clique para editar o estilo de título do Modelo Global</a:t>
            </a:r>
            <a:endParaRPr lang="en-GB" dirty="0"/>
          </a:p>
        </p:txBody>
      </p:sp>
      <p:sp>
        <p:nvSpPr>
          <p:cNvPr id="3" name="Marcador de Posição de Conteúdo 2">
            <a:extLst>
              <a:ext uri="{FF2B5EF4-FFF2-40B4-BE49-F238E27FC236}">
                <a16:creationId xmlns:a16="http://schemas.microsoft.com/office/drawing/2014/main" id="{56E53119-0329-40A7-BAD9-D17054FCA49D}"/>
              </a:ext>
            </a:extLst>
          </p:cNvPr>
          <p:cNvSpPr>
            <a:spLocks noGrp="1"/>
          </p:cNvSpPr>
          <p:nvPr>
            <p:ph idx="1"/>
          </p:nvPr>
        </p:nvSpPr>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GB" dirty="0"/>
          </a:p>
        </p:txBody>
      </p:sp>
      <p:sp>
        <p:nvSpPr>
          <p:cNvPr id="4" name="Marcador de Posição da Data 3">
            <a:extLst>
              <a:ext uri="{FF2B5EF4-FFF2-40B4-BE49-F238E27FC236}">
                <a16:creationId xmlns:a16="http://schemas.microsoft.com/office/drawing/2014/main" id="{6C73875A-2BE1-4019-88AD-507004555F0F}"/>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5" name="Marcador de Posição do Rodapé 4">
            <a:extLst>
              <a:ext uri="{FF2B5EF4-FFF2-40B4-BE49-F238E27FC236}">
                <a16:creationId xmlns:a16="http://schemas.microsoft.com/office/drawing/2014/main" id="{B3E29AD6-AF0C-496C-8DA3-8946FD10840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7FFF8FB2-27A1-4566-A063-AA4EC72DC8ED}"/>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306538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8056D-A70A-4FEB-9FA5-8E85B2CAA60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66793D8-62EC-4DE1-90C0-ACA548991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F09735AE-6857-4EA7-BC03-2D1CD1B727C2}"/>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5" name="Marcador de Posição do Rodapé 4">
            <a:extLst>
              <a:ext uri="{FF2B5EF4-FFF2-40B4-BE49-F238E27FC236}">
                <a16:creationId xmlns:a16="http://schemas.microsoft.com/office/drawing/2014/main" id="{0B8E5C93-3D54-4F21-BB48-E728727F46B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F0721BA9-B5F4-4453-BECF-5B32206E8EFC}"/>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3491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B9C58-10B3-41C3-AC94-A58AABCC06B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675E5BEF-4006-4716-8143-A8FA7A3DA1B7}"/>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6D388C59-6AB6-4174-B273-5FB9C372A225}"/>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C46C4049-F2A2-4CF4-9676-7CBB912B10BE}"/>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6" name="Marcador de Posição do Rodapé 5">
            <a:extLst>
              <a:ext uri="{FF2B5EF4-FFF2-40B4-BE49-F238E27FC236}">
                <a16:creationId xmlns:a16="http://schemas.microsoft.com/office/drawing/2014/main" id="{ED061EBE-F4A4-4EA0-BC66-016E9BE16DFF}"/>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3F36AD6F-EF1F-423E-9119-B890C1BC711C}"/>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10570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14469-05BC-4D8B-B0FE-E15420752D05}"/>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AC3B20E-5525-48D4-8064-9AA31CFF1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37CEA245-47A5-4211-A1EA-7E0416FFC35C}"/>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A3298E56-913D-4B54-A4F4-FA73C155A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5970E9FF-76E8-4CED-BB54-C59829EDFC08}"/>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188556FF-A30F-43D7-84D0-68D13FD3FE7C}"/>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8" name="Marcador de Posição do Rodapé 7">
            <a:extLst>
              <a:ext uri="{FF2B5EF4-FFF2-40B4-BE49-F238E27FC236}">
                <a16:creationId xmlns:a16="http://schemas.microsoft.com/office/drawing/2014/main" id="{2959BF3D-4C4D-4C62-9418-6DE0AAC51D13}"/>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7C010A5D-D86A-4EC7-921A-945FF2231C24}"/>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29732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F951-B002-49D5-8BDD-2A422EC3C71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477DCFFB-14BC-4EBC-AE41-A59939D4B19B}"/>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4" name="Marcador de Posição do Rodapé 3">
            <a:extLst>
              <a:ext uri="{FF2B5EF4-FFF2-40B4-BE49-F238E27FC236}">
                <a16:creationId xmlns:a16="http://schemas.microsoft.com/office/drawing/2014/main" id="{FDF344D9-87C3-4D2E-BC2E-5442A46C9DA6}"/>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7A19B719-2C06-4B02-AA11-14B64C594749}"/>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32459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3D656F02-F39A-48F6-90B4-5D6D9A56A139}"/>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3" name="Marcador de Posição do Rodapé 2">
            <a:extLst>
              <a:ext uri="{FF2B5EF4-FFF2-40B4-BE49-F238E27FC236}">
                <a16:creationId xmlns:a16="http://schemas.microsoft.com/office/drawing/2014/main" id="{5A9C968E-B737-44A4-9017-4293EE1C3653}"/>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B0EE7CF5-20D5-4CD1-B930-65818C7B2D90}"/>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152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D7B30-A655-4300-81D2-B44F0F51ABD0}"/>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38E03A88-CF30-4DA1-9589-0F2B1EFAA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5E5241A1-5B95-4E3F-84F9-FA5196F1B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3BA3D80-65D0-4294-A587-FBC7DFFC33D2}"/>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6" name="Marcador de Posição do Rodapé 5">
            <a:extLst>
              <a:ext uri="{FF2B5EF4-FFF2-40B4-BE49-F238E27FC236}">
                <a16:creationId xmlns:a16="http://schemas.microsoft.com/office/drawing/2014/main" id="{D83EF1F2-CDA6-4C24-BFAB-219A19E3A86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28E262E-B608-40D8-A8EE-10D65969DE12}"/>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398549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C5E47-00E0-4F2E-B16C-F7D22B954D34}"/>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4AA4CC55-8892-4CD2-A361-5C5C6CE7F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44B0C7DF-0CAE-48B1-8E82-AB59BE5F1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466663A-8D47-4538-9B2C-BF73C408A0F7}"/>
              </a:ext>
            </a:extLst>
          </p:cNvPr>
          <p:cNvSpPr>
            <a:spLocks noGrp="1"/>
          </p:cNvSpPr>
          <p:nvPr>
            <p:ph type="dt" sz="half" idx="10"/>
          </p:nvPr>
        </p:nvSpPr>
        <p:spPr/>
        <p:txBody>
          <a:bodyPr/>
          <a:lstStyle/>
          <a:p>
            <a:fld id="{08F86942-194F-40EA-9219-4931E9B8B45C}" type="datetimeFigureOut">
              <a:rPr lang="en-GB" smtClean="0"/>
              <a:t>15/02/2023</a:t>
            </a:fld>
            <a:endParaRPr lang="en-GB"/>
          </a:p>
        </p:txBody>
      </p:sp>
      <p:sp>
        <p:nvSpPr>
          <p:cNvPr id="6" name="Marcador de Posição do Rodapé 5">
            <a:extLst>
              <a:ext uri="{FF2B5EF4-FFF2-40B4-BE49-F238E27FC236}">
                <a16:creationId xmlns:a16="http://schemas.microsoft.com/office/drawing/2014/main" id="{C6A5DE98-A553-4A40-8742-742E7C5307B0}"/>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A1A1DA0E-A858-4CF5-B9BE-17642C03205E}"/>
              </a:ext>
            </a:extLst>
          </p:cNvPr>
          <p:cNvSpPr>
            <a:spLocks noGrp="1"/>
          </p:cNvSpPr>
          <p:nvPr>
            <p:ph type="sldNum" sz="quarter" idx="12"/>
          </p:nvPr>
        </p:nvSpPr>
        <p:spPr/>
        <p:txBody>
          <a:bodyPr/>
          <a:lstStyle/>
          <a:p>
            <a:fld id="{A425957C-9A47-4E07-B319-4D963D9C05D1}" type="slidenum">
              <a:rPr lang="en-GB" smtClean="0"/>
              <a:t>‹nº›</a:t>
            </a:fld>
            <a:endParaRPr lang="en-GB"/>
          </a:p>
        </p:txBody>
      </p:sp>
    </p:spTree>
    <p:extLst>
      <p:ext uri="{BB962C8B-B14F-4D97-AF65-F5344CB8AC3E}">
        <p14:creationId xmlns:p14="http://schemas.microsoft.com/office/powerpoint/2010/main" val="26833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0330FF49-A7B1-4CF7-80DB-8FA7CA9BF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B1167AC-6D32-4CB4-95B0-531FAAA73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C33BE8A-ED26-4215-BCD8-FDD50CF10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86942-194F-40EA-9219-4931E9B8B45C}" type="datetimeFigureOut">
              <a:rPr lang="en-GB" smtClean="0"/>
              <a:t>15/02/2023</a:t>
            </a:fld>
            <a:endParaRPr lang="en-GB"/>
          </a:p>
        </p:txBody>
      </p:sp>
      <p:sp>
        <p:nvSpPr>
          <p:cNvPr id="5" name="Marcador de Posição do Rodapé 4">
            <a:extLst>
              <a:ext uri="{FF2B5EF4-FFF2-40B4-BE49-F238E27FC236}">
                <a16:creationId xmlns:a16="http://schemas.microsoft.com/office/drawing/2014/main" id="{2366146A-C908-481C-BAD5-3847C3CF0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B45E0744-CCF0-4D6F-95A5-B57CBFF2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5957C-9A47-4E07-B319-4D963D9C05D1}" type="slidenum">
              <a:rPr lang="en-GB" smtClean="0"/>
              <a:t>‹nº›</a:t>
            </a:fld>
            <a:endParaRPr lang="en-GB"/>
          </a:p>
        </p:txBody>
      </p:sp>
    </p:spTree>
    <p:extLst>
      <p:ext uri="{BB962C8B-B14F-4D97-AF65-F5344CB8AC3E}">
        <p14:creationId xmlns:p14="http://schemas.microsoft.com/office/powerpoint/2010/main" val="411740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18" Type="http://schemas.openxmlformats.org/officeDocument/2006/relationships/image" Target="../media/image15.png"/><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customXml" Target="../ink/ink3.xml"/><Relationship Id="rId12" Type="http://schemas.openxmlformats.org/officeDocument/2006/relationships/image" Target="../media/image12.png"/><Relationship Id="rId25" Type="http://schemas.openxmlformats.org/officeDocument/2006/relationships/image" Target="../media/image18.png"/><Relationship Id="rId2" Type="http://schemas.openxmlformats.org/officeDocument/2006/relationships/image" Target="../media/image7.png"/><Relationship Id="rId16" Type="http://schemas.openxmlformats.org/officeDocument/2006/relationships/customXml" Target="../ink/ink8.xml"/><Relationship Id="rId20" Type="http://schemas.openxmlformats.org/officeDocument/2006/relationships/image" Target="../media/image16.png"/><Relationship Id="rId29"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customXml" Target="../ink/ink5.xml"/><Relationship Id="rId24" Type="http://schemas.openxmlformats.org/officeDocument/2006/relationships/customXml" Target="../ink/ink11.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media/image17.png"/><Relationship Id="rId28" Type="http://schemas.openxmlformats.org/officeDocument/2006/relationships/customXml" Target="../ink/ink13.xml"/><Relationship Id="rId10" Type="http://schemas.openxmlformats.org/officeDocument/2006/relationships/image" Target="../media/image11.png"/><Relationship Id="rId19" Type="http://schemas.openxmlformats.org/officeDocument/2006/relationships/customXml" Target="../ink/ink9.xml"/><Relationship Id="rId4" Type="http://schemas.openxmlformats.org/officeDocument/2006/relationships/image" Target="../media/image5.png"/><Relationship Id="rId9" Type="http://schemas.openxmlformats.org/officeDocument/2006/relationships/customXml" Target="../ink/ink4.xml"/><Relationship Id="rId14" Type="http://schemas.openxmlformats.org/officeDocument/2006/relationships/image" Target="../media/image13.png"/><Relationship Id="rId22" Type="http://schemas.openxmlformats.org/officeDocument/2006/relationships/customXml" Target="../ink/ink10.xml"/><Relationship Id="rId27"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5.png"/><Relationship Id="rId1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1.png"/><Relationship Id="rId12" Type="http://schemas.openxmlformats.org/officeDocument/2006/relationships/customXml" Target="../ink/ink17.xml"/><Relationship Id="rId17" Type="http://schemas.openxmlformats.org/officeDocument/2006/relationships/customXml" Target="../ink/ink20.xml"/><Relationship Id="rId25" Type="http://schemas.openxmlformats.org/officeDocument/2006/relationships/customXml" Target="../ink/ink22.xml"/><Relationship Id="rId2" Type="http://schemas.openxmlformats.org/officeDocument/2006/relationships/notesSlide" Target="../notesSlides/notesSlide5.xml"/><Relationship Id="rId16" Type="http://schemas.openxmlformats.org/officeDocument/2006/relationships/customXml" Target="../ink/ink19.xml"/><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23.png"/><Relationship Id="rId24" Type="http://schemas.openxmlformats.org/officeDocument/2006/relationships/customXml" Target="../ink/ink21.xml"/><Relationship Id="rId5" Type="http://schemas.openxmlformats.org/officeDocument/2006/relationships/image" Target="../media/image5.png"/><Relationship Id="rId15" Type="http://schemas.openxmlformats.org/officeDocument/2006/relationships/image" Target="../media/image26.png"/><Relationship Id="rId23" Type="http://schemas.openxmlformats.org/officeDocument/2006/relationships/image" Target="../media/image24.png"/><Relationship Id="rId10" Type="http://schemas.openxmlformats.org/officeDocument/2006/relationships/customXml" Target="../ink/ink16.xml"/><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customXml" Target="../ink/ink18.xml"/><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customXml" Target="../ink/ink27.xml"/><Relationship Id="rId3" Type="http://schemas.openxmlformats.org/officeDocument/2006/relationships/image" Target="../media/image3.png"/><Relationship Id="rId7" Type="http://schemas.openxmlformats.org/officeDocument/2006/relationships/customXml" Target="../ink/ink24.xml"/><Relationship Id="rId17" Type="http://schemas.openxmlformats.org/officeDocument/2006/relationships/image" Target="../media/image32.png"/><Relationship Id="rId2" Type="http://schemas.openxmlformats.org/officeDocument/2006/relationships/image" Target="../media/image7.png"/><Relationship Id="rId16"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23.xml"/><Relationship Id="rId15" Type="http://schemas.openxmlformats.org/officeDocument/2006/relationships/image" Target="../media/image31.png"/><Relationship Id="rId19" Type="http://schemas.openxmlformats.org/officeDocument/2006/relationships/image" Target="../media/image33.png"/><Relationship Id="rId4" Type="http://schemas.openxmlformats.org/officeDocument/2006/relationships/image" Target="../media/image5.png"/><Relationship Id="rId14" Type="http://schemas.openxmlformats.org/officeDocument/2006/relationships/customXml" Target="../ink/ink25.xml"/></Relationships>
</file>

<file path=ppt/slides/_rels/slide13.xml.rels><?xml version="1.0" encoding="UTF-8" standalone="yes"?>
<Relationships xmlns="http://schemas.openxmlformats.org/package/2006/relationships"><Relationship Id="rId26" Type="http://schemas.openxmlformats.org/officeDocument/2006/relationships/image" Target="../media/image43.png"/><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46.xml"/><Relationship Id="rId50" Type="http://schemas.openxmlformats.org/officeDocument/2006/relationships/image" Target="../media/image55.png"/><Relationship Id="rId55" Type="http://schemas.openxmlformats.org/officeDocument/2006/relationships/customXml" Target="../ink/ink50.xml"/><Relationship Id="rId63" Type="http://schemas.openxmlformats.org/officeDocument/2006/relationships/image" Target="../media/image59.png"/><Relationship Id="rId68" Type="http://schemas.openxmlformats.org/officeDocument/2006/relationships/image" Target="../media/image60.png"/><Relationship Id="rId7" Type="http://schemas.openxmlformats.org/officeDocument/2006/relationships/customXml" Target="../ink/ink29.xml"/><Relationship Id="rId71" Type="http://schemas.openxmlformats.org/officeDocument/2006/relationships/customXml" Target="../ink/ink56.xml"/><Relationship Id="rId2" Type="http://schemas.openxmlformats.org/officeDocument/2006/relationships/image" Target="../media/image7.png"/><Relationship Id="rId16" Type="http://schemas.openxmlformats.org/officeDocument/2006/relationships/customXml" Target="../ink/ink33.xml"/><Relationship Id="rId11" Type="http://schemas.openxmlformats.org/officeDocument/2006/relationships/customXml" Target="../ink/ink31.xml"/><Relationship Id="rId24" Type="http://schemas.openxmlformats.org/officeDocument/2006/relationships/image" Target="../media/image42.png"/><Relationship Id="rId32" Type="http://schemas.openxmlformats.org/officeDocument/2006/relationships/image" Target="../media/image46.png"/><Relationship Id="rId37" Type="http://schemas.openxmlformats.org/officeDocument/2006/relationships/customXml" Target="../ink/ink41.xml"/><Relationship Id="rId40" Type="http://schemas.openxmlformats.org/officeDocument/2006/relationships/image" Target="../media/image50.png"/><Relationship Id="rId45" Type="http://schemas.openxmlformats.org/officeDocument/2006/relationships/customXml" Target="../ink/ink45.xml"/><Relationship Id="rId53" Type="http://schemas.openxmlformats.org/officeDocument/2006/relationships/customXml" Target="../ink/ink49.xml"/><Relationship Id="rId66" Type="http://schemas.openxmlformats.org/officeDocument/2006/relationships/image" Target="../media/image44.png"/><Relationship Id="rId74" Type="http://schemas.openxmlformats.org/officeDocument/2006/relationships/image" Target="../media/image63.png"/><Relationship Id="rId5" Type="http://schemas.openxmlformats.org/officeDocument/2006/relationships/customXml" Target="../ink/ink28.xml"/><Relationship Id="rId61" Type="http://schemas.openxmlformats.org/officeDocument/2006/relationships/image" Target="../media/image440.png"/><Relationship Id="rId14" Type="http://schemas.openxmlformats.org/officeDocument/2006/relationships/customXml" Target="../ink/ink32.xml"/><Relationship Id="rId22" Type="http://schemas.openxmlformats.org/officeDocument/2006/relationships/image" Target="../media/image41.png"/><Relationship Id="rId27" Type="http://schemas.openxmlformats.org/officeDocument/2006/relationships/customXml" Target="../ink/ink37.xml"/><Relationship Id="rId30" Type="http://schemas.openxmlformats.org/officeDocument/2006/relationships/image" Target="../media/image45.png"/><Relationship Id="rId35" Type="http://schemas.openxmlformats.org/officeDocument/2006/relationships/customXml" Target="../ink/ink40.xml"/><Relationship Id="rId43" Type="http://schemas.openxmlformats.org/officeDocument/2006/relationships/customXml" Target="../ink/ink44.xml"/><Relationship Id="rId48" Type="http://schemas.openxmlformats.org/officeDocument/2006/relationships/image" Target="../media/image54.png"/><Relationship Id="rId56" Type="http://schemas.openxmlformats.org/officeDocument/2006/relationships/image" Target="../media/image58.png"/><Relationship Id="rId64" Type="http://schemas.openxmlformats.org/officeDocument/2006/relationships/image" Target="../media/image39.png"/><Relationship Id="rId69" Type="http://schemas.openxmlformats.org/officeDocument/2006/relationships/customXml" Target="../ink/ink55.xml"/><Relationship Id="rId8" Type="http://schemas.openxmlformats.org/officeDocument/2006/relationships/image" Target="../media/image35.png"/><Relationship Id="rId51" Type="http://schemas.openxmlformats.org/officeDocument/2006/relationships/customXml" Target="../ink/ink48.xml"/><Relationship Id="rId72" Type="http://schemas.openxmlformats.org/officeDocument/2006/relationships/image" Target="../media/image62.png"/><Relationship Id="rId3" Type="http://schemas.openxmlformats.org/officeDocument/2006/relationships/image" Target="../media/image3.png"/><Relationship Id="rId17" Type="http://schemas.openxmlformats.org/officeDocument/2006/relationships/customXml" Target="../ink/ink34.xml"/><Relationship Id="rId25" Type="http://schemas.openxmlformats.org/officeDocument/2006/relationships/customXml" Target="../ink/ink36.xml"/><Relationship Id="rId33" Type="http://schemas.openxmlformats.org/officeDocument/2006/relationships/customXml" Target="../ink/ink39.xml"/><Relationship Id="rId38" Type="http://schemas.openxmlformats.org/officeDocument/2006/relationships/image" Target="../media/image49.png"/><Relationship Id="rId46" Type="http://schemas.openxmlformats.org/officeDocument/2006/relationships/image" Target="../media/image53.png"/><Relationship Id="rId59" Type="http://schemas.openxmlformats.org/officeDocument/2006/relationships/image" Target="../media/image40.png"/><Relationship Id="rId67" Type="http://schemas.openxmlformats.org/officeDocument/2006/relationships/customXml" Target="../ink/ink54.xml"/><Relationship Id="rId41" Type="http://schemas.openxmlformats.org/officeDocument/2006/relationships/customXml" Target="../ink/ink43.xml"/><Relationship Id="rId54" Type="http://schemas.openxmlformats.org/officeDocument/2006/relationships/image" Target="../media/image57.png"/><Relationship Id="rId70" Type="http://schemas.openxmlformats.org/officeDocument/2006/relationships/image" Target="../media/image61.png"/><Relationship Id="rId75" Type="http://schemas.openxmlformats.org/officeDocument/2006/relationships/customXml" Target="../ink/ink58.xml"/><Relationship Id="rId1" Type="http://schemas.openxmlformats.org/officeDocument/2006/relationships/slideLayout" Target="../slideLayouts/slideLayout2.xml"/><Relationship Id="rId6" Type="http://schemas.openxmlformats.org/officeDocument/2006/relationships/image" Target="../media/image21.png"/><Relationship Id="rId15" Type="http://schemas.openxmlformats.org/officeDocument/2006/relationships/image" Target="../media/image38.png"/><Relationship Id="rId23" Type="http://schemas.openxmlformats.org/officeDocument/2006/relationships/customXml" Target="../ink/ink35.xml"/><Relationship Id="rId36" Type="http://schemas.openxmlformats.org/officeDocument/2006/relationships/image" Target="../media/image48.png"/><Relationship Id="rId49" Type="http://schemas.openxmlformats.org/officeDocument/2006/relationships/customXml" Target="../ink/ink47.xml"/><Relationship Id="rId57" Type="http://schemas.openxmlformats.org/officeDocument/2006/relationships/customXml" Target="../ink/ink51.xml"/><Relationship Id="rId10" Type="http://schemas.openxmlformats.org/officeDocument/2006/relationships/image" Target="../media/image36.png"/><Relationship Id="rId31" Type="http://schemas.openxmlformats.org/officeDocument/2006/relationships/customXml" Target="../ink/ink38.xml"/><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customXml" Target="../ink/ink52.xml"/><Relationship Id="rId65" Type="http://schemas.openxmlformats.org/officeDocument/2006/relationships/customXml" Target="../ink/ink53.xml"/><Relationship Id="rId73" Type="http://schemas.openxmlformats.org/officeDocument/2006/relationships/customXml" Target="../ink/ink57.xml"/><Relationship Id="rId4" Type="http://schemas.openxmlformats.org/officeDocument/2006/relationships/image" Target="../media/image5.png"/><Relationship Id="rId9" Type="http://schemas.openxmlformats.org/officeDocument/2006/relationships/customXml" Target="../ink/ink30.xml"/><Relationship Id="rId13" Type="http://schemas.openxmlformats.org/officeDocument/2006/relationships/image" Target="../media/image37.png"/><Relationship Id="rId39" Type="http://schemas.openxmlformats.org/officeDocument/2006/relationships/customXml" Target="../ink/ink42.xml"/></Relationships>
</file>

<file path=ppt/slides/_rels/slide14.xml.rels><?xml version="1.0" encoding="UTF-8" standalone="yes"?>
<Relationships xmlns="http://schemas.openxmlformats.org/package/2006/relationships"><Relationship Id="rId13" Type="http://schemas.openxmlformats.org/officeDocument/2006/relationships/image" Target="../media/image37.png"/><Relationship Id="rId26" Type="http://schemas.openxmlformats.org/officeDocument/2006/relationships/image" Target="../media/image43.png"/><Relationship Id="rId39" Type="http://schemas.openxmlformats.org/officeDocument/2006/relationships/customXml" Target="../ink/ink73.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77.xml"/><Relationship Id="rId50" Type="http://schemas.openxmlformats.org/officeDocument/2006/relationships/image" Target="../media/image55.png"/><Relationship Id="rId55" Type="http://schemas.openxmlformats.org/officeDocument/2006/relationships/customXml" Target="../ink/ink81.xml"/><Relationship Id="rId7" Type="http://schemas.openxmlformats.org/officeDocument/2006/relationships/customXml" Target="../ink/ink60.xml"/><Relationship Id="rId2" Type="http://schemas.openxmlformats.org/officeDocument/2006/relationships/image" Target="../media/image7.png"/><Relationship Id="rId16" Type="http://schemas.openxmlformats.org/officeDocument/2006/relationships/customXml" Target="../ink/ink64.xml"/><Relationship Id="rId11" Type="http://schemas.openxmlformats.org/officeDocument/2006/relationships/customXml" Target="../ink/ink62.xml"/><Relationship Id="rId24" Type="http://schemas.openxmlformats.org/officeDocument/2006/relationships/image" Target="../media/image42.png"/><Relationship Id="rId32" Type="http://schemas.openxmlformats.org/officeDocument/2006/relationships/image" Target="../media/image46.png"/><Relationship Id="rId37" Type="http://schemas.openxmlformats.org/officeDocument/2006/relationships/customXml" Target="../ink/ink72.xml"/><Relationship Id="rId40" Type="http://schemas.openxmlformats.org/officeDocument/2006/relationships/image" Target="../media/image50.png"/><Relationship Id="rId45" Type="http://schemas.openxmlformats.org/officeDocument/2006/relationships/customXml" Target="../ink/ink76.xml"/><Relationship Id="rId53" Type="http://schemas.openxmlformats.org/officeDocument/2006/relationships/customXml" Target="../ink/ink80.xml"/><Relationship Id="rId58" Type="http://schemas.openxmlformats.org/officeDocument/2006/relationships/customXml" Target="../ink/ink82.xml"/><Relationship Id="rId5" Type="http://schemas.openxmlformats.org/officeDocument/2006/relationships/customXml" Target="../ink/ink59.xml"/><Relationship Id="rId61" Type="http://schemas.openxmlformats.org/officeDocument/2006/relationships/image" Target="../media/image67.png"/><Relationship Id="rId10" Type="http://schemas.openxmlformats.org/officeDocument/2006/relationships/image" Target="../media/image36.png"/><Relationship Id="rId31" Type="http://schemas.openxmlformats.org/officeDocument/2006/relationships/customXml" Target="../ink/ink69.xml"/><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customXml" Target="../ink/ink83.xml"/><Relationship Id="rId4" Type="http://schemas.openxmlformats.org/officeDocument/2006/relationships/image" Target="../media/image5.png"/><Relationship Id="rId9" Type="http://schemas.openxmlformats.org/officeDocument/2006/relationships/customXml" Target="../ink/ink61.xml"/><Relationship Id="rId14" Type="http://schemas.openxmlformats.org/officeDocument/2006/relationships/customXml" Target="../ink/ink63.xml"/><Relationship Id="rId22" Type="http://schemas.openxmlformats.org/officeDocument/2006/relationships/image" Target="../media/image41.png"/><Relationship Id="rId27" Type="http://schemas.openxmlformats.org/officeDocument/2006/relationships/customXml" Target="../ink/ink68.xml"/><Relationship Id="rId30" Type="http://schemas.openxmlformats.org/officeDocument/2006/relationships/image" Target="../media/image45.png"/><Relationship Id="rId35" Type="http://schemas.openxmlformats.org/officeDocument/2006/relationships/customXml" Target="../ink/ink71.xml"/><Relationship Id="rId43" Type="http://schemas.openxmlformats.org/officeDocument/2006/relationships/customXml" Target="../ink/ink75.xml"/><Relationship Id="rId48" Type="http://schemas.openxmlformats.org/officeDocument/2006/relationships/image" Target="../media/image54.png"/><Relationship Id="rId56" Type="http://schemas.openxmlformats.org/officeDocument/2006/relationships/image" Target="../media/image58.png"/><Relationship Id="rId8" Type="http://schemas.openxmlformats.org/officeDocument/2006/relationships/image" Target="../media/image35.png"/><Relationship Id="rId51" Type="http://schemas.openxmlformats.org/officeDocument/2006/relationships/customXml" Target="../ink/ink79.xml"/><Relationship Id="rId3" Type="http://schemas.openxmlformats.org/officeDocument/2006/relationships/image" Target="../media/image3.png"/><Relationship Id="rId17" Type="http://schemas.openxmlformats.org/officeDocument/2006/relationships/customXml" Target="../ink/ink65.xml"/><Relationship Id="rId25" Type="http://schemas.openxmlformats.org/officeDocument/2006/relationships/customXml" Target="../ink/ink67.xml"/><Relationship Id="rId33" Type="http://schemas.openxmlformats.org/officeDocument/2006/relationships/customXml" Target="../ink/ink70.xml"/><Relationship Id="rId38" Type="http://schemas.openxmlformats.org/officeDocument/2006/relationships/image" Target="../media/image49.png"/><Relationship Id="rId46" Type="http://schemas.openxmlformats.org/officeDocument/2006/relationships/image" Target="../media/image53.png"/><Relationship Id="rId59" Type="http://schemas.openxmlformats.org/officeDocument/2006/relationships/image" Target="../media/image66.png"/><Relationship Id="rId41" Type="http://schemas.openxmlformats.org/officeDocument/2006/relationships/customXml" Target="../ink/ink74.xml"/><Relationship Id="rId54"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1.png"/><Relationship Id="rId15" Type="http://schemas.openxmlformats.org/officeDocument/2006/relationships/image" Target="../media/image38.png"/><Relationship Id="rId23" Type="http://schemas.openxmlformats.org/officeDocument/2006/relationships/customXml" Target="../ink/ink66.xml"/><Relationship Id="rId36" Type="http://schemas.openxmlformats.org/officeDocument/2006/relationships/image" Target="../media/image48.png"/><Relationship Id="rId49" Type="http://schemas.openxmlformats.org/officeDocument/2006/relationships/customXml" Target="../ink/ink78.xml"/><Relationship Id="rId57" Type="http://schemas.openxmlformats.org/officeDocument/2006/relationships/image" Target="../media/image64.png"/></Relationships>
</file>

<file path=ppt/slides/_rels/slide15.xml.rels><?xml version="1.0" encoding="UTF-8" standalone="yes"?>
<Relationships xmlns="http://schemas.openxmlformats.org/package/2006/relationships"><Relationship Id="rId13" Type="http://schemas.openxmlformats.org/officeDocument/2006/relationships/image" Target="../media/image37.png"/><Relationship Id="rId26" Type="http://schemas.openxmlformats.org/officeDocument/2006/relationships/image" Target="../media/image43.png"/><Relationship Id="rId39" Type="http://schemas.openxmlformats.org/officeDocument/2006/relationships/customXml" Target="../ink/ink98.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102.xml"/><Relationship Id="rId50" Type="http://schemas.openxmlformats.org/officeDocument/2006/relationships/image" Target="../media/image55.png"/><Relationship Id="rId55" Type="http://schemas.openxmlformats.org/officeDocument/2006/relationships/customXml" Target="../ink/ink106.xml"/><Relationship Id="rId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customXml" Target="../ink/ink89.xml"/><Relationship Id="rId11" Type="http://schemas.openxmlformats.org/officeDocument/2006/relationships/image" Target="../media/image36.png"/><Relationship Id="rId24" Type="http://schemas.openxmlformats.org/officeDocument/2006/relationships/image" Target="../media/image42.png"/><Relationship Id="rId32" Type="http://schemas.openxmlformats.org/officeDocument/2006/relationships/image" Target="../media/image46.png"/><Relationship Id="rId37" Type="http://schemas.openxmlformats.org/officeDocument/2006/relationships/customXml" Target="../ink/ink97.xml"/><Relationship Id="rId40" Type="http://schemas.openxmlformats.org/officeDocument/2006/relationships/image" Target="../media/image50.png"/><Relationship Id="rId45" Type="http://schemas.openxmlformats.org/officeDocument/2006/relationships/customXml" Target="../ink/ink101.xml"/><Relationship Id="rId53" Type="http://schemas.openxmlformats.org/officeDocument/2006/relationships/customXml" Target="../ink/ink105.xml"/><Relationship Id="rId58" Type="http://schemas.openxmlformats.org/officeDocument/2006/relationships/image" Target="../media/image68.png"/><Relationship Id="rId5" Type="http://schemas.openxmlformats.org/officeDocument/2006/relationships/image" Target="../media/image5.png"/><Relationship Id="rId61" Type="http://schemas.openxmlformats.org/officeDocument/2006/relationships/customXml" Target="../ink/ink108.xml"/><Relationship Id="rId10" Type="http://schemas.openxmlformats.org/officeDocument/2006/relationships/customXml" Target="../ink/ink86.xml"/><Relationship Id="rId31" Type="http://schemas.openxmlformats.org/officeDocument/2006/relationships/customXml" Target="../ink/ink94.xml"/><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customXml" Target="../ink/ink88.xml"/><Relationship Id="rId22" Type="http://schemas.openxmlformats.org/officeDocument/2006/relationships/image" Target="../media/image41.png"/><Relationship Id="rId27" Type="http://schemas.openxmlformats.org/officeDocument/2006/relationships/customXml" Target="../ink/ink93.xml"/><Relationship Id="rId30" Type="http://schemas.openxmlformats.org/officeDocument/2006/relationships/image" Target="../media/image45.png"/><Relationship Id="rId35" Type="http://schemas.openxmlformats.org/officeDocument/2006/relationships/customXml" Target="../ink/ink96.xml"/><Relationship Id="rId43" Type="http://schemas.openxmlformats.org/officeDocument/2006/relationships/customXml" Target="../ink/ink100.xml"/><Relationship Id="rId48" Type="http://schemas.openxmlformats.org/officeDocument/2006/relationships/image" Target="../media/image54.png"/><Relationship Id="rId56" Type="http://schemas.openxmlformats.org/officeDocument/2006/relationships/image" Target="../media/image58.png"/><Relationship Id="rId8" Type="http://schemas.openxmlformats.org/officeDocument/2006/relationships/customXml" Target="../ink/ink85.xml"/><Relationship Id="rId51" Type="http://schemas.openxmlformats.org/officeDocument/2006/relationships/customXml" Target="../ink/ink104.xml"/><Relationship Id="rId3" Type="http://schemas.openxmlformats.org/officeDocument/2006/relationships/image" Target="../media/image7.png"/><Relationship Id="rId12" Type="http://schemas.openxmlformats.org/officeDocument/2006/relationships/customXml" Target="../ink/ink87.xml"/><Relationship Id="rId17" Type="http://schemas.openxmlformats.org/officeDocument/2006/relationships/customXml" Target="../ink/ink90.xml"/><Relationship Id="rId25" Type="http://schemas.openxmlformats.org/officeDocument/2006/relationships/customXml" Target="../ink/ink92.xml"/><Relationship Id="rId33" Type="http://schemas.openxmlformats.org/officeDocument/2006/relationships/customXml" Target="../ink/ink95.xml"/><Relationship Id="rId38" Type="http://schemas.openxmlformats.org/officeDocument/2006/relationships/image" Target="../media/image49.png"/><Relationship Id="rId46" Type="http://schemas.openxmlformats.org/officeDocument/2006/relationships/image" Target="../media/image53.png"/><Relationship Id="rId59" Type="http://schemas.openxmlformats.org/officeDocument/2006/relationships/customXml" Target="../ink/ink107.xml"/><Relationship Id="rId41" Type="http://schemas.openxmlformats.org/officeDocument/2006/relationships/customXml" Target="../ink/ink99.xml"/><Relationship Id="rId54" Type="http://schemas.openxmlformats.org/officeDocument/2006/relationships/image" Target="../media/image57.png"/><Relationship Id="rId6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customXml" Target="../ink/ink84.xml"/><Relationship Id="rId15" Type="http://schemas.openxmlformats.org/officeDocument/2006/relationships/image" Target="../media/image38.png"/><Relationship Id="rId23" Type="http://schemas.openxmlformats.org/officeDocument/2006/relationships/customXml" Target="../ink/ink91.xml"/><Relationship Id="rId36" Type="http://schemas.openxmlformats.org/officeDocument/2006/relationships/image" Target="../media/image48.png"/><Relationship Id="rId49" Type="http://schemas.openxmlformats.org/officeDocument/2006/relationships/customXml" Target="../ink/ink103.xml"/><Relationship Id="rId57" Type="http://schemas.openxmlformats.org/officeDocument/2006/relationships/image" Target="../media/image65.png"/></Relationships>
</file>

<file path=ppt/slides/_rels/slide16.xml.rels><?xml version="1.0" encoding="UTF-8" standalone="yes"?>
<Relationships xmlns="http://schemas.openxmlformats.org/package/2006/relationships"><Relationship Id="rId13" Type="http://schemas.openxmlformats.org/officeDocument/2006/relationships/image" Target="../media/image37.png"/><Relationship Id="rId26" Type="http://schemas.openxmlformats.org/officeDocument/2006/relationships/image" Target="../media/image43.png"/><Relationship Id="rId39" Type="http://schemas.openxmlformats.org/officeDocument/2006/relationships/customXml" Target="../ink/ink123.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127.xml"/><Relationship Id="rId50" Type="http://schemas.openxmlformats.org/officeDocument/2006/relationships/image" Target="../media/image55.png"/><Relationship Id="rId55" Type="http://schemas.openxmlformats.org/officeDocument/2006/relationships/customXml" Target="../ink/ink131.xml"/><Relationship Id="rId68" Type="http://schemas.openxmlformats.org/officeDocument/2006/relationships/image" Target="../media/image78.png"/><Relationship Id="rId7" Type="http://schemas.openxmlformats.org/officeDocument/2006/relationships/image" Target="../media/image21.png"/><Relationship Id="rId71" Type="http://schemas.openxmlformats.org/officeDocument/2006/relationships/customXml" Target="../ink/ink135.xml"/><Relationship Id="rId2" Type="http://schemas.openxmlformats.org/officeDocument/2006/relationships/notesSlide" Target="../notesSlides/notesSlide7.xml"/><Relationship Id="rId16" Type="http://schemas.openxmlformats.org/officeDocument/2006/relationships/customXml" Target="../ink/ink114.xml"/><Relationship Id="rId11" Type="http://schemas.openxmlformats.org/officeDocument/2006/relationships/image" Target="../media/image36.png"/><Relationship Id="rId24" Type="http://schemas.openxmlformats.org/officeDocument/2006/relationships/image" Target="../media/image42.png"/><Relationship Id="rId32" Type="http://schemas.openxmlformats.org/officeDocument/2006/relationships/image" Target="../media/image46.png"/><Relationship Id="rId37" Type="http://schemas.openxmlformats.org/officeDocument/2006/relationships/customXml" Target="../ink/ink122.xml"/><Relationship Id="rId40" Type="http://schemas.openxmlformats.org/officeDocument/2006/relationships/image" Target="../media/image50.png"/><Relationship Id="rId45" Type="http://schemas.openxmlformats.org/officeDocument/2006/relationships/customXml" Target="../ink/ink126.xml"/><Relationship Id="rId53" Type="http://schemas.openxmlformats.org/officeDocument/2006/relationships/customXml" Target="../ink/ink130.xml"/><Relationship Id="rId58" Type="http://schemas.openxmlformats.org/officeDocument/2006/relationships/customXml" Target="../ink/ink132.xml"/><Relationship Id="rId66" Type="http://schemas.openxmlformats.org/officeDocument/2006/relationships/image" Target="../media/image77.png"/><Relationship Id="rId5" Type="http://schemas.openxmlformats.org/officeDocument/2006/relationships/image" Target="../media/image5.png"/><Relationship Id="rId14" Type="http://schemas.openxmlformats.org/officeDocument/2006/relationships/customXml" Target="../ink/ink113.xml"/><Relationship Id="rId22" Type="http://schemas.openxmlformats.org/officeDocument/2006/relationships/image" Target="../media/image41.png"/><Relationship Id="rId27" Type="http://schemas.openxmlformats.org/officeDocument/2006/relationships/customXml" Target="../ink/ink118.xml"/><Relationship Id="rId30" Type="http://schemas.openxmlformats.org/officeDocument/2006/relationships/image" Target="../media/image45.png"/><Relationship Id="rId35" Type="http://schemas.openxmlformats.org/officeDocument/2006/relationships/customXml" Target="../ink/ink121.xml"/><Relationship Id="rId43" Type="http://schemas.openxmlformats.org/officeDocument/2006/relationships/customXml" Target="../ink/ink125.xml"/><Relationship Id="rId48" Type="http://schemas.openxmlformats.org/officeDocument/2006/relationships/image" Target="../media/image54.png"/><Relationship Id="rId56" Type="http://schemas.openxmlformats.org/officeDocument/2006/relationships/image" Target="../media/image58.png"/><Relationship Id="rId69" Type="http://schemas.openxmlformats.org/officeDocument/2006/relationships/image" Target="../media/image72.png"/><Relationship Id="rId64" Type="http://schemas.openxmlformats.org/officeDocument/2006/relationships/image" Target="../media/image76.png"/><Relationship Id="rId8" Type="http://schemas.openxmlformats.org/officeDocument/2006/relationships/customXml" Target="../ink/ink110.xml"/><Relationship Id="rId51" Type="http://schemas.openxmlformats.org/officeDocument/2006/relationships/customXml" Target="../ink/ink129.xml"/><Relationship Id="rId72" Type="http://schemas.openxmlformats.org/officeDocument/2006/relationships/customXml" Target="../ink/ink136.xml"/><Relationship Id="rId3" Type="http://schemas.openxmlformats.org/officeDocument/2006/relationships/image" Target="../media/image7.png"/><Relationship Id="rId12" Type="http://schemas.openxmlformats.org/officeDocument/2006/relationships/customXml" Target="../ink/ink112.xml"/><Relationship Id="rId17" Type="http://schemas.openxmlformats.org/officeDocument/2006/relationships/customXml" Target="../ink/ink115.xml"/><Relationship Id="rId25" Type="http://schemas.openxmlformats.org/officeDocument/2006/relationships/customXml" Target="../ink/ink117.xml"/><Relationship Id="rId33" Type="http://schemas.openxmlformats.org/officeDocument/2006/relationships/customXml" Target="../ink/ink120.xml"/><Relationship Id="rId38" Type="http://schemas.openxmlformats.org/officeDocument/2006/relationships/image" Target="../media/image49.png"/><Relationship Id="rId46" Type="http://schemas.openxmlformats.org/officeDocument/2006/relationships/image" Target="../media/image53.png"/><Relationship Id="rId67" Type="http://schemas.openxmlformats.org/officeDocument/2006/relationships/customXml" Target="../ink/ink133.xml"/><Relationship Id="rId41" Type="http://schemas.openxmlformats.org/officeDocument/2006/relationships/customXml" Target="../ink/ink124.xml"/><Relationship Id="rId54" Type="http://schemas.openxmlformats.org/officeDocument/2006/relationships/image" Target="../media/image57.png"/><Relationship Id="rId70" Type="http://schemas.openxmlformats.org/officeDocument/2006/relationships/customXml" Target="../ink/ink134.xml"/><Relationship Id="rId6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customXml" Target="../ink/ink109.xml"/><Relationship Id="rId15" Type="http://schemas.openxmlformats.org/officeDocument/2006/relationships/image" Target="../media/image38.png"/><Relationship Id="rId23" Type="http://schemas.openxmlformats.org/officeDocument/2006/relationships/customXml" Target="../ink/ink116.xml"/><Relationship Id="rId36" Type="http://schemas.openxmlformats.org/officeDocument/2006/relationships/image" Target="../media/image48.png"/><Relationship Id="rId49" Type="http://schemas.openxmlformats.org/officeDocument/2006/relationships/customXml" Target="../ink/ink128.xml"/><Relationship Id="rId57" Type="http://schemas.openxmlformats.org/officeDocument/2006/relationships/image" Target="../media/image69.png"/><Relationship Id="rId10" Type="http://schemas.openxmlformats.org/officeDocument/2006/relationships/customXml" Target="../ink/ink111.xml"/><Relationship Id="rId31" Type="http://schemas.openxmlformats.org/officeDocument/2006/relationships/customXml" Target="../ink/ink119.xml"/><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image" Target="../media/image74.png"/><Relationship Id="rId4" Type="http://schemas.openxmlformats.org/officeDocument/2006/relationships/image" Target="../media/image3.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13" Type="http://schemas.openxmlformats.org/officeDocument/2006/relationships/image" Target="../media/image37.png"/><Relationship Id="rId26" Type="http://schemas.openxmlformats.org/officeDocument/2006/relationships/image" Target="../media/image43.png"/><Relationship Id="rId39" Type="http://schemas.openxmlformats.org/officeDocument/2006/relationships/customXml" Target="../ink/ink151.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155.xml"/><Relationship Id="rId50" Type="http://schemas.openxmlformats.org/officeDocument/2006/relationships/image" Target="../media/image55.png"/><Relationship Id="rId55" Type="http://schemas.openxmlformats.org/officeDocument/2006/relationships/customXml" Target="../ink/ink159.xml"/><Relationship Id="rId7" Type="http://schemas.openxmlformats.org/officeDocument/2006/relationships/customXml" Target="../ink/ink138.xml"/><Relationship Id="rId2" Type="http://schemas.openxmlformats.org/officeDocument/2006/relationships/image" Target="../media/image7.png"/><Relationship Id="rId16" Type="http://schemas.openxmlformats.org/officeDocument/2006/relationships/customXml" Target="../ink/ink142.xml"/><Relationship Id="rId11" Type="http://schemas.openxmlformats.org/officeDocument/2006/relationships/customXml" Target="../ink/ink140.xml"/><Relationship Id="rId24" Type="http://schemas.openxmlformats.org/officeDocument/2006/relationships/image" Target="../media/image42.png"/><Relationship Id="rId32" Type="http://schemas.openxmlformats.org/officeDocument/2006/relationships/image" Target="../media/image46.png"/><Relationship Id="rId37" Type="http://schemas.openxmlformats.org/officeDocument/2006/relationships/customXml" Target="../ink/ink150.xml"/><Relationship Id="rId40" Type="http://schemas.openxmlformats.org/officeDocument/2006/relationships/image" Target="../media/image50.png"/><Relationship Id="rId45" Type="http://schemas.openxmlformats.org/officeDocument/2006/relationships/customXml" Target="../ink/ink154.xml"/><Relationship Id="rId53" Type="http://schemas.openxmlformats.org/officeDocument/2006/relationships/customXml" Target="../ink/ink158.xml"/><Relationship Id="rId58" Type="http://schemas.openxmlformats.org/officeDocument/2006/relationships/customXml" Target="../ink/ink160.xml"/><Relationship Id="rId5" Type="http://schemas.openxmlformats.org/officeDocument/2006/relationships/customXml" Target="../ink/ink137.xml"/><Relationship Id="rId61" Type="http://schemas.openxmlformats.org/officeDocument/2006/relationships/image" Target="../media/image81.png"/><Relationship Id="rId10" Type="http://schemas.openxmlformats.org/officeDocument/2006/relationships/image" Target="../media/image36.png"/><Relationship Id="rId31" Type="http://schemas.openxmlformats.org/officeDocument/2006/relationships/customXml" Target="../ink/ink147.xml"/><Relationship Id="rId44" Type="http://schemas.openxmlformats.org/officeDocument/2006/relationships/image" Target="../media/image52.png"/><Relationship Id="rId52" Type="http://schemas.openxmlformats.org/officeDocument/2006/relationships/image" Target="../media/image56.png"/><Relationship Id="rId60" Type="http://schemas.openxmlformats.org/officeDocument/2006/relationships/customXml" Target="../ink/ink161.xml"/><Relationship Id="rId4" Type="http://schemas.openxmlformats.org/officeDocument/2006/relationships/image" Target="../media/image5.png"/><Relationship Id="rId9" Type="http://schemas.openxmlformats.org/officeDocument/2006/relationships/customXml" Target="../ink/ink139.xml"/><Relationship Id="rId14" Type="http://schemas.openxmlformats.org/officeDocument/2006/relationships/customXml" Target="../ink/ink141.xml"/><Relationship Id="rId22" Type="http://schemas.openxmlformats.org/officeDocument/2006/relationships/image" Target="../media/image41.png"/><Relationship Id="rId27" Type="http://schemas.openxmlformats.org/officeDocument/2006/relationships/customXml" Target="../ink/ink146.xml"/><Relationship Id="rId30" Type="http://schemas.openxmlformats.org/officeDocument/2006/relationships/image" Target="../media/image45.png"/><Relationship Id="rId35" Type="http://schemas.openxmlformats.org/officeDocument/2006/relationships/customXml" Target="../ink/ink149.xml"/><Relationship Id="rId43" Type="http://schemas.openxmlformats.org/officeDocument/2006/relationships/customXml" Target="../ink/ink153.xml"/><Relationship Id="rId48" Type="http://schemas.openxmlformats.org/officeDocument/2006/relationships/image" Target="../media/image54.png"/><Relationship Id="rId56" Type="http://schemas.openxmlformats.org/officeDocument/2006/relationships/image" Target="../media/image58.png"/><Relationship Id="rId8" Type="http://schemas.openxmlformats.org/officeDocument/2006/relationships/image" Target="../media/image35.png"/><Relationship Id="rId51" Type="http://schemas.openxmlformats.org/officeDocument/2006/relationships/customXml" Target="../ink/ink157.xml"/><Relationship Id="rId3" Type="http://schemas.openxmlformats.org/officeDocument/2006/relationships/image" Target="../media/image3.png"/><Relationship Id="rId17" Type="http://schemas.openxmlformats.org/officeDocument/2006/relationships/customXml" Target="../ink/ink143.xml"/><Relationship Id="rId25" Type="http://schemas.openxmlformats.org/officeDocument/2006/relationships/customXml" Target="../ink/ink145.xml"/><Relationship Id="rId33" Type="http://schemas.openxmlformats.org/officeDocument/2006/relationships/customXml" Target="../ink/ink148.xml"/><Relationship Id="rId38" Type="http://schemas.openxmlformats.org/officeDocument/2006/relationships/image" Target="../media/image49.png"/><Relationship Id="rId46" Type="http://schemas.openxmlformats.org/officeDocument/2006/relationships/image" Target="../media/image53.png"/><Relationship Id="rId59" Type="http://schemas.openxmlformats.org/officeDocument/2006/relationships/image" Target="../media/image80.png"/><Relationship Id="rId41" Type="http://schemas.openxmlformats.org/officeDocument/2006/relationships/customXml" Target="../ink/ink152.xml"/><Relationship Id="rId54"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1.png"/><Relationship Id="rId15" Type="http://schemas.openxmlformats.org/officeDocument/2006/relationships/image" Target="../media/image38.png"/><Relationship Id="rId23" Type="http://schemas.openxmlformats.org/officeDocument/2006/relationships/customXml" Target="../ink/ink144.xml"/><Relationship Id="rId36" Type="http://schemas.openxmlformats.org/officeDocument/2006/relationships/image" Target="../media/image48.png"/><Relationship Id="rId49" Type="http://schemas.openxmlformats.org/officeDocument/2006/relationships/customXml" Target="../ink/ink156.xml"/><Relationship Id="rId57"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tube.com/watch?v=-ZkaCi6frZc"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mountolympussummits.com/mount-olympus/40/mount-olympus-national-park.html?category_id=40"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www.olimpos.eu/olimpos/life_nature/" TargetMode="External"/><Relationship Id="rId3" Type="http://schemas.openxmlformats.org/officeDocument/2006/relationships/image" Target="../media/image7.png"/><Relationship Id="rId7" Type="http://schemas.openxmlformats.org/officeDocument/2006/relationships/hyperlink" Target="https://olympusnp.blogspot.com/search/label/Birds%20on%20Olymp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earth.google.com/web/search/%ce%8c%ce%bb%cf%85%ce%bc%cf%80%ce%bf%cf%82/@40.08500232,22.4022219,1296.34931574a,9171.75729182d,35y,0.00000001h,59.78509003t,0r/data=CmcaPRI3CiUweDEzNTgxM2MyYmI3NDBjYmQ6MHhiOTk1MjI2ODhkYjhhNmU5Kg7OjM67z4XOvM-Azr_PghgBIAEiJgokCSLEpBeLAENAEQg_yJGy-UJAGZCS1PisvTdAITy2gHNosDdA" TargetMode="External"/><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1.jpeg"/></Relationships>
</file>

<file path=ppt/slides/_rels/slide34.xml.rels><?xml version="1.0" encoding="UTF-8" standalone="yes"?>
<Relationships xmlns="http://schemas.openxmlformats.org/package/2006/relationships"><Relationship Id="rId8" Type="http://schemas.openxmlformats.org/officeDocument/2006/relationships/hyperlink" Target="http://105dim-thess.thess.sch.gr/1051/files/endemic%20plants%20of%20Olympus.pdf" TargetMode="External"/><Relationship Id="rId3" Type="http://schemas.openxmlformats.org/officeDocument/2006/relationships/image" Target="../media/image7.png"/><Relationship Id="rId7" Type="http://schemas.openxmlformats.org/officeDocument/2006/relationships/hyperlink" Target="https://www.olimpos.eu/olimpos/life_natur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bookcreator.com/"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hyperlink" Target="https://www.mountolympos.gr/panida.html" TargetMode="External"/><Relationship Id="rId3" Type="http://schemas.openxmlformats.org/officeDocument/2006/relationships/image" Target="../media/image7.png"/><Relationship Id="rId7" Type="http://schemas.openxmlformats.org/officeDocument/2006/relationships/hyperlink" Target="https://www.mountolympus.gr/gr/gallery.php#.Y5eS4FHP3I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olimpos.eu/olimpos/life_nature/" TargetMode="External"/><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2.jpeg"/></Relationships>
</file>

<file path=ppt/slides/_rels/slide36.xml.rels><?xml version="1.0" encoding="UTF-8" standalone="yes"?>
<Relationships xmlns="http://schemas.openxmlformats.org/package/2006/relationships"><Relationship Id="rId8" Type="http://schemas.openxmlformats.org/officeDocument/2006/relationships/hyperlink" Target="https://olympustravelguide.gr/en/mithologia-istoria/" TargetMode="External"/><Relationship Id="rId3" Type="http://schemas.openxmlformats.org/officeDocument/2006/relationships/image" Target="../media/image7.png"/><Relationship Id="rId7" Type="http://schemas.openxmlformats.org/officeDocument/2006/relationships/hyperlink" Target="https://www.olimpos.eu/olimpos/life_natur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bookcreator.com/" TargetMode="External"/><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www.youtube.com/watch?v=DyBDy8urs1Q"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olympustravelguide.gr/en/orivatikes-diadromes/" TargetMode="External"/><Relationship Id="rId13" Type="http://schemas.openxmlformats.org/officeDocument/2006/relationships/image" Target="../media/image83.png"/><Relationship Id="rId3" Type="http://schemas.openxmlformats.org/officeDocument/2006/relationships/image" Target="../media/image7.png"/><Relationship Id="rId7" Type="http://schemas.openxmlformats.org/officeDocument/2006/relationships/hyperlink" Target="https://www.leivaditis.gr/en/hikingmaps/olympos/hiking-map-of-mount-olympus" TargetMode="External"/><Relationship Id="rId12" Type="http://schemas.openxmlformats.org/officeDocument/2006/relationships/hyperlink" Target="https://www.canva.com/" TargetMode="External"/><Relationship Id="rId2" Type="http://schemas.openxmlformats.org/officeDocument/2006/relationships/notesSlide" Target="../notesSlides/notesSlide26.xml"/><Relationship Id="rId16"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hyperlink" Target="https://www.olimpos.eu/olimpos/diadromes/" TargetMode="External"/><Relationship Id="rId11" Type="http://schemas.openxmlformats.org/officeDocument/2006/relationships/hyperlink" Target="https://olympustravelguide.gr/en/ethnikos-drimos-olympou/" TargetMode="External"/><Relationship Id="rId5" Type="http://schemas.openxmlformats.org/officeDocument/2006/relationships/image" Target="../media/image5.png"/><Relationship Id="rId15" Type="http://schemas.openxmlformats.org/officeDocument/2006/relationships/image" Target="../media/image85.png"/><Relationship Id="rId10" Type="http://schemas.openxmlformats.org/officeDocument/2006/relationships/hyperlink" Target="https://pixlr.com/gr/x/" TargetMode="External"/><Relationship Id="rId4" Type="http://schemas.openxmlformats.org/officeDocument/2006/relationships/image" Target="../media/image3.png"/><Relationship Id="rId9" Type="http://schemas.openxmlformats.org/officeDocument/2006/relationships/hyperlink" Target="http://oreivatein.blogspot.com/2012/08/blog-post.html" TargetMode="External"/><Relationship Id="rId14" Type="http://schemas.openxmlformats.org/officeDocument/2006/relationships/image" Target="../media/image84.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5.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hyperlink" Target="https://forms.gle/DQdvASmx8BNScXqq7"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0.png"/><Relationship Id="rId3" Type="http://schemas.openxmlformats.org/officeDocument/2006/relationships/image" Target="../media/image3.png"/><Relationship Id="rId7" Type="http://schemas.openxmlformats.org/officeDocument/2006/relationships/image" Target="../media/image95.png"/><Relationship Id="rId12" Type="http://schemas.openxmlformats.org/officeDocument/2006/relationships/hyperlink" Target="http://www.facebook.com/POEMEproject"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hyperlink" Target="http://www.poemeproject.eu/" TargetMode="External"/><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5.png"/><Relationship Id="rId9" Type="http://schemas.openxmlformats.org/officeDocument/2006/relationships/image" Target="../media/image9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poemeproject.eu/io4-interactive-e-guidebook-for-poeme-exhibitions/?lang=pt-pt"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DFE1F0A-BB4B-4D0F-95AE-663A64BE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19" y="1298700"/>
            <a:ext cx="7193360" cy="1978174"/>
          </a:xfrm>
          <a:prstGeom prst="rect">
            <a:avLst/>
          </a:prstGeom>
        </p:spPr>
      </p:pic>
      <p:pic>
        <p:nvPicPr>
          <p:cNvPr id="9" name="Imagem 8">
            <a:extLst>
              <a:ext uri="{FF2B5EF4-FFF2-40B4-BE49-F238E27FC236}">
                <a16:creationId xmlns:a16="http://schemas.microsoft.com/office/drawing/2014/main" id="{90395939-0003-4740-A064-CCB969932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498" y="5112287"/>
            <a:ext cx="2604122" cy="567759"/>
          </a:xfrm>
          <a:prstGeom prst="rect">
            <a:avLst/>
          </a:prstGeom>
        </p:spPr>
      </p:pic>
      <p:sp>
        <p:nvSpPr>
          <p:cNvPr id="11" name="CaixaDeTexto 10">
            <a:extLst>
              <a:ext uri="{FF2B5EF4-FFF2-40B4-BE49-F238E27FC236}">
                <a16:creationId xmlns:a16="http://schemas.microsoft.com/office/drawing/2014/main" id="{768F6B4F-A874-4DF2-BC03-EA89A4710620}"/>
              </a:ext>
            </a:extLst>
          </p:cNvPr>
          <p:cNvSpPr txBox="1"/>
          <p:nvPr/>
        </p:nvSpPr>
        <p:spPr>
          <a:xfrm>
            <a:off x="443947" y="3134113"/>
            <a:ext cx="11304105" cy="1754326"/>
          </a:xfrm>
          <a:prstGeom prst="rect">
            <a:avLst/>
          </a:prstGeom>
          <a:noFill/>
        </p:spPr>
        <p:txBody>
          <a:bodyPr wrap="square" rtlCol="0">
            <a:spAutoFit/>
          </a:bodyPr>
          <a:lstStyle/>
          <a:p>
            <a:pPr algn="ctr"/>
            <a:r>
              <a:rPr lang="en-US" sz="3600" b="1" dirty="0" err="1">
                <a:solidFill>
                  <a:srgbClr val="002060"/>
                </a:solidFill>
              </a:rPr>
              <a:t>Metodologia</a:t>
            </a:r>
            <a:r>
              <a:rPr lang="en-US" sz="3600" b="1" dirty="0">
                <a:solidFill>
                  <a:srgbClr val="002060"/>
                </a:solidFill>
              </a:rPr>
              <a:t> POEME p</a:t>
            </a:r>
            <a:r>
              <a:rPr lang="pt-PT" sz="3600" b="1" dirty="0">
                <a:solidFill>
                  <a:srgbClr val="002060"/>
                </a:solidFill>
              </a:rPr>
              <a:t>ara a criação</a:t>
            </a:r>
          </a:p>
          <a:p>
            <a:pPr algn="ctr"/>
            <a:r>
              <a:rPr lang="pt-PT" sz="3600" b="1" dirty="0">
                <a:solidFill>
                  <a:srgbClr val="002060"/>
                </a:solidFill>
              </a:rPr>
              <a:t>de exposições híbridas </a:t>
            </a:r>
          </a:p>
          <a:p>
            <a:pPr algn="ctr"/>
            <a:r>
              <a:rPr lang="pt-PT" sz="3600" b="1" dirty="0" err="1">
                <a:solidFill>
                  <a:srgbClr val="002060"/>
                </a:solidFill>
              </a:rPr>
              <a:t>Webinar</a:t>
            </a:r>
            <a:r>
              <a:rPr lang="pt-PT" sz="3600" b="1" dirty="0">
                <a:solidFill>
                  <a:srgbClr val="002060"/>
                </a:solidFill>
              </a:rPr>
              <a:t> para professores</a:t>
            </a:r>
            <a:endParaRPr lang="en-GB" sz="3600" b="1" dirty="0">
              <a:solidFill>
                <a:srgbClr val="002060"/>
              </a:solidFill>
            </a:endParaRPr>
          </a:p>
        </p:txBody>
      </p:sp>
    </p:spTree>
    <p:extLst>
      <p:ext uri="{BB962C8B-B14F-4D97-AF65-F5344CB8AC3E}">
        <p14:creationId xmlns:p14="http://schemas.microsoft.com/office/powerpoint/2010/main" val="17320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srgbClr val="002060"/>
                </a:solidFill>
                <a:cs typeface="Arial"/>
              </a:rPr>
              <a:t>PI4: </a:t>
            </a:r>
            <a:r>
              <a:rPr lang="en-GB" sz="3200" b="1" dirty="0" err="1">
                <a:solidFill>
                  <a:srgbClr val="002060"/>
                </a:solidFill>
                <a:cs typeface="Arial"/>
              </a:rPr>
              <a:t>Guia</a:t>
            </a:r>
            <a:r>
              <a:rPr lang="en-GB" sz="3200" b="1" dirty="0">
                <a:solidFill>
                  <a:srgbClr val="002060"/>
                </a:solidFill>
                <a:cs typeface="Arial"/>
              </a:rPr>
              <a:t> </a:t>
            </a:r>
            <a:r>
              <a:rPr lang="en-GB" sz="3200" b="1" dirty="0" err="1">
                <a:solidFill>
                  <a:srgbClr val="002060"/>
                </a:solidFill>
                <a:cs typeface="Arial"/>
              </a:rPr>
              <a:t>eletrónico</a:t>
            </a:r>
            <a:r>
              <a:rPr lang="en-GB" sz="3200" b="1" dirty="0">
                <a:solidFill>
                  <a:srgbClr val="002060"/>
                </a:solidFill>
                <a:cs typeface="Arial"/>
              </a:rPr>
              <a:t> para as </a:t>
            </a:r>
            <a:r>
              <a:rPr lang="en-GB" sz="3200" b="1" dirty="0" err="1">
                <a:solidFill>
                  <a:srgbClr val="002060"/>
                </a:solidFill>
                <a:cs typeface="Arial"/>
              </a:rPr>
              <a:t>exposições</a:t>
            </a:r>
            <a:r>
              <a:rPr lang="en-GB" sz="3200" b="1" dirty="0">
                <a:solidFill>
                  <a:srgbClr val="002060"/>
                </a:solidFill>
                <a:cs typeface="Arial"/>
              </a:rPr>
              <a:t> POEME</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EAD73147-E18A-361A-DFC8-B599452EE3C7}"/>
                  </a:ext>
                </a:extLst>
              </p14:cNvPr>
              <p14:cNvContentPartPr/>
              <p14:nvPr/>
            </p14:nvContentPartPr>
            <p14:xfrm>
              <a:off x="-478772" y="2911708"/>
              <a:ext cx="360" cy="360"/>
            </p14:xfrm>
          </p:contentPart>
        </mc:Choice>
        <mc:Fallback xmlns="">
          <p:pic>
            <p:nvPicPr>
              <p:cNvPr id="3" name="Γραφή 2">
                <a:extLst>
                  <a:ext uri="{FF2B5EF4-FFF2-40B4-BE49-F238E27FC236}">
                    <a16:creationId xmlns:a16="http://schemas.microsoft.com/office/drawing/2014/main" id="{EAD73147-E18A-361A-DFC8-B599452EE3C7}"/>
                  </a:ext>
                </a:extLst>
              </p:cNvPr>
              <p:cNvPicPr/>
              <p:nvPr/>
            </p:nvPicPr>
            <p:blipFill>
              <a:blip r:embed="rId6"/>
              <a:stretch>
                <a:fillRect/>
              </a:stretch>
            </p:blipFill>
            <p:spPr>
              <a:xfrm>
                <a:off x="-541772" y="2533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8EC488B-107A-0F5B-0518-F1349A91A10E}"/>
                  </a:ext>
                </a:extLst>
              </p14:cNvPr>
              <p14:cNvContentPartPr/>
              <p14:nvPr/>
            </p14:nvContentPartPr>
            <p14:xfrm>
              <a:off x="252748" y="3488428"/>
              <a:ext cx="360" cy="360"/>
            </p14:xfrm>
          </p:contentPart>
        </mc:Choice>
        <mc:Fallback xmlns="">
          <p:pic>
            <p:nvPicPr>
              <p:cNvPr id="4" name="Γραφή 3">
                <a:extLst>
                  <a:ext uri="{FF2B5EF4-FFF2-40B4-BE49-F238E27FC236}">
                    <a16:creationId xmlns:a16="http://schemas.microsoft.com/office/drawing/2014/main" id="{F8EC488B-107A-0F5B-0518-F1349A91A10E}"/>
                  </a:ext>
                </a:extLst>
              </p:cNvPr>
              <p:cNvPicPr/>
              <p:nvPr/>
            </p:nvPicPr>
            <p:blipFill>
              <a:blip r:embed="rId8"/>
              <a:stretch>
                <a:fillRect/>
              </a:stretch>
            </p:blipFill>
            <p:spPr>
              <a:xfrm>
                <a:off x="190108" y="31107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52087BDF-90CB-0554-C36E-832E6DF70254}"/>
                  </a:ext>
                </a:extLst>
              </p14:cNvPr>
              <p14:cNvContentPartPr/>
              <p14:nvPr/>
            </p14:nvContentPartPr>
            <p14:xfrm>
              <a:off x="1406548" y="3445948"/>
              <a:ext cx="360" cy="360"/>
            </p14:xfrm>
          </p:contentPart>
        </mc:Choice>
        <mc:Fallback xmlns="">
          <p:pic>
            <p:nvPicPr>
              <p:cNvPr id="6" name="Γραφή 5">
                <a:extLst>
                  <a:ext uri="{FF2B5EF4-FFF2-40B4-BE49-F238E27FC236}">
                    <a16:creationId xmlns:a16="http://schemas.microsoft.com/office/drawing/2014/main" id="{52087BDF-90CB-0554-C36E-832E6DF70254}"/>
                  </a:ext>
                </a:extLst>
              </p:cNvPr>
              <p:cNvPicPr/>
              <p:nvPr/>
            </p:nvPicPr>
            <p:blipFill>
              <a:blip r:embed="rId10"/>
              <a:stretch>
                <a:fillRect/>
              </a:stretch>
            </p:blipFill>
            <p:spPr>
              <a:xfrm>
                <a:off x="1343908" y="3068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9" name="Γραφή 8">
                <a:extLst>
                  <a:ext uri="{FF2B5EF4-FFF2-40B4-BE49-F238E27FC236}">
                    <a16:creationId xmlns:a16="http://schemas.microsoft.com/office/drawing/2014/main" id="{4BFBE408-4400-A6A0-52D1-1A5433FB3F3A}"/>
                  </a:ext>
                </a:extLst>
              </p14:cNvPr>
              <p14:cNvContentPartPr/>
              <p14:nvPr/>
            </p14:nvContentPartPr>
            <p14:xfrm>
              <a:off x="6582988" y="2770588"/>
              <a:ext cx="360" cy="360"/>
            </p14:xfrm>
          </p:contentPart>
        </mc:Choice>
        <mc:Fallback xmlns="">
          <p:pic>
            <p:nvPicPr>
              <p:cNvPr id="9" name="Γραφή 8">
                <a:extLst>
                  <a:ext uri="{FF2B5EF4-FFF2-40B4-BE49-F238E27FC236}">
                    <a16:creationId xmlns:a16="http://schemas.microsoft.com/office/drawing/2014/main" id="{4BFBE408-4400-A6A0-52D1-1A5433FB3F3A}"/>
                  </a:ext>
                </a:extLst>
              </p:cNvPr>
              <p:cNvPicPr/>
              <p:nvPr/>
            </p:nvPicPr>
            <p:blipFill>
              <a:blip r:embed="rId12"/>
              <a:stretch>
                <a:fillRect/>
              </a:stretch>
            </p:blipFill>
            <p:spPr>
              <a:xfrm>
                <a:off x="6520348" y="2392948"/>
                <a:ext cx="126000" cy="756000"/>
              </a:xfrm>
              <a:prstGeom prst="rect">
                <a:avLst/>
              </a:prstGeom>
            </p:spPr>
          </p:pic>
        </mc:Fallback>
      </mc:AlternateContent>
      <p:grpSp>
        <p:nvGrpSpPr>
          <p:cNvPr id="12" name="Ομάδα 11">
            <a:extLst>
              <a:ext uri="{FF2B5EF4-FFF2-40B4-BE49-F238E27FC236}">
                <a16:creationId xmlns:a16="http://schemas.microsoft.com/office/drawing/2014/main" id="{2257C7D0-50A4-EDE9-C3A4-39B500054912}"/>
              </a:ext>
            </a:extLst>
          </p:cNvPr>
          <p:cNvGrpSpPr/>
          <p:nvPr/>
        </p:nvGrpSpPr>
        <p:grpSpPr>
          <a:xfrm>
            <a:off x="1729828" y="3220948"/>
            <a:ext cx="360" cy="360"/>
            <a:chOff x="1729828" y="322094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0" name="Γραφή 9">
                  <a:extLst>
                    <a:ext uri="{FF2B5EF4-FFF2-40B4-BE49-F238E27FC236}">
                      <a16:creationId xmlns:a16="http://schemas.microsoft.com/office/drawing/2014/main" id="{AA901E5D-E8A4-1F45-333C-0A6145920249}"/>
                    </a:ext>
                  </a:extLst>
                </p14:cNvPr>
                <p14:cNvContentPartPr/>
                <p14:nvPr/>
              </p14:nvContentPartPr>
              <p14:xfrm>
                <a:off x="1729828" y="3220948"/>
                <a:ext cx="360" cy="360"/>
              </p14:xfrm>
            </p:contentPart>
          </mc:Choice>
          <mc:Fallback xmlns="">
            <p:pic>
              <p:nvPicPr>
                <p:cNvPr id="10" name="Γραφή 9">
                  <a:extLst>
                    <a:ext uri="{FF2B5EF4-FFF2-40B4-BE49-F238E27FC236}">
                      <a16:creationId xmlns:a16="http://schemas.microsoft.com/office/drawing/2014/main" id="{AA901E5D-E8A4-1F45-333C-0A6145920249}"/>
                    </a:ext>
                  </a:extLst>
                </p:cNvPr>
                <p:cNvPicPr/>
                <p:nvPr/>
              </p:nvPicPr>
              <p:blipFill>
                <a:blip r:embed="rId14"/>
                <a:stretch>
                  <a:fillRect/>
                </a:stretch>
              </p:blipFill>
              <p:spPr>
                <a:xfrm>
                  <a:off x="1667188" y="2843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1" name="Γραφή 10">
                  <a:extLst>
                    <a:ext uri="{FF2B5EF4-FFF2-40B4-BE49-F238E27FC236}">
                      <a16:creationId xmlns:a16="http://schemas.microsoft.com/office/drawing/2014/main" id="{EE25E81F-5959-4E4E-7631-702883301E44}"/>
                    </a:ext>
                  </a:extLst>
                </p14:cNvPr>
                <p14:cNvContentPartPr/>
                <p14:nvPr/>
              </p14:nvContentPartPr>
              <p14:xfrm>
                <a:off x="1729828" y="3220948"/>
                <a:ext cx="360" cy="360"/>
              </p14:xfrm>
            </p:contentPart>
          </mc:Choice>
          <mc:Fallback xmlns="">
            <p:pic>
              <p:nvPicPr>
                <p:cNvPr id="11" name="Γραφή 10">
                  <a:extLst>
                    <a:ext uri="{FF2B5EF4-FFF2-40B4-BE49-F238E27FC236}">
                      <a16:creationId xmlns:a16="http://schemas.microsoft.com/office/drawing/2014/main" id="{EE25E81F-5959-4E4E-7631-702883301E44}"/>
                    </a:ext>
                  </a:extLst>
                </p:cNvPr>
                <p:cNvPicPr/>
                <p:nvPr/>
              </p:nvPicPr>
              <p:blipFill>
                <a:blip r:embed="rId14"/>
                <a:stretch>
                  <a:fillRect/>
                </a:stretch>
              </p:blipFill>
              <p:spPr>
                <a:xfrm>
                  <a:off x="1667188" y="28433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5" name="Γραφή 14">
                <a:extLst>
                  <a:ext uri="{FF2B5EF4-FFF2-40B4-BE49-F238E27FC236}">
                    <a16:creationId xmlns:a16="http://schemas.microsoft.com/office/drawing/2014/main" id="{094FD380-8E89-CD3E-F102-0E7CD061F6B4}"/>
                  </a:ext>
                </a:extLst>
              </p14:cNvPr>
              <p14:cNvContentPartPr/>
              <p14:nvPr/>
            </p14:nvContentPartPr>
            <p14:xfrm>
              <a:off x="590428" y="4360348"/>
              <a:ext cx="360" cy="360"/>
            </p14:xfrm>
          </p:contentPart>
        </mc:Choice>
        <mc:Fallback xmlns="">
          <p:pic>
            <p:nvPicPr>
              <p:cNvPr id="15" name="Γραφή 14">
                <a:extLst>
                  <a:ext uri="{FF2B5EF4-FFF2-40B4-BE49-F238E27FC236}">
                    <a16:creationId xmlns:a16="http://schemas.microsoft.com/office/drawing/2014/main" id="{094FD380-8E89-CD3E-F102-0E7CD061F6B4}"/>
                  </a:ext>
                </a:extLst>
              </p:cNvPr>
              <p:cNvPicPr/>
              <p:nvPr/>
            </p:nvPicPr>
            <p:blipFill>
              <a:blip r:embed="rId18"/>
              <a:stretch>
                <a:fillRect/>
              </a:stretch>
            </p:blipFill>
            <p:spPr>
              <a:xfrm>
                <a:off x="527788" y="39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4" name="Γραφή 23">
                <a:extLst>
                  <a:ext uri="{FF2B5EF4-FFF2-40B4-BE49-F238E27FC236}">
                    <a16:creationId xmlns:a16="http://schemas.microsoft.com/office/drawing/2014/main" id="{43CB7BAE-E3A3-85D1-5B0A-D96A3A5A44A7}"/>
                  </a:ext>
                </a:extLst>
              </p14:cNvPr>
              <p14:cNvContentPartPr/>
              <p14:nvPr/>
            </p14:nvContentPartPr>
            <p14:xfrm>
              <a:off x="2545948" y="4880908"/>
              <a:ext cx="360" cy="360"/>
            </p14:xfrm>
          </p:contentPart>
        </mc:Choice>
        <mc:Fallback xmlns="">
          <p:pic>
            <p:nvPicPr>
              <p:cNvPr id="24" name="Γραφή 23">
                <a:extLst>
                  <a:ext uri="{FF2B5EF4-FFF2-40B4-BE49-F238E27FC236}">
                    <a16:creationId xmlns:a16="http://schemas.microsoft.com/office/drawing/2014/main" id="{43CB7BAE-E3A3-85D1-5B0A-D96A3A5A44A7}"/>
                  </a:ext>
                </a:extLst>
              </p:cNvPr>
              <p:cNvPicPr/>
              <p:nvPr/>
            </p:nvPicPr>
            <p:blipFill>
              <a:blip r:embed="rId20"/>
              <a:stretch>
                <a:fillRect/>
              </a:stretch>
            </p:blipFill>
            <p:spPr>
              <a:xfrm>
                <a:off x="2482948" y="4502908"/>
                <a:ext cx="126000" cy="756000"/>
              </a:xfrm>
              <a:prstGeom prst="rect">
                <a:avLst/>
              </a:prstGeom>
            </p:spPr>
          </p:pic>
        </mc:Fallback>
      </mc:AlternateContent>
      <p:pic>
        <p:nvPicPr>
          <p:cNvPr id="13" name="Imagem 12">
            <a:extLst>
              <a:ext uri="{FF2B5EF4-FFF2-40B4-BE49-F238E27FC236}">
                <a16:creationId xmlns:a16="http://schemas.microsoft.com/office/drawing/2014/main" id="{545162E5-69E3-441A-B27D-6AC0178FA30E}"/>
              </a:ext>
            </a:extLst>
          </p:cNvPr>
          <p:cNvPicPr>
            <a:picLocks noChangeAspect="1"/>
          </p:cNvPicPr>
          <p:nvPr/>
        </p:nvPicPr>
        <p:blipFill rotWithShape="1">
          <a:blip r:embed="rId21"/>
          <a:srcRect l="5534" t="6990" r="5413" b="6795"/>
          <a:stretch/>
        </p:blipFill>
        <p:spPr>
          <a:xfrm>
            <a:off x="1913428" y="1287882"/>
            <a:ext cx="9001986" cy="4902180"/>
          </a:xfrm>
          <a:prstGeom prst="rect">
            <a:avLst/>
          </a:prstGeom>
        </p:spPr>
      </p:pic>
      <p:grpSp>
        <p:nvGrpSpPr>
          <p:cNvPr id="29" name="Ομάδα 28">
            <a:extLst>
              <a:ext uri="{FF2B5EF4-FFF2-40B4-BE49-F238E27FC236}">
                <a16:creationId xmlns:a16="http://schemas.microsoft.com/office/drawing/2014/main" id="{B665E0C2-18C7-D44E-2302-C37E27319B3B}"/>
              </a:ext>
            </a:extLst>
          </p:cNvPr>
          <p:cNvGrpSpPr/>
          <p:nvPr/>
        </p:nvGrpSpPr>
        <p:grpSpPr>
          <a:xfrm>
            <a:off x="2282090" y="5587139"/>
            <a:ext cx="1462320" cy="619200"/>
            <a:chOff x="1899028" y="4698028"/>
            <a:chExt cx="1462320" cy="619200"/>
          </a:xfrm>
        </p:grpSpPr>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7" name="Γραφή 26">
                  <a:extLst>
                    <a:ext uri="{FF2B5EF4-FFF2-40B4-BE49-F238E27FC236}">
                      <a16:creationId xmlns:a16="http://schemas.microsoft.com/office/drawing/2014/main" id="{7A1847BB-13C2-4CFB-5E70-D3BEAD676701}"/>
                    </a:ext>
                  </a:extLst>
                </p14:cNvPr>
                <p14:cNvContentPartPr/>
                <p14:nvPr/>
              </p14:nvContentPartPr>
              <p14:xfrm>
                <a:off x="1899028" y="4908628"/>
                <a:ext cx="1447560" cy="408600"/>
              </p14:xfrm>
            </p:contentPart>
          </mc:Choice>
          <mc:Fallback xmlns="">
            <p:pic>
              <p:nvPicPr>
                <p:cNvPr id="27" name="Γραφή 26">
                  <a:extLst>
                    <a:ext uri="{FF2B5EF4-FFF2-40B4-BE49-F238E27FC236}">
                      <a16:creationId xmlns:a16="http://schemas.microsoft.com/office/drawing/2014/main" id="{7A1847BB-13C2-4CFB-5E70-D3BEAD676701}"/>
                    </a:ext>
                  </a:extLst>
                </p:cNvPr>
                <p:cNvPicPr/>
                <p:nvPr/>
              </p:nvPicPr>
              <p:blipFill>
                <a:blip r:embed="rId23"/>
                <a:stretch>
                  <a:fillRect/>
                </a:stretch>
              </p:blipFill>
              <p:spPr>
                <a:xfrm>
                  <a:off x="1836028" y="4530988"/>
                  <a:ext cx="1573200" cy="1164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8" name="Γραφή 27">
                  <a:extLst>
                    <a:ext uri="{FF2B5EF4-FFF2-40B4-BE49-F238E27FC236}">
                      <a16:creationId xmlns:a16="http://schemas.microsoft.com/office/drawing/2014/main" id="{84FED590-29CD-7BF5-F803-D220B4229E65}"/>
                    </a:ext>
                  </a:extLst>
                </p14:cNvPr>
                <p14:cNvContentPartPr/>
                <p14:nvPr/>
              </p14:nvContentPartPr>
              <p14:xfrm>
                <a:off x="2911708" y="4698028"/>
                <a:ext cx="449640" cy="377280"/>
              </p14:xfrm>
            </p:contentPart>
          </mc:Choice>
          <mc:Fallback xmlns="">
            <p:pic>
              <p:nvPicPr>
                <p:cNvPr id="28" name="Γραφή 27">
                  <a:extLst>
                    <a:ext uri="{FF2B5EF4-FFF2-40B4-BE49-F238E27FC236}">
                      <a16:creationId xmlns:a16="http://schemas.microsoft.com/office/drawing/2014/main" id="{84FED590-29CD-7BF5-F803-D220B4229E65}"/>
                    </a:ext>
                  </a:extLst>
                </p:cNvPr>
                <p:cNvPicPr/>
                <p:nvPr/>
              </p:nvPicPr>
              <p:blipFill>
                <a:blip r:embed="rId25"/>
                <a:stretch>
                  <a:fillRect/>
                </a:stretch>
              </p:blipFill>
              <p:spPr>
                <a:xfrm>
                  <a:off x="2849068" y="4320388"/>
                  <a:ext cx="575280" cy="1132920"/>
                </a:xfrm>
                <a:prstGeom prst="rect">
                  <a:avLst/>
                </a:prstGeom>
              </p:spPr>
            </p:pic>
          </mc:Fallback>
        </mc:AlternateContent>
      </p:grpSp>
      <p:grpSp>
        <p:nvGrpSpPr>
          <p:cNvPr id="32" name="Ομάδα 31">
            <a:extLst>
              <a:ext uri="{FF2B5EF4-FFF2-40B4-BE49-F238E27FC236}">
                <a16:creationId xmlns:a16="http://schemas.microsoft.com/office/drawing/2014/main" id="{50AD0F94-DA1B-90A2-795E-A67FABA9FBD7}"/>
              </a:ext>
            </a:extLst>
          </p:cNvPr>
          <p:cNvGrpSpPr/>
          <p:nvPr/>
        </p:nvGrpSpPr>
        <p:grpSpPr>
          <a:xfrm>
            <a:off x="10718674" y="3429000"/>
            <a:ext cx="759960" cy="933120"/>
            <a:chOff x="10634788" y="2545948"/>
            <a:chExt cx="759960" cy="933120"/>
          </a:xfrm>
        </p:grpSpPr>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30" name="Γραφή 29">
                  <a:extLst>
                    <a:ext uri="{FF2B5EF4-FFF2-40B4-BE49-F238E27FC236}">
                      <a16:creationId xmlns:a16="http://schemas.microsoft.com/office/drawing/2014/main" id="{C3086C42-CE73-5757-3A28-D32AAFF8F668}"/>
                    </a:ext>
                  </a:extLst>
                </p14:cNvPr>
                <p14:cNvContentPartPr/>
                <p14:nvPr/>
              </p14:nvContentPartPr>
              <p14:xfrm>
                <a:off x="10818028" y="2545948"/>
                <a:ext cx="576720" cy="900360"/>
              </p14:xfrm>
            </p:contentPart>
          </mc:Choice>
          <mc:Fallback xmlns="">
            <p:pic>
              <p:nvPicPr>
                <p:cNvPr id="30" name="Γραφή 29">
                  <a:extLst>
                    <a:ext uri="{FF2B5EF4-FFF2-40B4-BE49-F238E27FC236}">
                      <a16:creationId xmlns:a16="http://schemas.microsoft.com/office/drawing/2014/main" id="{C3086C42-CE73-5757-3A28-D32AAFF8F668}"/>
                    </a:ext>
                  </a:extLst>
                </p:cNvPr>
                <p:cNvPicPr/>
                <p:nvPr/>
              </p:nvPicPr>
              <p:blipFill>
                <a:blip r:embed="rId27"/>
                <a:stretch>
                  <a:fillRect/>
                </a:stretch>
              </p:blipFill>
              <p:spPr>
                <a:xfrm>
                  <a:off x="10755388" y="2167948"/>
                  <a:ext cx="702360" cy="16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1" name="Γραφή 30">
                  <a:extLst>
                    <a:ext uri="{FF2B5EF4-FFF2-40B4-BE49-F238E27FC236}">
                      <a16:creationId xmlns:a16="http://schemas.microsoft.com/office/drawing/2014/main" id="{F47BAD86-90FB-A42A-AC15-1D01857FAE04}"/>
                    </a:ext>
                  </a:extLst>
                </p14:cNvPr>
                <p14:cNvContentPartPr/>
                <p14:nvPr/>
              </p14:nvContentPartPr>
              <p14:xfrm>
                <a:off x="10634788" y="3192868"/>
                <a:ext cx="462240" cy="286200"/>
              </p14:xfrm>
            </p:contentPart>
          </mc:Choice>
          <mc:Fallback xmlns="">
            <p:pic>
              <p:nvPicPr>
                <p:cNvPr id="31" name="Γραφή 30">
                  <a:extLst>
                    <a:ext uri="{FF2B5EF4-FFF2-40B4-BE49-F238E27FC236}">
                      <a16:creationId xmlns:a16="http://schemas.microsoft.com/office/drawing/2014/main" id="{F47BAD86-90FB-A42A-AC15-1D01857FAE04}"/>
                    </a:ext>
                  </a:extLst>
                </p:cNvPr>
                <p:cNvPicPr/>
                <p:nvPr/>
              </p:nvPicPr>
              <p:blipFill>
                <a:blip r:embed="rId29"/>
                <a:stretch>
                  <a:fillRect/>
                </a:stretch>
              </p:blipFill>
              <p:spPr>
                <a:xfrm>
                  <a:off x="10571788" y="2815228"/>
                  <a:ext cx="587880" cy="1041840"/>
                </a:xfrm>
                <a:prstGeom prst="rect">
                  <a:avLst/>
                </a:prstGeom>
              </p:spPr>
            </p:pic>
          </mc:Fallback>
        </mc:AlternateContent>
      </p:grpSp>
    </p:spTree>
    <p:extLst>
      <p:ext uri="{BB962C8B-B14F-4D97-AF65-F5344CB8AC3E}">
        <p14:creationId xmlns:p14="http://schemas.microsoft.com/office/powerpoint/2010/main" val="276099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srgbClr val="002060"/>
                </a:solidFill>
                <a:cs typeface="Arial"/>
              </a:rPr>
              <a:t>PI4: </a:t>
            </a:r>
            <a:r>
              <a:rPr lang="en-GB" sz="3200" b="1" dirty="0" err="1">
                <a:solidFill>
                  <a:srgbClr val="002060"/>
                </a:solidFill>
                <a:cs typeface="Arial"/>
              </a:rPr>
              <a:t>Guia</a:t>
            </a:r>
            <a:r>
              <a:rPr lang="en-GB" sz="3200" b="1" dirty="0">
                <a:solidFill>
                  <a:srgbClr val="002060"/>
                </a:solidFill>
                <a:cs typeface="Arial"/>
              </a:rPr>
              <a:t> </a:t>
            </a:r>
            <a:r>
              <a:rPr lang="en-GB" sz="3200" b="1" dirty="0" err="1">
                <a:solidFill>
                  <a:srgbClr val="002060"/>
                </a:solidFill>
                <a:cs typeface="Arial"/>
              </a:rPr>
              <a:t>eletrónico</a:t>
            </a:r>
            <a:r>
              <a:rPr lang="en-GB" sz="3200" b="1" dirty="0">
                <a:solidFill>
                  <a:srgbClr val="002060"/>
                </a:solidFill>
                <a:cs typeface="Arial"/>
              </a:rPr>
              <a:t> para as </a:t>
            </a:r>
            <a:r>
              <a:rPr lang="en-GB" sz="3200" b="1" dirty="0" err="1">
                <a:solidFill>
                  <a:srgbClr val="002060"/>
                </a:solidFill>
                <a:cs typeface="Arial"/>
              </a:rPr>
              <a:t>exposições</a:t>
            </a:r>
            <a:r>
              <a:rPr lang="en-GB" sz="3200" b="1" dirty="0">
                <a:solidFill>
                  <a:srgbClr val="002060"/>
                </a:solidFill>
                <a:cs typeface="Arial"/>
              </a:rPr>
              <a:t> POEME</a:t>
            </a: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id="{450EAAD7-847F-B9BA-FB2C-AE1902A169BA}"/>
                  </a:ext>
                </a:extLst>
              </p:cNvPr>
              <p:cNvPicPr/>
              <p:nvPr/>
            </p:nvPicPr>
            <p:blipFill>
              <a:blip r:embed="rId7"/>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id="{F2FFB61A-374B-3FBC-74FB-E7092D681F29}"/>
                    </a:ext>
                  </a:extLst>
                </p:cNvPr>
                <p:cNvPicPr/>
                <p:nvPr/>
              </p:nvPicPr>
              <p:blipFill>
                <a:blip r:embed="rId9"/>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id="{2FE14266-1724-FD3F-33A4-FED7A4A419F8}"/>
                    </a:ext>
                  </a:extLst>
                </p:cNvPr>
                <p:cNvPicPr/>
                <p:nvPr/>
              </p:nvPicPr>
              <p:blipFill>
                <a:blip r:embed="rId11"/>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id="{F1B50E86-4DCC-FC55-DA70-C6809F1D1CF8}"/>
                  </a:ext>
                </a:extLst>
              </p:cNvPr>
              <p:cNvPicPr/>
              <p:nvPr/>
            </p:nvPicPr>
            <p:blipFill>
              <a:blip r:embed="rId13"/>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8" name="Γραφή 37">
                <a:extLst>
                  <a:ext uri="{FF2B5EF4-FFF2-40B4-BE49-F238E27FC236}">
                    <a16:creationId xmlns:a16="http://schemas.microsoft.com/office/drawing/2014/main" id="{B9C398B1-71D6-DDB3-C099-DA79180E1B1E}"/>
                  </a:ext>
                </a:extLst>
              </p14:cNvPr>
              <p14:cNvContentPartPr/>
              <p14:nvPr/>
            </p14:nvContentPartPr>
            <p14:xfrm>
              <a:off x="6949108" y="3558628"/>
              <a:ext cx="360" cy="360"/>
            </p14:xfrm>
          </p:contentPart>
        </mc:Choice>
        <mc:Fallback xmlns="">
          <p:pic>
            <p:nvPicPr>
              <p:cNvPr id="38" name="Γραφή 37">
                <a:extLst>
                  <a:ext uri="{FF2B5EF4-FFF2-40B4-BE49-F238E27FC236}">
                    <a16:creationId xmlns:a16="http://schemas.microsoft.com/office/drawing/2014/main" id="{B9C398B1-71D6-DDB3-C099-DA79180E1B1E}"/>
                  </a:ext>
                </a:extLst>
              </p:cNvPr>
              <p:cNvPicPr/>
              <p:nvPr/>
            </p:nvPicPr>
            <p:blipFill>
              <a:blip r:embed="rId22"/>
              <a:stretch>
                <a:fillRect/>
              </a:stretch>
            </p:blipFill>
            <p:spPr>
              <a:xfrm>
                <a:off x="6886108" y="3180988"/>
                <a:ext cx="126000" cy="756000"/>
              </a:xfrm>
              <a:prstGeom prst="rect">
                <a:avLst/>
              </a:prstGeom>
            </p:spPr>
          </p:pic>
        </mc:Fallback>
      </mc:AlternateContent>
      <p:sp>
        <p:nvSpPr>
          <p:cNvPr id="10" name="TextBox 9">
            <a:extLst>
              <a:ext uri="{FF2B5EF4-FFF2-40B4-BE49-F238E27FC236}">
                <a16:creationId xmlns:a16="http://schemas.microsoft.com/office/drawing/2014/main" id="{4AD849EF-6E71-4C60-626C-54BDCF3547F4}"/>
              </a:ext>
            </a:extLst>
          </p:cNvPr>
          <p:cNvSpPr txBox="1"/>
          <p:nvPr/>
        </p:nvSpPr>
        <p:spPr>
          <a:xfrm>
            <a:off x="1549923" y="1366402"/>
            <a:ext cx="2974808" cy="369332"/>
          </a:xfrm>
          <a:prstGeom prst="rect">
            <a:avLst/>
          </a:prstGeom>
          <a:noFill/>
        </p:spPr>
        <p:txBody>
          <a:bodyPr wrap="square" rtlCol="0">
            <a:spAutoFit/>
          </a:bodyPr>
          <a:lstStyle/>
          <a:p>
            <a:r>
              <a:rPr lang="en-US" dirty="0" err="1">
                <a:highlight>
                  <a:srgbClr val="FFFF00"/>
                </a:highlight>
              </a:rPr>
              <a:t>Ir</a:t>
            </a:r>
            <a:r>
              <a:rPr lang="en-US" dirty="0">
                <a:highlight>
                  <a:srgbClr val="FFFF00"/>
                </a:highlight>
              </a:rPr>
              <a:t> para a </a:t>
            </a:r>
            <a:r>
              <a:rPr lang="en-US" dirty="0" err="1">
                <a:highlight>
                  <a:srgbClr val="FFFF00"/>
                </a:highlight>
              </a:rPr>
              <a:t>primeira</a:t>
            </a:r>
            <a:r>
              <a:rPr lang="en-US" dirty="0">
                <a:highlight>
                  <a:srgbClr val="FFFF00"/>
                </a:highlight>
              </a:rPr>
              <a:t> </a:t>
            </a:r>
            <a:r>
              <a:rPr lang="en-US" dirty="0" err="1">
                <a:highlight>
                  <a:srgbClr val="FFFF00"/>
                </a:highlight>
              </a:rPr>
              <a:t>página</a:t>
            </a:r>
            <a:endParaRPr lang="el-GR" dirty="0">
              <a:highlight>
                <a:srgbClr val="FFFF00"/>
              </a:highlight>
            </a:endParaRPr>
          </a:p>
        </p:txBody>
      </p:sp>
      <p:sp>
        <p:nvSpPr>
          <p:cNvPr id="12" name="TextBox 11">
            <a:extLst>
              <a:ext uri="{FF2B5EF4-FFF2-40B4-BE49-F238E27FC236}">
                <a16:creationId xmlns:a16="http://schemas.microsoft.com/office/drawing/2014/main" id="{E8217C5B-9467-18FA-3199-318522CD6791}"/>
              </a:ext>
            </a:extLst>
          </p:cNvPr>
          <p:cNvSpPr txBox="1"/>
          <p:nvPr/>
        </p:nvSpPr>
        <p:spPr>
          <a:xfrm>
            <a:off x="8279250" y="1735734"/>
            <a:ext cx="3240863" cy="4262705"/>
          </a:xfrm>
          <a:prstGeom prst="rect">
            <a:avLst/>
          </a:prstGeom>
          <a:noFill/>
        </p:spPr>
        <p:txBody>
          <a:bodyPr wrap="square">
            <a:spAutoFit/>
          </a:bodyPr>
          <a:lstStyle/>
          <a:p>
            <a:pPr>
              <a:spcBef>
                <a:spcPts val="600"/>
              </a:spcBef>
              <a:spcAft>
                <a:spcPts val="600"/>
              </a:spcAft>
            </a:pPr>
            <a:r>
              <a:rPr lang="en-US" sz="1300" b="1" dirty="0">
                <a:effectLst/>
                <a:latin typeface="Arial" panose="020B0604020202020204" pitchFamily="34" charset="0"/>
                <a:ea typeface="Times New Roman" panose="02020603050405020304" pitchFamily="18" charset="0"/>
              </a:rPr>
              <a:t>1. </a:t>
            </a:r>
            <a:r>
              <a:rPr lang="pt-PT" sz="1300" dirty="0">
                <a:latin typeface="Arial" panose="020B0604020202020204" pitchFamily="34" charset="0"/>
                <a:ea typeface="Times New Roman" panose="02020603050405020304" pitchFamily="18" charset="0"/>
              </a:rPr>
              <a:t>Desenvolver competências básicas de investigação e análise através de recursos online</a:t>
            </a:r>
          </a:p>
          <a:p>
            <a:pPr>
              <a:spcBef>
                <a:spcPts val="600"/>
              </a:spcBef>
              <a:spcAft>
                <a:spcPts val="600"/>
              </a:spcAft>
            </a:pPr>
            <a:r>
              <a:rPr lang="en-US" sz="1300" b="1" dirty="0">
                <a:effectLst/>
                <a:latin typeface="Arial" panose="020B0604020202020204" pitchFamily="34" charset="0"/>
                <a:ea typeface="Times New Roman" panose="02020603050405020304" pitchFamily="18" charset="0"/>
              </a:rPr>
              <a:t>2. </a:t>
            </a:r>
            <a:r>
              <a:rPr lang="pt-PT" sz="1300" dirty="0">
                <a:latin typeface="Arial" panose="020B0604020202020204" pitchFamily="34" charset="0"/>
                <a:ea typeface="Times New Roman" panose="02020603050405020304" pitchFamily="18" charset="0"/>
              </a:rPr>
              <a:t>Como construir a narrativa por detrás do tesouro cultural escolhido para a exposição, para que a possam contar como se de uma história se tratasse</a:t>
            </a:r>
          </a:p>
          <a:p>
            <a:pPr>
              <a:spcBef>
                <a:spcPts val="600"/>
              </a:spcBef>
              <a:spcAft>
                <a:spcPts val="600"/>
              </a:spcAft>
            </a:pPr>
            <a:r>
              <a:rPr lang="en-US" sz="1300" b="1" dirty="0">
                <a:effectLst/>
                <a:latin typeface="Arial" panose="020B0604020202020204" pitchFamily="34" charset="0"/>
                <a:ea typeface="Times New Roman" panose="02020603050405020304" pitchFamily="18" charset="0"/>
              </a:rPr>
              <a:t>3. </a:t>
            </a:r>
            <a:r>
              <a:rPr lang="pt-PT" sz="1300" dirty="0">
                <a:latin typeface="Arial" panose="020B0604020202020204" pitchFamily="34" charset="0"/>
                <a:ea typeface="Times New Roman" panose="02020603050405020304" pitchFamily="18" charset="0"/>
              </a:rPr>
              <a:t>Como desenvolver, planear, estruturar os factos artísticos</a:t>
            </a:r>
          </a:p>
          <a:p>
            <a:pPr>
              <a:spcBef>
                <a:spcPts val="600"/>
              </a:spcBef>
              <a:spcAft>
                <a:spcPts val="600"/>
              </a:spcAft>
            </a:pPr>
            <a:r>
              <a:rPr lang="en-US" sz="1300" b="1" dirty="0">
                <a:effectLst/>
                <a:latin typeface="Arial" panose="020B0604020202020204" pitchFamily="34" charset="0"/>
                <a:ea typeface="Times New Roman" panose="02020603050405020304" pitchFamily="18" charset="0"/>
              </a:rPr>
              <a:t>4. </a:t>
            </a:r>
            <a:r>
              <a:rPr lang="pt-PT" sz="1300" dirty="0">
                <a:latin typeface="Arial" panose="020B0604020202020204" pitchFamily="34" charset="0"/>
                <a:ea typeface="Times New Roman" panose="02020603050405020304" pitchFamily="18" charset="0"/>
              </a:rPr>
              <a:t>Como fazer os modelos apropriados, imprimir e exibir o material</a:t>
            </a:r>
          </a:p>
          <a:p>
            <a:pPr>
              <a:spcBef>
                <a:spcPts val="600"/>
              </a:spcBef>
              <a:spcAft>
                <a:spcPts val="600"/>
              </a:spcAft>
            </a:pPr>
            <a:r>
              <a:rPr lang="en-US" sz="1300" b="1" dirty="0"/>
              <a:t>5. </a:t>
            </a:r>
            <a:r>
              <a:rPr lang="pt-PT" sz="1300" dirty="0"/>
              <a:t>Como fazer, editar e integrar vídeos e como utilizar software gratuito para criar imagens de alta qualidade e editar fotos</a:t>
            </a:r>
          </a:p>
          <a:p>
            <a:pPr>
              <a:spcBef>
                <a:spcPts val="600"/>
              </a:spcBef>
              <a:spcAft>
                <a:spcPts val="600"/>
              </a:spcAft>
            </a:pPr>
            <a:r>
              <a:rPr lang="en-US" sz="1300" b="1" dirty="0"/>
              <a:t>6. </a:t>
            </a:r>
            <a:r>
              <a:rPr lang="pt-PT" sz="1300" dirty="0"/>
              <a:t>Como preparar atos e outros espetáculos a ser apresentados durante a exposição</a:t>
            </a:r>
            <a:endParaRPr lang="el-GR" sz="1300" dirty="0"/>
          </a:p>
        </p:txBody>
      </p:sp>
      <p:pic>
        <p:nvPicPr>
          <p:cNvPr id="11" name="Imagem 10">
            <a:extLst>
              <a:ext uri="{FF2B5EF4-FFF2-40B4-BE49-F238E27FC236}">
                <a16:creationId xmlns:a16="http://schemas.microsoft.com/office/drawing/2014/main" id="{E423E2A5-01F4-416D-A002-08653CE7D40E}"/>
              </a:ext>
            </a:extLst>
          </p:cNvPr>
          <p:cNvPicPr>
            <a:picLocks noChangeAspect="1"/>
          </p:cNvPicPr>
          <p:nvPr/>
        </p:nvPicPr>
        <p:blipFill rotWithShape="1">
          <a:blip r:embed="rId23"/>
          <a:srcRect l="5511" t="12562" r="14284" b="11025"/>
          <a:stretch/>
        </p:blipFill>
        <p:spPr>
          <a:xfrm>
            <a:off x="671887" y="1967308"/>
            <a:ext cx="7481635" cy="4009542"/>
          </a:xfrm>
          <a:prstGeom prst="rect">
            <a:avLst/>
          </a:prstGeom>
        </p:spPr>
      </p:pic>
      <p:grpSp>
        <p:nvGrpSpPr>
          <p:cNvPr id="37" name="Ομάδα 36">
            <a:extLst>
              <a:ext uri="{FF2B5EF4-FFF2-40B4-BE49-F238E27FC236}">
                <a16:creationId xmlns:a16="http://schemas.microsoft.com/office/drawing/2014/main" id="{368EC7F1-0AEB-E5BD-FE8B-582AFC083C81}"/>
              </a:ext>
            </a:extLst>
          </p:cNvPr>
          <p:cNvGrpSpPr/>
          <p:nvPr/>
        </p:nvGrpSpPr>
        <p:grpSpPr>
          <a:xfrm rot="11399815">
            <a:off x="712623" y="1432942"/>
            <a:ext cx="742320" cy="563760"/>
            <a:chOff x="914068" y="1841428"/>
            <a:chExt cx="742320" cy="563760"/>
          </a:xfrm>
        </p:grpSpPr>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35" name="Γραφή 34">
                  <a:extLst>
                    <a:ext uri="{FF2B5EF4-FFF2-40B4-BE49-F238E27FC236}">
                      <a16:creationId xmlns:a16="http://schemas.microsoft.com/office/drawing/2014/main" id="{C2160550-0ACE-85A5-CE08-5BE30D798ABE}"/>
                    </a:ext>
                  </a:extLst>
                </p14:cNvPr>
                <p14:cNvContentPartPr/>
                <p14:nvPr/>
              </p14:nvContentPartPr>
              <p14:xfrm>
                <a:off x="914068" y="1841428"/>
                <a:ext cx="687240" cy="563760"/>
              </p14:xfrm>
            </p:contentPart>
          </mc:Choice>
          <mc:Fallback xmlns="">
            <p:pic>
              <p:nvPicPr>
                <p:cNvPr id="35" name="Γραφή 34">
                  <a:extLst>
                    <a:ext uri="{FF2B5EF4-FFF2-40B4-BE49-F238E27FC236}">
                      <a16:creationId xmlns:a16="http://schemas.microsoft.com/office/drawing/2014/main" id="{C2160550-0ACE-85A5-CE08-5BE30D798ABE}"/>
                    </a:ext>
                  </a:extLst>
                </p:cNvPr>
                <p:cNvPicPr/>
                <p:nvPr/>
              </p:nvPicPr>
              <p:blipFill>
                <a:blip r:embed="rId18"/>
                <a:stretch>
                  <a:fillRect/>
                </a:stretch>
              </p:blipFill>
              <p:spPr>
                <a:xfrm>
                  <a:off x="851428" y="1463788"/>
                  <a:ext cx="812880" cy="1319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6" name="Γραφή 35">
                  <a:extLst>
                    <a:ext uri="{FF2B5EF4-FFF2-40B4-BE49-F238E27FC236}">
                      <a16:creationId xmlns:a16="http://schemas.microsoft.com/office/drawing/2014/main" id="{064B0CB7-596E-2A80-927E-877AA3D74984}"/>
                    </a:ext>
                  </a:extLst>
                </p14:cNvPr>
                <p14:cNvContentPartPr/>
                <p14:nvPr/>
              </p14:nvContentPartPr>
              <p14:xfrm>
                <a:off x="1265788" y="1856188"/>
                <a:ext cx="390600" cy="266400"/>
              </p14:xfrm>
            </p:contentPart>
          </mc:Choice>
          <mc:Fallback xmlns="">
            <p:pic>
              <p:nvPicPr>
                <p:cNvPr id="36" name="Γραφή 35">
                  <a:extLst>
                    <a:ext uri="{FF2B5EF4-FFF2-40B4-BE49-F238E27FC236}">
                      <a16:creationId xmlns:a16="http://schemas.microsoft.com/office/drawing/2014/main" id="{064B0CB7-596E-2A80-927E-877AA3D74984}"/>
                    </a:ext>
                  </a:extLst>
                </p:cNvPr>
                <p:cNvPicPr/>
                <p:nvPr/>
              </p:nvPicPr>
              <p:blipFill>
                <a:blip r:embed="rId20"/>
                <a:stretch>
                  <a:fillRect/>
                </a:stretch>
              </p:blipFill>
              <p:spPr>
                <a:xfrm>
                  <a:off x="1202788" y="1478548"/>
                  <a:ext cx="516240" cy="1022040"/>
                </a:xfrm>
                <a:prstGeom prst="rect">
                  <a:avLst/>
                </a:prstGeom>
              </p:spPr>
            </p:pic>
          </mc:Fallback>
        </mc:AlternateContent>
      </p:grpSp>
    </p:spTree>
    <p:extLst>
      <p:ext uri="{BB962C8B-B14F-4D97-AF65-F5344CB8AC3E}">
        <p14:creationId xmlns:p14="http://schemas.microsoft.com/office/powerpoint/2010/main" val="327923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4000" dirty="0">
                <a:solidFill>
                  <a:srgbClr val="002060"/>
                </a:solidFill>
                <a:latin typeface="Arial" panose="020B0604020202020204" pitchFamily="34" charset="0"/>
                <a:cs typeface="Arial" panose="020B0604020202020204" pitchFamily="34" charset="0"/>
              </a:rPr>
              <a:t>PI4: </a:t>
            </a:r>
            <a:r>
              <a:rPr lang="pt-PT" sz="3200" dirty="0">
                <a:solidFill>
                  <a:schemeClr val="tx1"/>
                </a:solidFill>
              </a:rPr>
              <a:t>Apresentação de um guia eletrónico para as exposições POEME</a:t>
            </a:r>
            <a:endParaRPr lang="pt-PT" sz="4000" dirty="0">
              <a:solidFill>
                <a:schemeClr val="tx1"/>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ADE7D5A5-1512-32E8-D696-554D87A1D189}"/>
                  </a:ext>
                </a:extLst>
              </p14:cNvPr>
              <p14:cNvContentPartPr/>
              <p14:nvPr/>
            </p14:nvContentPartPr>
            <p14:xfrm>
              <a:off x="1040788" y="3192868"/>
              <a:ext cx="360" cy="360"/>
            </p14:xfrm>
          </p:contentPart>
        </mc:Choice>
        <mc:Fallback xmlns="">
          <p:pic>
            <p:nvPicPr>
              <p:cNvPr id="3" name="Γραφή 2">
                <a:extLst>
                  <a:ext uri="{FF2B5EF4-FFF2-40B4-BE49-F238E27FC236}">
                    <a16:creationId xmlns:a16="http://schemas.microsoft.com/office/drawing/2014/main" id="{ADE7D5A5-1512-32E8-D696-554D87A1D189}"/>
                  </a:ext>
                </a:extLst>
              </p:cNvPr>
              <p:cNvPicPr/>
              <p:nvPr/>
            </p:nvPicPr>
            <p:blipFill>
              <a:blip r:embed="rId6"/>
              <a:stretch>
                <a:fillRect/>
              </a:stretch>
            </p:blipFill>
            <p:spPr>
              <a:xfrm>
                <a:off x="977788" y="28152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6" name="Γραφή 15">
                <a:extLst>
                  <a:ext uri="{FF2B5EF4-FFF2-40B4-BE49-F238E27FC236}">
                    <a16:creationId xmlns:a16="http://schemas.microsoft.com/office/drawing/2014/main" id="{FE20B3B9-DE32-F1A6-520E-9D560E44209D}"/>
                  </a:ext>
                </a:extLst>
              </p14:cNvPr>
              <p14:cNvContentPartPr/>
              <p14:nvPr/>
            </p14:nvContentPartPr>
            <p14:xfrm>
              <a:off x="5176468" y="3952828"/>
              <a:ext cx="360" cy="360"/>
            </p14:xfrm>
          </p:contentPart>
        </mc:Choice>
        <mc:Fallback xmlns="">
          <p:pic>
            <p:nvPicPr>
              <p:cNvPr id="16" name="Γραφή 15">
                <a:extLst>
                  <a:ext uri="{FF2B5EF4-FFF2-40B4-BE49-F238E27FC236}">
                    <a16:creationId xmlns:a16="http://schemas.microsoft.com/office/drawing/2014/main" id="{FE20B3B9-DE32-F1A6-520E-9D560E44209D}"/>
                  </a:ext>
                </a:extLst>
              </p:cNvPr>
              <p:cNvPicPr/>
              <p:nvPr/>
            </p:nvPicPr>
            <p:blipFill>
              <a:blip r:embed="rId13"/>
              <a:stretch>
                <a:fillRect/>
              </a:stretch>
            </p:blipFill>
            <p:spPr>
              <a:xfrm>
                <a:off x="5113468" y="35748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7" name="Γραφή 16">
                <a:extLst>
                  <a:ext uri="{FF2B5EF4-FFF2-40B4-BE49-F238E27FC236}">
                    <a16:creationId xmlns:a16="http://schemas.microsoft.com/office/drawing/2014/main" id="{6D8FD8EB-8315-F4EC-9982-408969D1BCE3}"/>
                  </a:ext>
                </a:extLst>
              </p14:cNvPr>
              <p14:cNvContentPartPr/>
              <p14:nvPr/>
            </p14:nvContentPartPr>
            <p14:xfrm>
              <a:off x="5176468" y="3952828"/>
              <a:ext cx="360" cy="360"/>
            </p14:xfrm>
          </p:contentPart>
        </mc:Choice>
        <mc:Fallback xmlns="">
          <p:pic>
            <p:nvPicPr>
              <p:cNvPr id="17" name="Γραφή 16">
                <a:extLst>
                  <a:ext uri="{FF2B5EF4-FFF2-40B4-BE49-F238E27FC236}">
                    <a16:creationId xmlns:a16="http://schemas.microsoft.com/office/drawing/2014/main" id="{6D8FD8EB-8315-F4EC-9982-408969D1BCE3}"/>
                  </a:ext>
                </a:extLst>
              </p:cNvPr>
              <p:cNvPicPr/>
              <p:nvPr/>
            </p:nvPicPr>
            <p:blipFill>
              <a:blip r:embed="rId13"/>
              <a:stretch>
                <a:fillRect/>
              </a:stretch>
            </p:blipFill>
            <p:spPr>
              <a:xfrm>
                <a:off x="5113468" y="3574828"/>
                <a:ext cx="126000" cy="756000"/>
              </a:xfrm>
              <a:prstGeom prst="rect">
                <a:avLst/>
              </a:prstGeom>
            </p:spPr>
          </p:pic>
        </mc:Fallback>
      </mc:AlternateContent>
      <p:pic>
        <p:nvPicPr>
          <p:cNvPr id="12" name="Imagem 11">
            <a:extLst>
              <a:ext uri="{FF2B5EF4-FFF2-40B4-BE49-F238E27FC236}">
                <a16:creationId xmlns:a16="http://schemas.microsoft.com/office/drawing/2014/main" id="{1B2F13C8-3F01-4C22-86EA-FC351C0326B7}"/>
              </a:ext>
            </a:extLst>
          </p:cNvPr>
          <p:cNvPicPr>
            <a:picLocks noChangeAspect="1"/>
          </p:cNvPicPr>
          <p:nvPr/>
        </p:nvPicPr>
        <p:blipFill rotWithShape="1">
          <a:blip r:embed="rId15"/>
          <a:srcRect l="25582" t="25788" r="26095" b="27907"/>
          <a:stretch/>
        </p:blipFill>
        <p:spPr>
          <a:xfrm>
            <a:off x="1650467" y="1320868"/>
            <a:ext cx="8891065" cy="479251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9" name="Γραφή 8">
                <a:extLst>
                  <a:ext uri="{FF2B5EF4-FFF2-40B4-BE49-F238E27FC236}">
                    <a16:creationId xmlns:a16="http://schemas.microsoft.com/office/drawing/2014/main" id="{8CB03BED-9B64-7F5E-D13B-1EF00D2A53D6}"/>
                  </a:ext>
                </a:extLst>
              </p14:cNvPr>
              <p14:cNvContentPartPr/>
              <p14:nvPr/>
            </p14:nvContentPartPr>
            <p14:xfrm>
              <a:off x="8215940" y="1171527"/>
              <a:ext cx="2520360" cy="705600"/>
            </p14:xfrm>
          </p:contentPart>
        </mc:Choice>
        <mc:Fallback xmlns="">
          <p:pic>
            <p:nvPicPr>
              <p:cNvPr id="9" name="Γραφή 8">
                <a:extLst>
                  <a:ext uri="{FF2B5EF4-FFF2-40B4-BE49-F238E27FC236}">
                    <a16:creationId xmlns:a16="http://schemas.microsoft.com/office/drawing/2014/main" id="{8CB03BED-9B64-7F5E-D13B-1EF00D2A53D6}"/>
                  </a:ext>
                </a:extLst>
              </p:cNvPr>
              <p:cNvPicPr/>
              <p:nvPr/>
            </p:nvPicPr>
            <p:blipFill>
              <a:blip r:embed="rId17"/>
              <a:stretch>
                <a:fillRect/>
              </a:stretch>
            </p:blipFill>
            <p:spPr>
              <a:xfrm>
                <a:off x="8152949" y="793527"/>
                <a:ext cx="2645982" cy="146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0" name="Γραφή 9">
                <a:extLst>
                  <a:ext uri="{FF2B5EF4-FFF2-40B4-BE49-F238E27FC236}">
                    <a16:creationId xmlns:a16="http://schemas.microsoft.com/office/drawing/2014/main" id="{5BC1C142-3FCB-8D36-D7B7-CE16CAEDF2D1}"/>
                  </a:ext>
                </a:extLst>
              </p14:cNvPr>
              <p14:cNvContentPartPr/>
              <p14:nvPr/>
            </p14:nvContentPartPr>
            <p14:xfrm>
              <a:off x="9476120" y="1927134"/>
              <a:ext cx="1014840" cy="1779480"/>
            </p14:xfrm>
          </p:contentPart>
        </mc:Choice>
        <mc:Fallback xmlns="">
          <p:pic>
            <p:nvPicPr>
              <p:cNvPr id="10" name="Γραφή 9">
                <a:extLst>
                  <a:ext uri="{FF2B5EF4-FFF2-40B4-BE49-F238E27FC236}">
                    <a16:creationId xmlns:a16="http://schemas.microsoft.com/office/drawing/2014/main" id="{5BC1C142-3FCB-8D36-D7B7-CE16CAEDF2D1}"/>
                  </a:ext>
                </a:extLst>
              </p:cNvPr>
              <p:cNvPicPr/>
              <p:nvPr/>
            </p:nvPicPr>
            <p:blipFill>
              <a:blip r:embed="rId19"/>
              <a:stretch>
                <a:fillRect/>
              </a:stretch>
            </p:blipFill>
            <p:spPr>
              <a:xfrm>
                <a:off x="9413098" y="1549134"/>
                <a:ext cx="1140525" cy="2535120"/>
              </a:xfrm>
              <a:prstGeom prst="rect">
                <a:avLst/>
              </a:prstGeom>
            </p:spPr>
          </p:pic>
        </mc:Fallback>
      </mc:AlternateContent>
    </p:spTree>
    <p:extLst>
      <p:ext uri="{BB962C8B-B14F-4D97-AF65-F5344CB8AC3E}">
        <p14:creationId xmlns:p14="http://schemas.microsoft.com/office/powerpoint/2010/main" val="376071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480519" y="1255659"/>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PI4: </a:t>
            </a:r>
            <a:r>
              <a:rPr kumimoji="0" lang="pt-PT" sz="4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a:t>
            </a:r>
            <a:r>
              <a:rPr lang="pt-PT" sz="4000" dirty="0" err="1">
                <a:solidFill>
                  <a:schemeClr val="tx1"/>
                </a:solidFill>
              </a:rPr>
              <a:t>uia</a:t>
            </a:r>
            <a:r>
              <a:rPr lang="pt-PT" sz="4000" dirty="0">
                <a:solidFill>
                  <a:schemeClr val="tx1"/>
                </a:solidFill>
              </a:rPr>
              <a:t> eletrónico para as exposições POEME</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id="{450EAAD7-847F-B9BA-FB2C-AE1902A169BA}"/>
                  </a:ext>
                </a:extLst>
              </p:cNvPr>
              <p:cNvPicPr/>
              <p:nvPr/>
            </p:nvPicPr>
            <p:blipFill>
              <a:blip r:embed="rId6"/>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id="{F2FFB61A-374B-3FBC-74FB-E7092D681F29}"/>
                    </a:ext>
                  </a:extLst>
                </p:cNvPr>
                <p:cNvPicPr/>
                <p:nvPr/>
              </p:nvPicPr>
              <p:blipFill>
                <a:blip r:embed="rId8"/>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id="{2FE14266-1724-FD3F-33A4-FED7A4A419F8}"/>
                    </a:ext>
                  </a:extLst>
                </p:cNvPr>
                <p:cNvPicPr/>
                <p:nvPr/>
              </p:nvPicPr>
              <p:blipFill>
                <a:blip r:embed="rId10"/>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id="{F1B50E86-4DCC-FC55-DA70-C6809F1D1CF8}"/>
                  </a:ext>
                </a:extLst>
              </p:cNvPr>
              <p:cNvPicPr/>
              <p:nvPr/>
            </p:nvPicPr>
            <p:blipFill>
              <a:blip r:embed="rId13"/>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id="{9C6A9A91-CE23-243A-9523-BAF91E3EAC17}"/>
                  </a:ext>
                </a:extLst>
              </p:cNvPr>
              <p:cNvPicPr/>
              <p:nvPr/>
            </p:nvPicPr>
            <p:blipFill>
              <a:blip r:embed="rId22"/>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id="{1A20FEF3-3183-390F-8007-4A4FB4F4166D}"/>
                    </a:ext>
                  </a:extLst>
                </p:cNvPr>
                <p:cNvPicPr/>
                <p:nvPr/>
              </p:nvPicPr>
              <p:blipFill>
                <a:blip r:embed="rId30"/>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43" name="Γραφή 42">
                <a:extLst>
                  <a:ext uri="{FF2B5EF4-FFF2-40B4-BE49-F238E27FC236}">
                    <a16:creationId xmlns:a16="http://schemas.microsoft.com/office/drawing/2014/main" id="{E86AA451-C6BD-6B61-57B2-389E5D414E3E}"/>
                  </a:ext>
                </a:extLst>
              </p14:cNvPr>
              <p14:cNvContentPartPr/>
              <p14:nvPr/>
            </p14:nvContentPartPr>
            <p14:xfrm>
              <a:off x="2262988" y="1600228"/>
              <a:ext cx="538200" cy="483480"/>
            </p14:xfrm>
          </p:contentPart>
        </mc:Choice>
        <mc:Fallback xmlns="">
          <p:pic>
            <p:nvPicPr>
              <p:cNvPr id="43" name="Γραφή 42">
                <a:extLst>
                  <a:ext uri="{FF2B5EF4-FFF2-40B4-BE49-F238E27FC236}">
                    <a16:creationId xmlns:a16="http://schemas.microsoft.com/office/drawing/2014/main" id="{E86AA451-C6BD-6B61-57B2-389E5D414E3E}"/>
                  </a:ext>
                </a:extLst>
              </p:cNvPr>
              <p:cNvPicPr/>
              <p:nvPr/>
            </p:nvPicPr>
            <p:blipFill>
              <a:blip r:embed="rId59"/>
              <a:stretch>
                <a:fillRect/>
              </a:stretch>
            </p:blipFill>
            <p:spPr>
              <a:xfrm>
                <a:off x="2200348" y="1222588"/>
                <a:ext cx="663840" cy="1239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45" name="Γραφή 44">
                <a:extLst>
                  <a:ext uri="{FF2B5EF4-FFF2-40B4-BE49-F238E27FC236}">
                    <a16:creationId xmlns:a16="http://schemas.microsoft.com/office/drawing/2014/main" id="{520A5238-EEE0-EB64-63AF-6437DB1299D8}"/>
                  </a:ext>
                </a:extLst>
              </p14:cNvPr>
              <p14:cNvContentPartPr/>
              <p14:nvPr/>
            </p14:nvContentPartPr>
            <p14:xfrm>
              <a:off x="1209268" y="2587708"/>
              <a:ext cx="360" cy="360"/>
            </p14:xfrm>
          </p:contentPart>
        </mc:Choice>
        <mc:Fallback xmlns="">
          <p:pic>
            <p:nvPicPr>
              <p:cNvPr id="45" name="Γραφή 44">
                <a:extLst>
                  <a:ext uri="{FF2B5EF4-FFF2-40B4-BE49-F238E27FC236}">
                    <a16:creationId xmlns:a16="http://schemas.microsoft.com/office/drawing/2014/main" id="{520A5238-EEE0-EB64-63AF-6437DB1299D8}"/>
                  </a:ext>
                </a:extLst>
              </p:cNvPr>
              <p:cNvPicPr/>
              <p:nvPr/>
            </p:nvPicPr>
            <p:blipFill>
              <a:blip r:embed="rId63"/>
              <a:stretch>
                <a:fillRect/>
              </a:stretch>
            </p:blipFill>
            <p:spPr>
              <a:xfrm>
                <a:off x="1146628" y="2210068"/>
                <a:ext cx="126000" cy="756000"/>
              </a:xfrm>
              <a:prstGeom prst="rect">
                <a:avLst/>
              </a:prstGeom>
            </p:spPr>
          </p:pic>
        </mc:Fallback>
      </mc:AlternateContent>
      <p:sp>
        <p:nvSpPr>
          <p:cNvPr id="46" name="TextBox 45">
            <a:extLst>
              <a:ext uri="{FF2B5EF4-FFF2-40B4-BE49-F238E27FC236}">
                <a16:creationId xmlns:a16="http://schemas.microsoft.com/office/drawing/2014/main" id="{35A8F6BB-E5D9-8286-FBA9-6843D2357DC8}"/>
              </a:ext>
            </a:extLst>
          </p:cNvPr>
          <p:cNvSpPr txBox="1"/>
          <p:nvPr/>
        </p:nvSpPr>
        <p:spPr>
          <a:xfrm>
            <a:off x="446257" y="2223439"/>
            <a:ext cx="1402948" cy="369332"/>
          </a:xfrm>
          <a:prstGeom prst="rect">
            <a:avLst/>
          </a:prstGeom>
          <a:noFill/>
        </p:spPr>
        <p:txBody>
          <a:bodyPr wrap="none" rtlCol="0">
            <a:spAutoFit/>
          </a:bodyPr>
          <a:lstStyle/>
          <a:p>
            <a:r>
              <a:rPr lang="en-US" dirty="0">
                <a:highlight>
                  <a:srgbClr val="FFFF00"/>
                </a:highlight>
              </a:rPr>
              <a:t>Menu </a:t>
            </a:r>
            <a:r>
              <a:rPr lang="en-US" dirty="0" err="1">
                <a:highlight>
                  <a:srgbClr val="FFFF00"/>
                </a:highlight>
              </a:rPr>
              <a:t>inicial</a:t>
            </a:r>
            <a:endParaRPr lang="el-GR" dirty="0">
              <a:highlight>
                <a:srgbClr val="FFFF00"/>
              </a:highlight>
            </a:endParaRPr>
          </a:p>
        </p:txBody>
      </p:sp>
      <p:sp>
        <p:nvSpPr>
          <p:cNvPr id="54" name="TextBox 53">
            <a:extLst>
              <a:ext uri="{FF2B5EF4-FFF2-40B4-BE49-F238E27FC236}">
                <a16:creationId xmlns:a16="http://schemas.microsoft.com/office/drawing/2014/main" id="{2845CE23-A8FD-6BED-DB73-DB03D648C091}"/>
              </a:ext>
            </a:extLst>
          </p:cNvPr>
          <p:cNvSpPr txBox="1"/>
          <p:nvPr/>
        </p:nvSpPr>
        <p:spPr>
          <a:xfrm>
            <a:off x="167163" y="3968760"/>
            <a:ext cx="1608133" cy="923330"/>
          </a:xfrm>
          <a:prstGeom prst="rect">
            <a:avLst/>
          </a:prstGeom>
          <a:noFill/>
        </p:spPr>
        <p:txBody>
          <a:bodyPr wrap="none" rtlCol="0">
            <a:spAutoFit/>
          </a:bodyPr>
          <a:lstStyle/>
          <a:p>
            <a:r>
              <a:rPr lang="en-US" dirty="0" err="1">
                <a:highlight>
                  <a:srgbClr val="FFFF00"/>
                </a:highlight>
              </a:rPr>
              <a:t>Ir</a:t>
            </a:r>
            <a:r>
              <a:rPr lang="en-US" dirty="0">
                <a:highlight>
                  <a:srgbClr val="FFFF00"/>
                </a:highlight>
              </a:rPr>
              <a:t> para </a:t>
            </a:r>
            <a:r>
              <a:rPr lang="en-US" dirty="0" err="1">
                <a:highlight>
                  <a:srgbClr val="FFFF00"/>
                </a:highlight>
              </a:rPr>
              <a:t>esta</a:t>
            </a:r>
            <a:br>
              <a:rPr lang="en-US" dirty="0">
                <a:highlight>
                  <a:srgbClr val="FFFF00"/>
                </a:highlight>
              </a:rPr>
            </a:br>
            <a:r>
              <a:rPr lang="en-US" dirty="0">
                <a:highlight>
                  <a:srgbClr val="FFFF00"/>
                </a:highlight>
              </a:rPr>
              <a:t> sub-</a:t>
            </a:r>
            <a:r>
              <a:rPr lang="en-US" dirty="0" err="1">
                <a:highlight>
                  <a:srgbClr val="FFFF00"/>
                </a:highlight>
              </a:rPr>
              <a:t>unidade</a:t>
            </a:r>
            <a:br>
              <a:rPr lang="en-US" dirty="0">
                <a:highlight>
                  <a:srgbClr val="FFFF00"/>
                </a:highlight>
              </a:rPr>
            </a:br>
            <a:r>
              <a:rPr lang="en-US" dirty="0" err="1">
                <a:highlight>
                  <a:srgbClr val="FFFF00"/>
                </a:highlight>
              </a:rPr>
              <a:t>em</a:t>
            </a:r>
            <a:r>
              <a:rPr lang="en-US" dirty="0">
                <a:highlight>
                  <a:srgbClr val="FFFF00"/>
                </a:highlight>
              </a:rPr>
              <a:t> </a:t>
            </a:r>
            <a:r>
              <a:rPr lang="en-US" dirty="0" err="1">
                <a:highlight>
                  <a:srgbClr val="FFFF00"/>
                </a:highlight>
              </a:rPr>
              <a:t>específico</a:t>
            </a:r>
            <a:endParaRPr lang="el-GR" dirty="0">
              <a:highlight>
                <a:srgbClr val="FFFF00"/>
              </a:highlight>
            </a:endParaRPr>
          </a:p>
        </p:txBody>
      </p:sp>
      <p:sp>
        <p:nvSpPr>
          <p:cNvPr id="56" name="TextBox 55">
            <a:extLst>
              <a:ext uri="{FF2B5EF4-FFF2-40B4-BE49-F238E27FC236}">
                <a16:creationId xmlns:a16="http://schemas.microsoft.com/office/drawing/2014/main" id="{0AC14EA3-A818-F0AF-FD23-9A853987DF0F}"/>
              </a:ext>
            </a:extLst>
          </p:cNvPr>
          <p:cNvSpPr txBox="1"/>
          <p:nvPr/>
        </p:nvSpPr>
        <p:spPr>
          <a:xfrm>
            <a:off x="10833692" y="3362068"/>
            <a:ext cx="1107996" cy="923330"/>
          </a:xfrm>
          <a:prstGeom prst="rect">
            <a:avLst/>
          </a:prstGeom>
          <a:noFill/>
        </p:spPr>
        <p:txBody>
          <a:bodyPr wrap="none" rtlCol="0">
            <a:spAutoFit/>
          </a:bodyPr>
          <a:lstStyle/>
          <a:p>
            <a:r>
              <a:rPr lang="en-US" dirty="0" err="1">
                <a:highlight>
                  <a:srgbClr val="FFFF00"/>
                </a:highlight>
              </a:rPr>
              <a:t>Ir</a:t>
            </a:r>
            <a:r>
              <a:rPr lang="en-US" dirty="0">
                <a:highlight>
                  <a:srgbClr val="FFFF00"/>
                </a:highlight>
              </a:rPr>
              <a:t> para a </a:t>
            </a:r>
            <a:br>
              <a:rPr lang="en-US" dirty="0">
                <a:highlight>
                  <a:srgbClr val="FFFF00"/>
                </a:highlight>
              </a:rPr>
            </a:br>
            <a:r>
              <a:rPr lang="en-US" dirty="0" err="1">
                <a:highlight>
                  <a:srgbClr val="FFFF00"/>
                </a:highlight>
              </a:rPr>
              <a:t>próxima</a:t>
            </a:r>
            <a:r>
              <a:rPr lang="en-US" dirty="0">
                <a:highlight>
                  <a:srgbClr val="FFFF00"/>
                </a:highlight>
              </a:rPr>
              <a:t> </a:t>
            </a:r>
            <a:br>
              <a:rPr lang="en-US" dirty="0">
                <a:highlight>
                  <a:srgbClr val="FFFF00"/>
                </a:highlight>
              </a:rPr>
            </a:br>
            <a:r>
              <a:rPr lang="en-US" dirty="0" err="1">
                <a:highlight>
                  <a:srgbClr val="FFFF00"/>
                </a:highlight>
              </a:rPr>
              <a:t>página</a:t>
            </a:r>
            <a:endParaRPr lang="el-GR" dirty="0">
              <a:highlight>
                <a:srgbClr val="FFFF00"/>
              </a:highlight>
            </a:endParaRPr>
          </a:p>
        </p:txBody>
      </p:sp>
      <p:pic>
        <p:nvPicPr>
          <p:cNvPr id="15" name="Imagem 14">
            <a:extLst>
              <a:ext uri="{FF2B5EF4-FFF2-40B4-BE49-F238E27FC236}">
                <a16:creationId xmlns:a16="http://schemas.microsoft.com/office/drawing/2014/main" id="{2F3E8AF9-BD9F-4140-8A5C-29E6C6322149}"/>
              </a:ext>
            </a:extLst>
          </p:cNvPr>
          <p:cNvPicPr>
            <a:picLocks noChangeAspect="1"/>
          </p:cNvPicPr>
          <p:nvPr/>
        </p:nvPicPr>
        <p:blipFill>
          <a:blip r:embed="rId64"/>
          <a:stretch>
            <a:fillRect/>
          </a:stretch>
        </p:blipFill>
        <p:spPr>
          <a:xfrm>
            <a:off x="1814942" y="1270861"/>
            <a:ext cx="8900197" cy="4973376"/>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55" name="Γραφή 54">
                <a:extLst>
                  <a:ext uri="{FF2B5EF4-FFF2-40B4-BE49-F238E27FC236}">
                    <a16:creationId xmlns:a16="http://schemas.microsoft.com/office/drawing/2014/main" id="{3A8D4A7D-895A-5FDD-EE69-344B9CBF02EE}"/>
                  </a:ext>
                </a:extLst>
              </p14:cNvPr>
              <p14:cNvContentPartPr/>
              <p14:nvPr/>
            </p14:nvContentPartPr>
            <p14:xfrm>
              <a:off x="10115518" y="3460348"/>
              <a:ext cx="523080" cy="550080"/>
            </p14:xfrm>
          </p:contentPart>
        </mc:Choice>
        <mc:Fallback xmlns="">
          <p:pic>
            <p:nvPicPr>
              <p:cNvPr id="55" name="Γραφή 54">
                <a:extLst>
                  <a:ext uri="{FF2B5EF4-FFF2-40B4-BE49-F238E27FC236}">
                    <a16:creationId xmlns:a16="http://schemas.microsoft.com/office/drawing/2014/main" id="{3A8D4A7D-895A-5FDD-EE69-344B9CBF02EE}"/>
                  </a:ext>
                </a:extLst>
              </p:cNvPr>
              <p:cNvPicPr/>
              <p:nvPr/>
            </p:nvPicPr>
            <p:blipFill>
              <a:blip r:embed="rId66"/>
              <a:stretch>
                <a:fillRect/>
              </a:stretch>
            </p:blipFill>
            <p:spPr>
              <a:xfrm>
                <a:off x="10052518" y="3082348"/>
                <a:ext cx="648720" cy="1305720"/>
              </a:xfrm>
              <a:prstGeom prst="rect">
                <a:avLst/>
              </a:prstGeom>
            </p:spPr>
          </p:pic>
        </mc:Fallback>
      </mc:AlternateContent>
      <p:grpSp>
        <p:nvGrpSpPr>
          <p:cNvPr id="53" name="Ομάδα 52">
            <a:extLst>
              <a:ext uri="{FF2B5EF4-FFF2-40B4-BE49-F238E27FC236}">
                <a16:creationId xmlns:a16="http://schemas.microsoft.com/office/drawing/2014/main" id="{B87E69AD-35F2-B8EA-E6D5-2038C4512D6D}"/>
              </a:ext>
            </a:extLst>
          </p:cNvPr>
          <p:cNvGrpSpPr/>
          <p:nvPr/>
        </p:nvGrpSpPr>
        <p:grpSpPr>
          <a:xfrm>
            <a:off x="1708588" y="4229845"/>
            <a:ext cx="1422720" cy="676080"/>
            <a:chOff x="1280548" y="3066508"/>
            <a:chExt cx="1422720" cy="676080"/>
          </a:xfrm>
        </p:grpSpPr>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47" name="Γραφή 46">
                  <a:extLst>
                    <a:ext uri="{FF2B5EF4-FFF2-40B4-BE49-F238E27FC236}">
                      <a16:creationId xmlns:a16="http://schemas.microsoft.com/office/drawing/2014/main" id="{C8BA9FC4-58A8-42CD-78BC-ADA2C6160A4E}"/>
                    </a:ext>
                  </a:extLst>
                </p14:cNvPr>
                <p14:cNvContentPartPr/>
                <p14:nvPr/>
              </p14:nvContentPartPr>
              <p14:xfrm>
                <a:off x="2108188" y="3121228"/>
                <a:ext cx="595080" cy="621360"/>
              </p14:xfrm>
            </p:contentPart>
          </mc:Choice>
          <mc:Fallback xmlns="">
            <p:pic>
              <p:nvPicPr>
                <p:cNvPr id="47" name="Γραφή 46">
                  <a:extLst>
                    <a:ext uri="{FF2B5EF4-FFF2-40B4-BE49-F238E27FC236}">
                      <a16:creationId xmlns:a16="http://schemas.microsoft.com/office/drawing/2014/main" id="{C8BA9FC4-58A8-42CD-78BC-ADA2C6160A4E}"/>
                    </a:ext>
                  </a:extLst>
                </p:cNvPr>
                <p:cNvPicPr/>
                <p:nvPr/>
              </p:nvPicPr>
              <p:blipFill>
                <a:blip r:embed="rId68"/>
                <a:stretch>
                  <a:fillRect/>
                </a:stretch>
              </p:blipFill>
              <p:spPr>
                <a:xfrm>
                  <a:off x="2045188" y="2743588"/>
                  <a:ext cx="720720" cy="1377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48" name="Γραφή 47">
                  <a:extLst>
                    <a:ext uri="{FF2B5EF4-FFF2-40B4-BE49-F238E27FC236}">
                      <a16:creationId xmlns:a16="http://schemas.microsoft.com/office/drawing/2014/main" id="{BFAC53DA-A681-86A9-BA29-DCCDCF523BFA}"/>
                    </a:ext>
                  </a:extLst>
                </p14:cNvPr>
                <p14:cNvContentPartPr/>
                <p14:nvPr/>
              </p14:nvContentPartPr>
              <p14:xfrm>
                <a:off x="1323388" y="3206188"/>
                <a:ext cx="899280" cy="99720"/>
              </p14:xfrm>
            </p:contentPart>
          </mc:Choice>
          <mc:Fallback xmlns="">
            <p:pic>
              <p:nvPicPr>
                <p:cNvPr id="48" name="Γραφή 47">
                  <a:extLst>
                    <a:ext uri="{FF2B5EF4-FFF2-40B4-BE49-F238E27FC236}">
                      <a16:creationId xmlns:a16="http://schemas.microsoft.com/office/drawing/2014/main" id="{BFAC53DA-A681-86A9-BA29-DCCDCF523BFA}"/>
                    </a:ext>
                  </a:extLst>
                </p:cNvPr>
                <p:cNvPicPr/>
                <p:nvPr/>
              </p:nvPicPr>
              <p:blipFill>
                <a:blip r:embed="rId70"/>
                <a:stretch>
                  <a:fillRect/>
                </a:stretch>
              </p:blipFill>
              <p:spPr>
                <a:xfrm>
                  <a:off x="1260748" y="2828188"/>
                  <a:ext cx="1024920" cy="85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50" name="Γραφή 49">
                  <a:extLst>
                    <a:ext uri="{FF2B5EF4-FFF2-40B4-BE49-F238E27FC236}">
                      <a16:creationId xmlns:a16="http://schemas.microsoft.com/office/drawing/2014/main" id="{589EE9D0-B715-4E08-95E2-935F8A9A7A12}"/>
                    </a:ext>
                  </a:extLst>
                </p14:cNvPr>
                <p14:cNvContentPartPr/>
                <p14:nvPr/>
              </p14:nvContentPartPr>
              <p14:xfrm>
                <a:off x="1280548" y="3094588"/>
                <a:ext cx="319320" cy="239760"/>
              </p14:xfrm>
            </p:contentPart>
          </mc:Choice>
          <mc:Fallback xmlns="">
            <p:pic>
              <p:nvPicPr>
                <p:cNvPr id="50" name="Γραφή 49">
                  <a:extLst>
                    <a:ext uri="{FF2B5EF4-FFF2-40B4-BE49-F238E27FC236}">
                      <a16:creationId xmlns:a16="http://schemas.microsoft.com/office/drawing/2014/main" id="{589EE9D0-B715-4E08-95E2-935F8A9A7A12}"/>
                    </a:ext>
                  </a:extLst>
                </p:cNvPr>
                <p:cNvPicPr/>
                <p:nvPr/>
              </p:nvPicPr>
              <p:blipFill>
                <a:blip r:embed="rId72"/>
                <a:stretch>
                  <a:fillRect/>
                </a:stretch>
              </p:blipFill>
              <p:spPr>
                <a:xfrm>
                  <a:off x="1217548" y="2716588"/>
                  <a:ext cx="444960" cy="995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3">
              <p14:nvContentPartPr>
                <p14:cNvPr id="52" name="Γραφή 51">
                  <a:extLst>
                    <a:ext uri="{FF2B5EF4-FFF2-40B4-BE49-F238E27FC236}">
                      <a16:creationId xmlns:a16="http://schemas.microsoft.com/office/drawing/2014/main" id="{87C73C4B-52B6-43BA-9F1F-CD551DBF4428}"/>
                    </a:ext>
                  </a:extLst>
                </p14:cNvPr>
                <p14:cNvContentPartPr/>
                <p14:nvPr/>
              </p14:nvContentPartPr>
              <p14:xfrm>
                <a:off x="1306828" y="3066508"/>
                <a:ext cx="100080" cy="117720"/>
              </p14:xfrm>
            </p:contentPart>
          </mc:Choice>
          <mc:Fallback xmlns="">
            <p:pic>
              <p:nvPicPr>
                <p:cNvPr id="52" name="Γραφή 51">
                  <a:extLst>
                    <a:ext uri="{FF2B5EF4-FFF2-40B4-BE49-F238E27FC236}">
                      <a16:creationId xmlns:a16="http://schemas.microsoft.com/office/drawing/2014/main" id="{87C73C4B-52B6-43BA-9F1F-CD551DBF4428}"/>
                    </a:ext>
                  </a:extLst>
                </p:cNvPr>
                <p:cNvPicPr/>
                <p:nvPr/>
              </p:nvPicPr>
              <p:blipFill>
                <a:blip r:embed="rId74"/>
                <a:stretch>
                  <a:fillRect/>
                </a:stretch>
              </p:blipFill>
              <p:spPr>
                <a:xfrm>
                  <a:off x="1243828" y="2688508"/>
                  <a:ext cx="225720" cy="87336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75">
            <p14:nvContentPartPr>
              <p14:cNvPr id="44" name="Γραφή 43">
                <a:extLst>
                  <a:ext uri="{FF2B5EF4-FFF2-40B4-BE49-F238E27FC236}">
                    <a16:creationId xmlns:a16="http://schemas.microsoft.com/office/drawing/2014/main" id="{65AFA87C-E0A8-B9F7-1F68-6DA908763A7C}"/>
                  </a:ext>
                </a:extLst>
              </p14:cNvPr>
              <p14:cNvContentPartPr/>
              <p14:nvPr/>
            </p14:nvContentPartPr>
            <p14:xfrm>
              <a:off x="1318708" y="2026108"/>
              <a:ext cx="1101240" cy="224640"/>
            </p14:xfrm>
          </p:contentPart>
        </mc:Choice>
        <mc:Fallback xmlns="">
          <p:pic>
            <p:nvPicPr>
              <p:cNvPr id="44" name="Γραφή 43">
                <a:extLst>
                  <a:ext uri="{FF2B5EF4-FFF2-40B4-BE49-F238E27FC236}">
                    <a16:creationId xmlns:a16="http://schemas.microsoft.com/office/drawing/2014/main" id="{65AFA87C-E0A8-B9F7-1F68-6DA908763A7C}"/>
                  </a:ext>
                </a:extLst>
              </p:cNvPr>
              <p:cNvPicPr/>
              <p:nvPr/>
            </p:nvPicPr>
            <p:blipFill>
              <a:blip r:embed="rId61"/>
              <a:stretch>
                <a:fillRect/>
              </a:stretch>
            </p:blipFill>
            <p:spPr>
              <a:xfrm>
                <a:off x="1255708" y="1648468"/>
                <a:ext cx="1226880" cy="980280"/>
              </a:xfrm>
              <a:prstGeom prst="rect">
                <a:avLst/>
              </a:prstGeom>
            </p:spPr>
          </p:pic>
        </mc:Fallback>
      </mc:AlternateContent>
    </p:spTree>
    <p:extLst>
      <p:ext uri="{BB962C8B-B14F-4D97-AF65-F5344CB8AC3E}">
        <p14:creationId xmlns:p14="http://schemas.microsoft.com/office/powerpoint/2010/main" val="91849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4000" dirty="0">
                <a:solidFill>
                  <a:srgbClr val="002060"/>
                </a:solidFill>
                <a:latin typeface="Arial" panose="020B0604020202020204" pitchFamily="34" charset="0"/>
                <a:cs typeface="Arial" panose="020B0604020202020204" pitchFamily="34" charset="0"/>
              </a:rPr>
              <a:t>PI4: </a:t>
            </a:r>
            <a:r>
              <a:rPr lang="pt-PT" sz="4000" dirty="0">
                <a:solidFill>
                  <a:schemeClr val="tx1"/>
                </a:solidFill>
                <a:latin typeface="Arial" panose="020B0604020202020204" pitchFamily="34" charset="0"/>
                <a:cs typeface="Arial" panose="020B0604020202020204" pitchFamily="34" charset="0"/>
              </a:rPr>
              <a:t>G</a:t>
            </a:r>
            <a:r>
              <a:rPr lang="pt-PT" sz="4000" dirty="0">
                <a:solidFill>
                  <a:schemeClr val="tx1"/>
                </a:solidFill>
              </a:rPr>
              <a:t>uia eletrónico para as exposições POEME</a:t>
            </a:r>
            <a:endParaRPr lang="en-GB" sz="40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id="{450EAAD7-847F-B9BA-FB2C-AE1902A169BA}"/>
                  </a:ext>
                </a:extLst>
              </p:cNvPr>
              <p:cNvPicPr/>
              <p:nvPr/>
            </p:nvPicPr>
            <p:blipFill>
              <a:blip r:embed="rId6"/>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id="{F2FFB61A-374B-3FBC-74FB-E7092D681F29}"/>
                    </a:ext>
                  </a:extLst>
                </p:cNvPr>
                <p:cNvPicPr/>
                <p:nvPr/>
              </p:nvPicPr>
              <p:blipFill>
                <a:blip r:embed="rId8"/>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id="{2FE14266-1724-FD3F-33A4-FED7A4A419F8}"/>
                    </a:ext>
                  </a:extLst>
                </p:cNvPr>
                <p:cNvPicPr/>
                <p:nvPr/>
              </p:nvPicPr>
              <p:blipFill>
                <a:blip r:embed="rId10"/>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id="{F1B50E86-4DCC-FC55-DA70-C6809F1D1CF8}"/>
                  </a:ext>
                </a:extLst>
              </p:cNvPr>
              <p:cNvPicPr/>
              <p:nvPr/>
            </p:nvPicPr>
            <p:blipFill>
              <a:blip r:embed="rId13"/>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id="{9C6A9A91-CE23-243A-9523-BAF91E3EAC17}"/>
                  </a:ext>
                </a:extLst>
              </p:cNvPr>
              <p:cNvPicPr/>
              <p:nvPr/>
            </p:nvPicPr>
            <p:blipFill>
              <a:blip r:embed="rId22"/>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id="{1A20FEF3-3183-390F-8007-4A4FB4F4166D}"/>
                    </a:ext>
                  </a:extLst>
                </p:cNvPr>
                <p:cNvPicPr/>
                <p:nvPr/>
              </p:nvPicPr>
              <p:blipFill>
                <a:blip r:embed="rId30"/>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p:pic>
        <p:nvPicPr>
          <p:cNvPr id="13" name="Imagem 12">
            <a:extLst>
              <a:ext uri="{FF2B5EF4-FFF2-40B4-BE49-F238E27FC236}">
                <a16:creationId xmlns:a16="http://schemas.microsoft.com/office/drawing/2014/main" id="{0BCF5BF3-A80F-4FF9-9691-BC387CB1A0B6}"/>
              </a:ext>
            </a:extLst>
          </p:cNvPr>
          <p:cNvPicPr>
            <a:picLocks noChangeAspect="1"/>
          </p:cNvPicPr>
          <p:nvPr/>
        </p:nvPicPr>
        <p:blipFill rotWithShape="1">
          <a:blip r:embed="rId57"/>
          <a:srcRect l="25959" t="29686" r="26777" b="25632"/>
          <a:stretch/>
        </p:blipFill>
        <p:spPr>
          <a:xfrm>
            <a:off x="1575028" y="1438759"/>
            <a:ext cx="8679850" cy="4615637"/>
          </a:xfrm>
          <a:prstGeom prst="rect">
            <a:avLst/>
          </a:prstGeom>
        </p:spPr>
      </p:pic>
      <p:grpSp>
        <p:nvGrpSpPr>
          <p:cNvPr id="37" name="Ομάδα 36">
            <a:extLst>
              <a:ext uri="{FF2B5EF4-FFF2-40B4-BE49-F238E27FC236}">
                <a16:creationId xmlns:a16="http://schemas.microsoft.com/office/drawing/2014/main" id="{C33002A3-2BB3-D3EB-58F5-E48EEC5F8598}"/>
              </a:ext>
            </a:extLst>
          </p:cNvPr>
          <p:cNvGrpSpPr/>
          <p:nvPr/>
        </p:nvGrpSpPr>
        <p:grpSpPr>
          <a:xfrm>
            <a:off x="6074775" y="4651628"/>
            <a:ext cx="804960" cy="1002600"/>
            <a:chOff x="7666588" y="4512268"/>
            <a:chExt cx="804960" cy="1002600"/>
          </a:xfrm>
        </p:grpSpPr>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35" name="Γραφή 34">
                  <a:extLst>
                    <a:ext uri="{FF2B5EF4-FFF2-40B4-BE49-F238E27FC236}">
                      <a16:creationId xmlns:a16="http://schemas.microsoft.com/office/drawing/2014/main" id="{415918D9-1F67-EDD8-8D7D-8618802608C9}"/>
                    </a:ext>
                  </a:extLst>
                </p14:cNvPr>
                <p14:cNvContentPartPr/>
                <p14:nvPr/>
              </p14:nvContentPartPr>
              <p14:xfrm>
                <a:off x="7666588" y="4574188"/>
                <a:ext cx="700560" cy="940680"/>
              </p14:xfrm>
            </p:contentPart>
          </mc:Choice>
          <mc:Fallback xmlns="">
            <p:pic>
              <p:nvPicPr>
                <p:cNvPr id="35" name="Γραφή 34">
                  <a:extLst>
                    <a:ext uri="{FF2B5EF4-FFF2-40B4-BE49-F238E27FC236}">
                      <a16:creationId xmlns:a16="http://schemas.microsoft.com/office/drawing/2014/main" id="{415918D9-1F67-EDD8-8D7D-8618802608C9}"/>
                    </a:ext>
                  </a:extLst>
                </p:cNvPr>
                <p:cNvPicPr/>
                <p:nvPr/>
              </p:nvPicPr>
              <p:blipFill>
                <a:blip r:embed="rId59"/>
                <a:stretch>
                  <a:fillRect/>
                </a:stretch>
              </p:blipFill>
              <p:spPr>
                <a:xfrm>
                  <a:off x="7603948" y="4196188"/>
                  <a:ext cx="826200" cy="1696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36" name="Γραφή 35">
                  <a:extLst>
                    <a:ext uri="{FF2B5EF4-FFF2-40B4-BE49-F238E27FC236}">
                      <a16:creationId xmlns:a16="http://schemas.microsoft.com/office/drawing/2014/main" id="{1ED4B1D9-4575-14B1-6BDF-0B5BD8F51A4B}"/>
                    </a:ext>
                  </a:extLst>
                </p14:cNvPr>
                <p14:cNvContentPartPr/>
                <p14:nvPr/>
              </p14:nvContentPartPr>
              <p14:xfrm>
                <a:off x="8242948" y="4512268"/>
                <a:ext cx="228600" cy="224280"/>
              </p14:xfrm>
            </p:contentPart>
          </mc:Choice>
          <mc:Fallback xmlns="">
            <p:pic>
              <p:nvPicPr>
                <p:cNvPr id="36" name="Γραφή 35">
                  <a:extLst>
                    <a:ext uri="{FF2B5EF4-FFF2-40B4-BE49-F238E27FC236}">
                      <a16:creationId xmlns:a16="http://schemas.microsoft.com/office/drawing/2014/main" id="{1ED4B1D9-4575-14B1-6BDF-0B5BD8F51A4B}"/>
                    </a:ext>
                  </a:extLst>
                </p:cNvPr>
                <p:cNvPicPr/>
                <p:nvPr/>
              </p:nvPicPr>
              <p:blipFill>
                <a:blip r:embed="rId61"/>
                <a:stretch>
                  <a:fillRect/>
                </a:stretch>
              </p:blipFill>
              <p:spPr>
                <a:xfrm>
                  <a:off x="8180308" y="4134268"/>
                  <a:ext cx="354240" cy="979920"/>
                </a:xfrm>
                <a:prstGeom prst="rect">
                  <a:avLst/>
                </a:prstGeom>
              </p:spPr>
            </p:pic>
          </mc:Fallback>
        </mc:AlternateContent>
      </p:grpSp>
      <p:sp>
        <p:nvSpPr>
          <p:cNvPr id="39" name="TextBox 38">
            <a:extLst>
              <a:ext uri="{FF2B5EF4-FFF2-40B4-BE49-F238E27FC236}">
                <a16:creationId xmlns:a16="http://schemas.microsoft.com/office/drawing/2014/main" id="{BF3E21FF-8D24-3402-6ED2-6D41267113C2}"/>
              </a:ext>
            </a:extLst>
          </p:cNvPr>
          <p:cNvSpPr txBox="1"/>
          <p:nvPr/>
        </p:nvSpPr>
        <p:spPr>
          <a:xfrm>
            <a:off x="5244331" y="5488440"/>
            <a:ext cx="2069862" cy="369332"/>
          </a:xfrm>
          <a:prstGeom prst="rect">
            <a:avLst/>
          </a:prstGeom>
          <a:noFill/>
        </p:spPr>
        <p:txBody>
          <a:bodyPr wrap="none" rtlCol="0">
            <a:spAutoFit/>
          </a:bodyPr>
          <a:lstStyle/>
          <a:p>
            <a:r>
              <a:rPr lang="en-US" dirty="0">
                <a:highlight>
                  <a:srgbClr val="FFFF00"/>
                </a:highlight>
              </a:rPr>
              <a:t>Ver </a:t>
            </a:r>
            <a:r>
              <a:rPr lang="en-US" dirty="0" err="1">
                <a:highlight>
                  <a:srgbClr val="FFFF00"/>
                </a:highlight>
              </a:rPr>
              <a:t>algumas</a:t>
            </a:r>
            <a:r>
              <a:rPr lang="en-US" dirty="0">
                <a:highlight>
                  <a:srgbClr val="FFFF00"/>
                </a:highlight>
              </a:rPr>
              <a:t> </a:t>
            </a:r>
            <a:r>
              <a:rPr lang="en-US" dirty="0" err="1">
                <a:highlight>
                  <a:srgbClr val="FFFF00"/>
                </a:highlight>
              </a:rPr>
              <a:t>dicas</a:t>
            </a:r>
            <a:endParaRPr lang="el-GR" dirty="0">
              <a:highlight>
                <a:srgbClr val="FFFF00"/>
              </a:highlight>
            </a:endParaRPr>
          </a:p>
        </p:txBody>
      </p:sp>
    </p:spTree>
    <p:extLst>
      <p:ext uri="{BB962C8B-B14F-4D97-AF65-F5344CB8AC3E}">
        <p14:creationId xmlns:p14="http://schemas.microsoft.com/office/powerpoint/2010/main" val="376052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4000" dirty="0">
                <a:solidFill>
                  <a:srgbClr val="002060"/>
                </a:solidFill>
                <a:latin typeface="Arial" panose="020B0604020202020204" pitchFamily="34" charset="0"/>
                <a:cs typeface="Arial" panose="020B0604020202020204" pitchFamily="34" charset="0"/>
              </a:rPr>
              <a:t>PI4: </a:t>
            </a:r>
            <a:r>
              <a:rPr lang="pt-PT" sz="4000" dirty="0">
                <a:solidFill>
                  <a:schemeClr val="tx1"/>
                </a:solidFill>
                <a:latin typeface="Arial" panose="020B0604020202020204" pitchFamily="34" charset="0"/>
                <a:cs typeface="Arial" panose="020B0604020202020204" pitchFamily="34" charset="0"/>
              </a:rPr>
              <a:t>G</a:t>
            </a:r>
            <a:r>
              <a:rPr lang="pt-PT" sz="4000" dirty="0">
                <a:solidFill>
                  <a:schemeClr val="tx1"/>
                </a:solidFill>
              </a:rPr>
              <a:t>uia eletrónico para as exposições POEME</a:t>
            </a:r>
            <a:endParaRPr lang="en-GB" sz="40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id="{450EAAD7-847F-B9BA-FB2C-AE1902A169BA}"/>
                  </a:ext>
                </a:extLst>
              </p:cNvPr>
              <p:cNvPicPr/>
              <p:nvPr/>
            </p:nvPicPr>
            <p:blipFill>
              <a:blip r:embed="rId7"/>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id="{F2FFB61A-374B-3FBC-74FB-E7092D681F29}"/>
                    </a:ext>
                  </a:extLst>
                </p:cNvPr>
                <p:cNvPicPr/>
                <p:nvPr/>
              </p:nvPicPr>
              <p:blipFill>
                <a:blip r:embed="rId9"/>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id="{2FE14266-1724-FD3F-33A4-FED7A4A419F8}"/>
                    </a:ext>
                  </a:extLst>
                </p:cNvPr>
                <p:cNvPicPr/>
                <p:nvPr/>
              </p:nvPicPr>
              <p:blipFill>
                <a:blip r:embed="rId11"/>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id="{F1B50E86-4DCC-FC55-DA70-C6809F1D1CF8}"/>
                  </a:ext>
                </a:extLst>
              </p:cNvPr>
              <p:cNvPicPr/>
              <p:nvPr/>
            </p:nvPicPr>
            <p:blipFill>
              <a:blip r:embed="rId13"/>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id="{9C6A9A91-CE23-243A-9523-BAF91E3EAC17}"/>
                  </a:ext>
                </a:extLst>
              </p:cNvPr>
              <p:cNvPicPr/>
              <p:nvPr/>
            </p:nvPicPr>
            <p:blipFill>
              <a:blip r:embed="rId22"/>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id="{1A20FEF3-3183-390F-8007-4A4FB4F4166D}"/>
                    </a:ext>
                  </a:extLst>
                </p:cNvPr>
                <p:cNvPicPr/>
                <p:nvPr/>
              </p:nvPicPr>
              <p:blipFill>
                <a:blip r:embed="rId30"/>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p:pic>
        <p:nvPicPr>
          <p:cNvPr id="13" name="Imagem 12">
            <a:extLst>
              <a:ext uri="{FF2B5EF4-FFF2-40B4-BE49-F238E27FC236}">
                <a16:creationId xmlns:a16="http://schemas.microsoft.com/office/drawing/2014/main" id="{7F580501-47E4-4F28-9D1E-E14352F21EB5}"/>
              </a:ext>
            </a:extLst>
          </p:cNvPr>
          <p:cNvPicPr>
            <a:picLocks noChangeAspect="1"/>
          </p:cNvPicPr>
          <p:nvPr/>
        </p:nvPicPr>
        <p:blipFill>
          <a:blip r:embed="rId57"/>
          <a:stretch>
            <a:fillRect/>
          </a:stretch>
        </p:blipFill>
        <p:spPr>
          <a:xfrm>
            <a:off x="827562" y="1622382"/>
            <a:ext cx="7609687" cy="4012689"/>
          </a:xfrm>
          <a:prstGeom prst="rect">
            <a:avLst/>
          </a:prstGeom>
        </p:spPr>
      </p:pic>
      <p:pic>
        <p:nvPicPr>
          <p:cNvPr id="35" name="Imagem 34">
            <a:extLst>
              <a:ext uri="{FF2B5EF4-FFF2-40B4-BE49-F238E27FC236}">
                <a16:creationId xmlns:a16="http://schemas.microsoft.com/office/drawing/2014/main" id="{57A8A4D9-545C-4909-AF85-584B671C406E}"/>
              </a:ext>
            </a:extLst>
          </p:cNvPr>
          <p:cNvPicPr>
            <a:picLocks noChangeAspect="1"/>
          </p:cNvPicPr>
          <p:nvPr/>
        </p:nvPicPr>
        <p:blipFill>
          <a:blip r:embed="rId58"/>
          <a:stretch>
            <a:fillRect/>
          </a:stretch>
        </p:blipFill>
        <p:spPr>
          <a:xfrm>
            <a:off x="5754909" y="2184881"/>
            <a:ext cx="5945061" cy="3131418"/>
          </a:xfrm>
          <a:prstGeom prst="rect">
            <a:avLst/>
          </a:prstGeom>
        </p:spPr>
      </p:pic>
      <p:grpSp>
        <p:nvGrpSpPr>
          <p:cNvPr id="40" name="Ομάδα 39">
            <a:extLst>
              <a:ext uri="{FF2B5EF4-FFF2-40B4-BE49-F238E27FC236}">
                <a16:creationId xmlns:a16="http://schemas.microsoft.com/office/drawing/2014/main" id="{8F6D7552-AFC9-BFAA-1C4B-259E5C2380B8}"/>
              </a:ext>
            </a:extLst>
          </p:cNvPr>
          <p:cNvGrpSpPr/>
          <p:nvPr/>
        </p:nvGrpSpPr>
        <p:grpSpPr>
          <a:xfrm>
            <a:off x="2182759" y="3479807"/>
            <a:ext cx="4393800" cy="436320"/>
            <a:chOff x="2152108" y="3685348"/>
            <a:chExt cx="4393800" cy="436320"/>
          </a:xfrm>
        </p:grpSpPr>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37" name="Γραφή 36">
                  <a:extLst>
                    <a:ext uri="{FF2B5EF4-FFF2-40B4-BE49-F238E27FC236}">
                      <a16:creationId xmlns:a16="http://schemas.microsoft.com/office/drawing/2014/main" id="{E86E7D6E-9C4F-373E-97C7-4D35447FDC34}"/>
                    </a:ext>
                  </a:extLst>
                </p14:cNvPr>
                <p14:cNvContentPartPr/>
                <p14:nvPr/>
              </p14:nvContentPartPr>
              <p14:xfrm>
                <a:off x="2152108" y="3853468"/>
                <a:ext cx="4246560" cy="268200"/>
              </p14:xfrm>
            </p:contentPart>
          </mc:Choice>
          <mc:Fallback xmlns="">
            <p:pic>
              <p:nvPicPr>
                <p:cNvPr id="37" name="Γραφή 36">
                  <a:extLst>
                    <a:ext uri="{FF2B5EF4-FFF2-40B4-BE49-F238E27FC236}">
                      <a16:creationId xmlns:a16="http://schemas.microsoft.com/office/drawing/2014/main" id="{E86E7D6E-9C4F-373E-97C7-4D35447FDC34}"/>
                    </a:ext>
                  </a:extLst>
                </p:cNvPr>
                <p:cNvPicPr/>
                <p:nvPr/>
              </p:nvPicPr>
              <p:blipFill>
                <a:blip r:embed="rId60"/>
                <a:stretch>
                  <a:fillRect/>
                </a:stretch>
              </p:blipFill>
              <p:spPr>
                <a:xfrm>
                  <a:off x="2089108" y="3475828"/>
                  <a:ext cx="4372200" cy="1023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1">
              <p14:nvContentPartPr>
                <p14:cNvPr id="39" name="Γραφή 38">
                  <a:extLst>
                    <a:ext uri="{FF2B5EF4-FFF2-40B4-BE49-F238E27FC236}">
                      <a16:creationId xmlns:a16="http://schemas.microsoft.com/office/drawing/2014/main" id="{BFC4B231-02B8-DDF1-0BCE-BF382AB43757}"/>
                    </a:ext>
                  </a:extLst>
                </p14:cNvPr>
                <p14:cNvContentPartPr/>
                <p14:nvPr/>
              </p14:nvContentPartPr>
              <p14:xfrm>
                <a:off x="6159628" y="3685348"/>
                <a:ext cx="386280" cy="336240"/>
              </p14:xfrm>
            </p:contentPart>
          </mc:Choice>
          <mc:Fallback xmlns="">
            <p:pic>
              <p:nvPicPr>
                <p:cNvPr id="39" name="Γραφή 38">
                  <a:extLst>
                    <a:ext uri="{FF2B5EF4-FFF2-40B4-BE49-F238E27FC236}">
                      <a16:creationId xmlns:a16="http://schemas.microsoft.com/office/drawing/2014/main" id="{BFC4B231-02B8-DDF1-0BCE-BF382AB43757}"/>
                    </a:ext>
                  </a:extLst>
                </p:cNvPr>
                <p:cNvPicPr/>
                <p:nvPr/>
              </p:nvPicPr>
              <p:blipFill>
                <a:blip r:embed="rId62"/>
                <a:stretch>
                  <a:fillRect/>
                </a:stretch>
              </p:blipFill>
              <p:spPr>
                <a:xfrm>
                  <a:off x="6096988" y="3307348"/>
                  <a:ext cx="511920" cy="1091880"/>
                </a:xfrm>
                <a:prstGeom prst="rect">
                  <a:avLst/>
                </a:prstGeom>
              </p:spPr>
            </p:pic>
          </mc:Fallback>
        </mc:AlternateContent>
      </p:grpSp>
      <p:sp>
        <p:nvSpPr>
          <p:cNvPr id="41" name="TextBox 40">
            <a:extLst>
              <a:ext uri="{FF2B5EF4-FFF2-40B4-BE49-F238E27FC236}">
                <a16:creationId xmlns:a16="http://schemas.microsoft.com/office/drawing/2014/main" id="{6152D905-23CE-F18F-0FF9-6F47EEA04A01}"/>
              </a:ext>
            </a:extLst>
          </p:cNvPr>
          <p:cNvSpPr txBox="1"/>
          <p:nvPr/>
        </p:nvSpPr>
        <p:spPr>
          <a:xfrm>
            <a:off x="6292054" y="4659470"/>
            <a:ext cx="3993401" cy="369332"/>
          </a:xfrm>
          <a:prstGeom prst="rect">
            <a:avLst/>
          </a:prstGeom>
          <a:noFill/>
        </p:spPr>
        <p:txBody>
          <a:bodyPr wrap="none" rtlCol="0">
            <a:spAutoFit/>
          </a:bodyPr>
          <a:lstStyle/>
          <a:p>
            <a:r>
              <a:rPr lang="en-US" dirty="0" err="1">
                <a:highlight>
                  <a:srgbClr val="FFFF00"/>
                </a:highlight>
              </a:rPr>
              <a:t>Explicações</a:t>
            </a:r>
            <a:r>
              <a:rPr lang="en-US" dirty="0">
                <a:highlight>
                  <a:srgbClr val="FFFF00"/>
                </a:highlight>
              </a:rPr>
              <a:t>, </a:t>
            </a:r>
            <a:r>
              <a:rPr lang="en-US" dirty="0" err="1">
                <a:highlight>
                  <a:srgbClr val="FFFF00"/>
                </a:highlight>
              </a:rPr>
              <a:t>exemplos</a:t>
            </a:r>
            <a:r>
              <a:rPr lang="en-US" dirty="0">
                <a:highlight>
                  <a:srgbClr val="FFFF00"/>
                </a:highlight>
              </a:rPr>
              <a:t> </a:t>
            </a:r>
            <a:r>
              <a:rPr lang="en-US" dirty="0" err="1">
                <a:highlight>
                  <a:srgbClr val="FFFF00"/>
                </a:highlight>
              </a:rPr>
              <a:t>ou</a:t>
            </a:r>
            <a:r>
              <a:rPr lang="en-US" dirty="0">
                <a:highlight>
                  <a:srgbClr val="FFFF00"/>
                </a:highlight>
              </a:rPr>
              <a:t> </a:t>
            </a:r>
            <a:r>
              <a:rPr lang="en-US" dirty="0" err="1">
                <a:highlight>
                  <a:srgbClr val="FFFF00"/>
                </a:highlight>
              </a:rPr>
              <a:t>fotografias</a:t>
            </a:r>
            <a:endParaRPr lang="el-GR" dirty="0">
              <a:highlight>
                <a:srgbClr val="FFFF00"/>
              </a:highlight>
            </a:endParaRPr>
          </a:p>
        </p:txBody>
      </p:sp>
    </p:spTree>
    <p:extLst>
      <p:ext uri="{BB962C8B-B14F-4D97-AF65-F5344CB8AC3E}">
        <p14:creationId xmlns:p14="http://schemas.microsoft.com/office/powerpoint/2010/main" val="393224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4000" dirty="0">
                <a:solidFill>
                  <a:srgbClr val="002060"/>
                </a:solidFill>
                <a:latin typeface="Arial" panose="020B0604020202020204" pitchFamily="34" charset="0"/>
                <a:cs typeface="Arial" panose="020B0604020202020204" pitchFamily="34" charset="0"/>
              </a:rPr>
              <a:t>PI4: </a:t>
            </a:r>
            <a:r>
              <a:rPr lang="pt-PT" sz="4000" dirty="0">
                <a:solidFill>
                  <a:schemeClr val="tx1"/>
                </a:solidFill>
                <a:latin typeface="Arial" panose="020B0604020202020204" pitchFamily="34" charset="0"/>
                <a:cs typeface="Arial" panose="020B0604020202020204" pitchFamily="34" charset="0"/>
              </a:rPr>
              <a:t>G</a:t>
            </a:r>
            <a:r>
              <a:rPr lang="pt-PT" sz="4000" dirty="0">
                <a:solidFill>
                  <a:schemeClr val="tx1"/>
                </a:solidFill>
              </a:rPr>
              <a:t>uia eletrónico para as exposições POEME</a:t>
            </a:r>
            <a:endParaRPr lang="en-GB" sz="40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id="{450EAAD7-847F-B9BA-FB2C-AE1902A169BA}"/>
                  </a:ext>
                </a:extLst>
              </p:cNvPr>
              <p:cNvPicPr/>
              <p:nvPr/>
            </p:nvPicPr>
            <p:blipFill>
              <a:blip r:embed="rId7"/>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id="{F2FFB61A-374B-3FBC-74FB-E7092D681F29}"/>
                    </a:ext>
                  </a:extLst>
                </p:cNvPr>
                <p:cNvPicPr/>
                <p:nvPr/>
              </p:nvPicPr>
              <p:blipFill>
                <a:blip r:embed="rId9"/>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id="{2FE14266-1724-FD3F-33A4-FED7A4A419F8}"/>
                    </a:ext>
                  </a:extLst>
                </p:cNvPr>
                <p:cNvPicPr/>
                <p:nvPr/>
              </p:nvPicPr>
              <p:blipFill>
                <a:blip r:embed="rId11"/>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id="{F1B50E86-4DCC-FC55-DA70-C6809F1D1CF8}"/>
                  </a:ext>
                </a:extLst>
              </p:cNvPr>
              <p:cNvPicPr/>
              <p:nvPr/>
            </p:nvPicPr>
            <p:blipFill>
              <a:blip r:embed="rId13"/>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id="{9C6A9A91-CE23-243A-9523-BAF91E3EAC17}"/>
                  </a:ext>
                </a:extLst>
              </p:cNvPr>
              <p:cNvPicPr/>
              <p:nvPr/>
            </p:nvPicPr>
            <p:blipFill>
              <a:blip r:embed="rId22"/>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id="{1A20FEF3-3183-390F-8007-4A4FB4F4166D}"/>
                    </a:ext>
                  </a:extLst>
                </p:cNvPr>
                <p:cNvPicPr/>
                <p:nvPr/>
              </p:nvPicPr>
              <p:blipFill>
                <a:blip r:embed="rId30"/>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p:sp>
        <p:nvSpPr>
          <p:cNvPr id="42" name="TextBox 41">
            <a:extLst>
              <a:ext uri="{FF2B5EF4-FFF2-40B4-BE49-F238E27FC236}">
                <a16:creationId xmlns:a16="http://schemas.microsoft.com/office/drawing/2014/main" id="{B04F60D6-9798-B6A3-95F3-86F8E631B834}"/>
              </a:ext>
            </a:extLst>
          </p:cNvPr>
          <p:cNvSpPr txBox="1"/>
          <p:nvPr/>
        </p:nvSpPr>
        <p:spPr>
          <a:xfrm>
            <a:off x="2756908" y="1376979"/>
            <a:ext cx="2723823" cy="369332"/>
          </a:xfrm>
          <a:prstGeom prst="rect">
            <a:avLst/>
          </a:prstGeom>
          <a:noFill/>
        </p:spPr>
        <p:txBody>
          <a:bodyPr wrap="none" rtlCol="0">
            <a:spAutoFit/>
          </a:bodyPr>
          <a:lstStyle/>
          <a:p>
            <a:r>
              <a:rPr lang="en-US" dirty="0" err="1">
                <a:highlight>
                  <a:srgbClr val="FFFF00"/>
                </a:highlight>
              </a:rPr>
              <a:t>Mostrar</a:t>
            </a:r>
            <a:r>
              <a:rPr lang="en-US" dirty="0">
                <a:highlight>
                  <a:srgbClr val="FFFF00"/>
                </a:highlight>
              </a:rPr>
              <a:t> </a:t>
            </a:r>
            <a:r>
              <a:rPr lang="en-US" dirty="0" err="1">
                <a:highlight>
                  <a:srgbClr val="FFFF00"/>
                </a:highlight>
              </a:rPr>
              <a:t>mais</a:t>
            </a:r>
            <a:r>
              <a:rPr lang="en-US" dirty="0">
                <a:highlight>
                  <a:srgbClr val="FFFF00"/>
                </a:highlight>
              </a:rPr>
              <a:t> </a:t>
            </a:r>
            <a:r>
              <a:rPr lang="en-US" dirty="0" err="1">
                <a:highlight>
                  <a:srgbClr val="FFFF00"/>
                </a:highlight>
              </a:rPr>
              <a:t>informação</a:t>
            </a:r>
            <a:endParaRPr lang="el-GR" dirty="0">
              <a:highlight>
                <a:srgbClr val="FFFF00"/>
              </a:highlight>
            </a:endParaRPr>
          </a:p>
        </p:txBody>
      </p:sp>
      <p:pic>
        <p:nvPicPr>
          <p:cNvPr id="13" name="Imagem 12">
            <a:extLst>
              <a:ext uri="{FF2B5EF4-FFF2-40B4-BE49-F238E27FC236}">
                <a16:creationId xmlns:a16="http://schemas.microsoft.com/office/drawing/2014/main" id="{AE90ACB1-ACEC-4BE5-A2DC-6BDE9F3A114B}"/>
              </a:ext>
            </a:extLst>
          </p:cNvPr>
          <p:cNvPicPr>
            <a:picLocks noChangeAspect="1"/>
          </p:cNvPicPr>
          <p:nvPr/>
        </p:nvPicPr>
        <p:blipFill>
          <a:blip r:embed="rId57">
            <a:duotone>
              <a:prstClr val="black"/>
              <a:srgbClr val="D9C3A5">
                <a:tint val="50000"/>
                <a:satMod val="180000"/>
              </a:srgbClr>
            </a:duotone>
          </a:blip>
          <a:stretch>
            <a:fillRect/>
          </a:stretch>
        </p:blipFill>
        <p:spPr>
          <a:xfrm>
            <a:off x="1587628" y="1406133"/>
            <a:ext cx="8524875" cy="4495800"/>
          </a:xfrm>
          <a:prstGeom prst="rect">
            <a:avLst/>
          </a:prstGeom>
        </p:spPr>
      </p:pic>
      <p:sp>
        <p:nvSpPr>
          <p:cNvPr id="43" name="TextBox 42">
            <a:extLst>
              <a:ext uri="{FF2B5EF4-FFF2-40B4-BE49-F238E27FC236}">
                <a16:creationId xmlns:a16="http://schemas.microsoft.com/office/drawing/2014/main" id="{F3701CCD-0215-A5FE-EFFA-3395479163B8}"/>
              </a:ext>
            </a:extLst>
          </p:cNvPr>
          <p:cNvSpPr txBox="1"/>
          <p:nvPr/>
        </p:nvSpPr>
        <p:spPr>
          <a:xfrm>
            <a:off x="7765587" y="5267201"/>
            <a:ext cx="3467616" cy="369332"/>
          </a:xfrm>
          <a:prstGeom prst="rect">
            <a:avLst/>
          </a:prstGeom>
          <a:noFill/>
        </p:spPr>
        <p:txBody>
          <a:bodyPr wrap="none" rtlCol="0">
            <a:spAutoFit/>
          </a:bodyPr>
          <a:lstStyle/>
          <a:p>
            <a:r>
              <a:rPr lang="en-US" dirty="0">
                <a:highlight>
                  <a:srgbClr val="FFFF00"/>
                </a:highlight>
              </a:rPr>
              <a:t>Links para outros websites </a:t>
            </a:r>
            <a:r>
              <a:rPr lang="en-US" dirty="0" err="1">
                <a:highlight>
                  <a:srgbClr val="FFFF00"/>
                </a:highlight>
              </a:rPr>
              <a:t>úteis</a:t>
            </a:r>
            <a:endParaRPr lang="el-GR" dirty="0">
              <a:highlight>
                <a:srgbClr val="FFFF00"/>
              </a:highlight>
            </a:endParaRPr>
          </a:p>
        </p:txBody>
      </p:sp>
      <p:grpSp>
        <p:nvGrpSpPr>
          <p:cNvPr id="46" name="Ομάδα 45">
            <a:extLst>
              <a:ext uri="{FF2B5EF4-FFF2-40B4-BE49-F238E27FC236}">
                <a16:creationId xmlns:a16="http://schemas.microsoft.com/office/drawing/2014/main" id="{41234557-CDF6-FC32-46F4-D67581D982AD}"/>
              </a:ext>
            </a:extLst>
          </p:cNvPr>
          <p:cNvGrpSpPr/>
          <p:nvPr/>
        </p:nvGrpSpPr>
        <p:grpSpPr>
          <a:xfrm>
            <a:off x="6722915" y="4990025"/>
            <a:ext cx="979920" cy="444600"/>
            <a:chOff x="7008868" y="4599748"/>
            <a:chExt cx="979920" cy="444600"/>
          </a:xfrm>
        </p:grpSpPr>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44" name="Γραφή 43">
                  <a:extLst>
                    <a:ext uri="{FF2B5EF4-FFF2-40B4-BE49-F238E27FC236}">
                      <a16:creationId xmlns:a16="http://schemas.microsoft.com/office/drawing/2014/main" id="{A4265F5A-9D57-5CC3-133F-3B26D2F49C2B}"/>
                    </a:ext>
                  </a:extLst>
                </p14:cNvPr>
                <p14:cNvContentPartPr/>
                <p14:nvPr/>
              </p14:nvContentPartPr>
              <p14:xfrm>
                <a:off x="7086628" y="4712428"/>
                <a:ext cx="902160" cy="331920"/>
              </p14:xfrm>
            </p:contentPart>
          </mc:Choice>
          <mc:Fallback xmlns="">
            <p:pic>
              <p:nvPicPr>
                <p:cNvPr id="44" name="Γραφή 43">
                  <a:extLst>
                    <a:ext uri="{FF2B5EF4-FFF2-40B4-BE49-F238E27FC236}">
                      <a16:creationId xmlns:a16="http://schemas.microsoft.com/office/drawing/2014/main" id="{A4265F5A-9D57-5CC3-133F-3B26D2F49C2B}"/>
                    </a:ext>
                  </a:extLst>
                </p:cNvPr>
                <p:cNvPicPr/>
                <p:nvPr/>
              </p:nvPicPr>
              <p:blipFill>
                <a:blip r:embed="rId66"/>
                <a:stretch>
                  <a:fillRect/>
                </a:stretch>
              </p:blipFill>
              <p:spPr>
                <a:xfrm>
                  <a:off x="7023628" y="4334788"/>
                  <a:ext cx="1027800" cy="1087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45" name="Γραφή 44">
                  <a:extLst>
                    <a:ext uri="{FF2B5EF4-FFF2-40B4-BE49-F238E27FC236}">
                      <a16:creationId xmlns:a16="http://schemas.microsoft.com/office/drawing/2014/main" id="{BAB1AD01-E404-3887-F705-7A9580E435C2}"/>
                    </a:ext>
                  </a:extLst>
                </p14:cNvPr>
                <p14:cNvContentPartPr/>
                <p14:nvPr/>
              </p14:nvContentPartPr>
              <p14:xfrm>
                <a:off x="7008868" y="4599748"/>
                <a:ext cx="345600" cy="306360"/>
              </p14:xfrm>
            </p:contentPart>
          </mc:Choice>
          <mc:Fallback xmlns="">
            <p:pic>
              <p:nvPicPr>
                <p:cNvPr id="45" name="Γραφή 44">
                  <a:extLst>
                    <a:ext uri="{FF2B5EF4-FFF2-40B4-BE49-F238E27FC236}">
                      <a16:creationId xmlns:a16="http://schemas.microsoft.com/office/drawing/2014/main" id="{BAB1AD01-E404-3887-F705-7A9580E435C2}"/>
                    </a:ext>
                  </a:extLst>
                </p:cNvPr>
                <p:cNvPicPr/>
                <p:nvPr/>
              </p:nvPicPr>
              <p:blipFill>
                <a:blip r:embed="rId68"/>
                <a:stretch>
                  <a:fillRect/>
                </a:stretch>
              </p:blipFill>
              <p:spPr>
                <a:xfrm>
                  <a:off x="6946228" y="4222108"/>
                  <a:ext cx="471240" cy="1062000"/>
                </a:xfrm>
                <a:prstGeom prst="rect">
                  <a:avLst/>
                </a:prstGeom>
              </p:spPr>
            </p:pic>
          </mc:Fallback>
        </mc:AlternateContent>
      </p:grpSp>
      <p:pic>
        <p:nvPicPr>
          <p:cNvPr id="35" name="Imagem 34">
            <a:extLst>
              <a:ext uri="{FF2B5EF4-FFF2-40B4-BE49-F238E27FC236}">
                <a16:creationId xmlns:a16="http://schemas.microsoft.com/office/drawing/2014/main" id="{1DD691C4-728D-48BC-936A-35917DF26EBC}"/>
              </a:ext>
            </a:extLst>
          </p:cNvPr>
          <p:cNvPicPr>
            <a:picLocks noChangeAspect="1"/>
          </p:cNvPicPr>
          <p:nvPr/>
        </p:nvPicPr>
        <p:blipFill>
          <a:blip r:embed="rId69"/>
          <a:stretch>
            <a:fillRect/>
          </a:stretch>
        </p:blipFill>
        <p:spPr>
          <a:xfrm>
            <a:off x="2547762" y="1364303"/>
            <a:ext cx="8505825" cy="1428750"/>
          </a:xfrm>
          <a:prstGeom prst="rect">
            <a:avLst/>
          </a:prstGeom>
        </p:spPr>
      </p:pic>
      <p:grpSp>
        <p:nvGrpSpPr>
          <p:cNvPr id="41" name="Ομάδα 40">
            <a:extLst>
              <a:ext uri="{FF2B5EF4-FFF2-40B4-BE49-F238E27FC236}">
                <a16:creationId xmlns:a16="http://schemas.microsoft.com/office/drawing/2014/main" id="{062DFA50-73FE-C5D1-DB8E-31DF8501C653}"/>
              </a:ext>
            </a:extLst>
          </p:cNvPr>
          <p:cNvGrpSpPr/>
          <p:nvPr/>
        </p:nvGrpSpPr>
        <p:grpSpPr>
          <a:xfrm>
            <a:off x="1559548" y="2700748"/>
            <a:ext cx="1916640" cy="690120"/>
            <a:chOff x="1559548" y="2700748"/>
            <a:chExt cx="1916640" cy="690120"/>
          </a:xfrm>
        </p:grpSpPr>
        <mc:AlternateContent xmlns:mc="http://schemas.openxmlformats.org/markup-compatibility/2006" xmlns:p14="http://schemas.microsoft.com/office/powerpoint/2010/main" xmlns:aink="http://schemas.microsoft.com/office/drawing/2016/ink">
          <mc:Choice Requires="p14 aink">
            <p:contentPart p14:bwMode="auto" r:id="rId70">
              <p14:nvContentPartPr>
                <p14:cNvPr id="37" name="Γραφή 36">
                  <a:extLst>
                    <a:ext uri="{FF2B5EF4-FFF2-40B4-BE49-F238E27FC236}">
                      <a16:creationId xmlns:a16="http://schemas.microsoft.com/office/drawing/2014/main" id="{C5C3C92B-9F6D-CA3F-FE3B-ED0F72D7147E}"/>
                    </a:ext>
                  </a:extLst>
                </p14:cNvPr>
                <p14:cNvContentPartPr/>
                <p14:nvPr/>
              </p14:nvContentPartPr>
              <p14:xfrm>
                <a:off x="1559548" y="2798308"/>
                <a:ext cx="1621080" cy="592560"/>
              </p14:xfrm>
            </p:contentPart>
          </mc:Choice>
          <mc:Fallback xmlns="">
            <p:pic>
              <p:nvPicPr>
                <p:cNvPr id="37" name="Γραφή 36">
                  <a:extLst>
                    <a:ext uri="{FF2B5EF4-FFF2-40B4-BE49-F238E27FC236}">
                      <a16:creationId xmlns:a16="http://schemas.microsoft.com/office/drawing/2014/main" id="{C5C3C92B-9F6D-CA3F-FE3B-ED0F72D7147E}"/>
                    </a:ext>
                  </a:extLst>
                </p:cNvPr>
                <p:cNvPicPr/>
                <p:nvPr/>
              </p:nvPicPr>
              <p:blipFill>
                <a:blip r:embed="rId60"/>
                <a:stretch>
                  <a:fillRect/>
                </a:stretch>
              </p:blipFill>
              <p:spPr>
                <a:xfrm>
                  <a:off x="1496908" y="2420668"/>
                  <a:ext cx="1746720" cy="1348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39" name="Γραφή 38">
                  <a:extLst>
                    <a:ext uri="{FF2B5EF4-FFF2-40B4-BE49-F238E27FC236}">
                      <a16:creationId xmlns:a16="http://schemas.microsoft.com/office/drawing/2014/main" id="{4A855EDB-2E34-2B90-061B-85746F68859D}"/>
                    </a:ext>
                  </a:extLst>
                </p14:cNvPr>
                <p14:cNvContentPartPr/>
                <p14:nvPr/>
              </p14:nvContentPartPr>
              <p14:xfrm>
                <a:off x="2756908" y="2775268"/>
                <a:ext cx="566640" cy="277200"/>
              </p14:xfrm>
            </p:contentPart>
          </mc:Choice>
          <mc:Fallback xmlns="">
            <p:pic>
              <p:nvPicPr>
                <p:cNvPr id="39" name="Γραφή 38">
                  <a:extLst>
                    <a:ext uri="{FF2B5EF4-FFF2-40B4-BE49-F238E27FC236}">
                      <a16:creationId xmlns:a16="http://schemas.microsoft.com/office/drawing/2014/main" id="{4A855EDB-2E34-2B90-061B-85746F68859D}"/>
                    </a:ext>
                  </a:extLst>
                </p:cNvPr>
                <p:cNvPicPr/>
                <p:nvPr/>
              </p:nvPicPr>
              <p:blipFill>
                <a:blip r:embed="rId62"/>
                <a:stretch>
                  <a:fillRect/>
                </a:stretch>
              </p:blipFill>
              <p:spPr>
                <a:xfrm>
                  <a:off x="2694268" y="2397268"/>
                  <a:ext cx="692280" cy="1032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2">
              <p14:nvContentPartPr>
                <p14:cNvPr id="40" name="Γραφή 39">
                  <a:extLst>
                    <a:ext uri="{FF2B5EF4-FFF2-40B4-BE49-F238E27FC236}">
                      <a16:creationId xmlns:a16="http://schemas.microsoft.com/office/drawing/2014/main" id="{7711089C-7870-2A43-8887-36889A197875}"/>
                    </a:ext>
                  </a:extLst>
                </p14:cNvPr>
                <p14:cNvContentPartPr/>
                <p14:nvPr/>
              </p14:nvContentPartPr>
              <p14:xfrm>
                <a:off x="3193228" y="2700748"/>
                <a:ext cx="282960" cy="225000"/>
              </p14:xfrm>
            </p:contentPart>
          </mc:Choice>
          <mc:Fallback xmlns="">
            <p:pic>
              <p:nvPicPr>
                <p:cNvPr id="40" name="Γραφή 39">
                  <a:extLst>
                    <a:ext uri="{FF2B5EF4-FFF2-40B4-BE49-F238E27FC236}">
                      <a16:creationId xmlns:a16="http://schemas.microsoft.com/office/drawing/2014/main" id="{7711089C-7870-2A43-8887-36889A197875}"/>
                    </a:ext>
                  </a:extLst>
                </p:cNvPr>
                <p:cNvPicPr/>
                <p:nvPr/>
              </p:nvPicPr>
              <p:blipFill>
                <a:blip r:embed="rId64"/>
                <a:stretch>
                  <a:fillRect/>
                </a:stretch>
              </p:blipFill>
              <p:spPr>
                <a:xfrm>
                  <a:off x="3130228" y="2322748"/>
                  <a:ext cx="408600" cy="980640"/>
                </a:xfrm>
                <a:prstGeom prst="rect">
                  <a:avLst/>
                </a:prstGeom>
              </p:spPr>
            </p:pic>
          </mc:Fallback>
        </mc:AlternateContent>
      </p:grpSp>
      <p:sp>
        <p:nvSpPr>
          <p:cNvPr id="47" name="TextBox 42">
            <a:extLst>
              <a:ext uri="{FF2B5EF4-FFF2-40B4-BE49-F238E27FC236}">
                <a16:creationId xmlns:a16="http://schemas.microsoft.com/office/drawing/2014/main" id="{795C960F-A519-4F56-9628-AFDE83AE298F}"/>
              </a:ext>
            </a:extLst>
          </p:cNvPr>
          <p:cNvSpPr txBox="1"/>
          <p:nvPr/>
        </p:nvSpPr>
        <p:spPr>
          <a:xfrm>
            <a:off x="1979981" y="1295398"/>
            <a:ext cx="2313454" cy="369332"/>
          </a:xfrm>
          <a:prstGeom prst="rect">
            <a:avLst/>
          </a:prstGeom>
          <a:noFill/>
        </p:spPr>
        <p:txBody>
          <a:bodyPr wrap="none" rtlCol="0">
            <a:spAutoFit/>
          </a:bodyPr>
          <a:lstStyle/>
          <a:p>
            <a:r>
              <a:rPr lang="en-US" dirty="0" err="1">
                <a:highlight>
                  <a:srgbClr val="FFFF00"/>
                </a:highlight>
              </a:rPr>
              <a:t>Informação</a:t>
            </a:r>
            <a:r>
              <a:rPr lang="en-US" dirty="0">
                <a:highlight>
                  <a:srgbClr val="FFFF00"/>
                </a:highlight>
              </a:rPr>
              <a:t> </a:t>
            </a:r>
            <a:r>
              <a:rPr lang="en-US" dirty="0" err="1">
                <a:highlight>
                  <a:srgbClr val="FFFF00"/>
                </a:highlight>
              </a:rPr>
              <a:t>adicional</a:t>
            </a:r>
            <a:endParaRPr lang="el-GR" dirty="0">
              <a:highlight>
                <a:srgbClr val="FFFF00"/>
              </a:highlight>
            </a:endParaRPr>
          </a:p>
        </p:txBody>
      </p:sp>
    </p:spTree>
    <p:extLst>
      <p:ext uri="{BB962C8B-B14F-4D97-AF65-F5344CB8AC3E}">
        <p14:creationId xmlns:p14="http://schemas.microsoft.com/office/powerpoint/2010/main" val="288901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5EE1F6C2-3358-4129-B958-7A86B2379DD4}"/>
              </a:ext>
            </a:extLst>
          </p:cNvPr>
          <p:cNvSpPr/>
          <p:nvPr/>
        </p:nvSpPr>
        <p:spPr>
          <a:xfrm>
            <a:off x="506437" y="1270861"/>
            <a:ext cx="1116581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5">
            <a:extLst>
              <a:ext uri="{FF2B5EF4-FFF2-40B4-BE49-F238E27FC236}">
                <a16:creationId xmlns:a16="http://schemas.microsoft.com/office/drawing/2014/main" id="{6889F69F-CAEE-47B2-052A-61878C6C9F14}"/>
              </a:ext>
            </a:extLst>
          </p:cNvPr>
          <p:cNvSpPr/>
          <p:nvPr/>
        </p:nvSpPr>
        <p:spPr>
          <a:xfrm>
            <a:off x="1442943" y="19751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4000" dirty="0">
                <a:solidFill>
                  <a:srgbClr val="002060"/>
                </a:solidFill>
                <a:latin typeface="Arial" panose="020B0604020202020204" pitchFamily="34" charset="0"/>
                <a:cs typeface="Arial" panose="020B0604020202020204" pitchFamily="34" charset="0"/>
              </a:rPr>
              <a:t>PI4: </a:t>
            </a:r>
            <a:r>
              <a:rPr lang="pt-PT" sz="4000" dirty="0">
                <a:solidFill>
                  <a:schemeClr val="tx1"/>
                </a:solidFill>
                <a:latin typeface="Arial" panose="020B0604020202020204" pitchFamily="34" charset="0"/>
                <a:cs typeface="Arial" panose="020B0604020202020204" pitchFamily="34" charset="0"/>
              </a:rPr>
              <a:t>G</a:t>
            </a:r>
            <a:r>
              <a:rPr lang="pt-PT" sz="4000" dirty="0">
                <a:solidFill>
                  <a:schemeClr val="tx1"/>
                </a:solidFill>
              </a:rPr>
              <a:t>uia eletrónico para as exposições POEME</a:t>
            </a:r>
            <a:endParaRPr lang="en-GB" sz="40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Γραφή 2">
                <a:extLst>
                  <a:ext uri="{FF2B5EF4-FFF2-40B4-BE49-F238E27FC236}">
                    <a16:creationId xmlns:a16="http://schemas.microsoft.com/office/drawing/2014/main" id="{450EAAD7-847F-B9BA-FB2C-AE1902A169BA}"/>
                  </a:ext>
                </a:extLst>
              </p14:cNvPr>
              <p14:cNvContentPartPr/>
              <p14:nvPr/>
            </p14:nvContentPartPr>
            <p14:xfrm>
              <a:off x="-169532" y="2447668"/>
              <a:ext cx="360" cy="360"/>
            </p14:xfrm>
          </p:contentPart>
        </mc:Choice>
        <mc:Fallback xmlns="">
          <p:pic>
            <p:nvPicPr>
              <p:cNvPr id="3" name="Γραφή 2">
                <a:extLst>
                  <a:ext uri="{FF2B5EF4-FFF2-40B4-BE49-F238E27FC236}">
                    <a16:creationId xmlns:a16="http://schemas.microsoft.com/office/drawing/2014/main" id="{450EAAD7-847F-B9BA-FB2C-AE1902A169BA}"/>
                  </a:ext>
                </a:extLst>
              </p:cNvPr>
              <p:cNvPicPr/>
              <p:nvPr/>
            </p:nvPicPr>
            <p:blipFill>
              <a:blip r:embed="rId6"/>
              <a:stretch>
                <a:fillRect/>
              </a:stretch>
            </p:blipFill>
            <p:spPr>
              <a:xfrm>
                <a:off x="-232172" y="2069668"/>
                <a:ext cx="126000" cy="756000"/>
              </a:xfrm>
              <a:prstGeom prst="rect">
                <a:avLst/>
              </a:prstGeom>
            </p:spPr>
          </p:pic>
        </mc:Fallback>
      </mc:AlternateContent>
      <p:grpSp>
        <p:nvGrpSpPr>
          <p:cNvPr id="9" name="Ομάδα 8">
            <a:extLst>
              <a:ext uri="{FF2B5EF4-FFF2-40B4-BE49-F238E27FC236}">
                <a16:creationId xmlns:a16="http://schemas.microsoft.com/office/drawing/2014/main" id="{4FDC138B-BA6D-3806-9929-F1518B2EEAAC}"/>
              </a:ext>
            </a:extLst>
          </p:cNvPr>
          <p:cNvGrpSpPr/>
          <p:nvPr/>
        </p:nvGrpSpPr>
        <p:grpSpPr>
          <a:xfrm>
            <a:off x="1110988" y="3206908"/>
            <a:ext cx="28440" cy="360"/>
            <a:chOff x="1110988" y="3206908"/>
            <a:chExt cx="2844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Γραφή 3">
                  <a:extLst>
                    <a:ext uri="{FF2B5EF4-FFF2-40B4-BE49-F238E27FC236}">
                      <a16:creationId xmlns:a16="http://schemas.microsoft.com/office/drawing/2014/main" id="{F2FFB61A-374B-3FBC-74FB-E7092D681F29}"/>
                    </a:ext>
                  </a:extLst>
                </p14:cNvPr>
                <p14:cNvContentPartPr/>
                <p14:nvPr/>
              </p14:nvContentPartPr>
              <p14:xfrm>
                <a:off x="1110988" y="3206908"/>
                <a:ext cx="360" cy="360"/>
              </p14:xfrm>
            </p:contentPart>
          </mc:Choice>
          <mc:Fallback xmlns="">
            <p:pic>
              <p:nvPicPr>
                <p:cNvPr id="4" name="Γραφή 3">
                  <a:extLst>
                    <a:ext uri="{FF2B5EF4-FFF2-40B4-BE49-F238E27FC236}">
                      <a16:creationId xmlns:a16="http://schemas.microsoft.com/office/drawing/2014/main" id="{F2FFB61A-374B-3FBC-74FB-E7092D681F29}"/>
                    </a:ext>
                  </a:extLst>
                </p:cNvPr>
                <p:cNvPicPr/>
                <p:nvPr/>
              </p:nvPicPr>
              <p:blipFill>
                <a:blip r:embed="rId8"/>
                <a:stretch>
                  <a:fillRect/>
                </a:stretch>
              </p:blipFill>
              <p:spPr>
                <a:xfrm>
                  <a:off x="1047988" y="2828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Γραφή 5">
                  <a:extLst>
                    <a:ext uri="{FF2B5EF4-FFF2-40B4-BE49-F238E27FC236}">
                      <a16:creationId xmlns:a16="http://schemas.microsoft.com/office/drawing/2014/main" id="{2FE14266-1724-FD3F-33A4-FED7A4A419F8}"/>
                    </a:ext>
                  </a:extLst>
                </p14:cNvPr>
                <p14:cNvContentPartPr/>
                <p14:nvPr/>
              </p14:nvContentPartPr>
              <p14:xfrm>
                <a:off x="1139068" y="3206908"/>
                <a:ext cx="360" cy="360"/>
              </p14:xfrm>
            </p:contentPart>
          </mc:Choice>
          <mc:Fallback xmlns="">
            <p:pic>
              <p:nvPicPr>
                <p:cNvPr id="6" name="Γραφή 5">
                  <a:extLst>
                    <a:ext uri="{FF2B5EF4-FFF2-40B4-BE49-F238E27FC236}">
                      <a16:creationId xmlns:a16="http://schemas.microsoft.com/office/drawing/2014/main" id="{2FE14266-1724-FD3F-33A4-FED7A4A419F8}"/>
                    </a:ext>
                  </a:extLst>
                </p:cNvPr>
                <p:cNvPicPr/>
                <p:nvPr/>
              </p:nvPicPr>
              <p:blipFill>
                <a:blip r:embed="rId10"/>
                <a:stretch>
                  <a:fillRect/>
                </a:stretch>
              </p:blipFill>
              <p:spPr>
                <a:xfrm>
                  <a:off x="1076428" y="282890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Γραφή 13">
                <a:extLst>
                  <a:ext uri="{FF2B5EF4-FFF2-40B4-BE49-F238E27FC236}">
                    <a16:creationId xmlns:a16="http://schemas.microsoft.com/office/drawing/2014/main" id="{F1B50E86-4DCC-FC55-DA70-C6809F1D1CF8}"/>
                  </a:ext>
                </a:extLst>
              </p14:cNvPr>
              <p14:cNvContentPartPr/>
              <p14:nvPr/>
            </p14:nvContentPartPr>
            <p14:xfrm>
              <a:off x="998308" y="2433268"/>
              <a:ext cx="360" cy="360"/>
            </p14:xfrm>
          </p:contentPart>
        </mc:Choice>
        <mc:Fallback xmlns="">
          <p:pic>
            <p:nvPicPr>
              <p:cNvPr id="14" name="Γραφή 13">
                <a:extLst>
                  <a:ext uri="{FF2B5EF4-FFF2-40B4-BE49-F238E27FC236}">
                    <a16:creationId xmlns:a16="http://schemas.microsoft.com/office/drawing/2014/main" id="{F1B50E86-4DCC-FC55-DA70-C6809F1D1CF8}"/>
                  </a:ext>
                </a:extLst>
              </p:cNvPr>
              <p:cNvPicPr/>
              <p:nvPr/>
            </p:nvPicPr>
            <p:blipFill>
              <a:blip r:embed="rId13"/>
              <a:stretch>
                <a:fillRect/>
              </a:stretch>
            </p:blipFill>
            <p:spPr>
              <a:xfrm>
                <a:off x="935308" y="2055268"/>
                <a:ext cx="126000" cy="756000"/>
              </a:xfrm>
              <a:prstGeom prst="rect">
                <a:avLst/>
              </a:prstGeom>
            </p:spPr>
          </p:pic>
        </mc:Fallback>
      </mc:AlternateContent>
      <p:grpSp>
        <p:nvGrpSpPr>
          <p:cNvPr id="20" name="Ομάδα 19">
            <a:extLst>
              <a:ext uri="{FF2B5EF4-FFF2-40B4-BE49-F238E27FC236}">
                <a16:creationId xmlns:a16="http://schemas.microsoft.com/office/drawing/2014/main" id="{67471A6A-6ED9-EAD6-9EBA-C408AB366F00}"/>
              </a:ext>
            </a:extLst>
          </p:cNvPr>
          <p:cNvGrpSpPr/>
          <p:nvPr/>
        </p:nvGrpSpPr>
        <p:grpSpPr>
          <a:xfrm>
            <a:off x="3136708" y="3362068"/>
            <a:ext cx="360" cy="360"/>
            <a:chOff x="3136708" y="33620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Γραφή 17">
                  <a:extLst>
                    <a:ext uri="{FF2B5EF4-FFF2-40B4-BE49-F238E27FC236}">
                      <a16:creationId xmlns:a16="http://schemas.microsoft.com/office/drawing/2014/main" id="{0793CDC9-D635-66FE-CF16-D21575A6AAB1}"/>
                    </a:ext>
                  </a:extLst>
                </p14:cNvPr>
                <p14:cNvContentPartPr/>
                <p14:nvPr/>
              </p14:nvContentPartPr>
              <p14:xfrm>
                <a:off x="3136708" y="3362068"/>
                <a:ext cx="360" cy="360"/>
              </p14:xfrm>
            </p:contentPart>
          </mc:Choice>
          <mc:Fallback xmlns="">
            <p:pic>
              <p:nvPicPr>
                <p:cNvPr id="18" name="Γραφή 17">
                  <a:extLst>
                    <a:ext uri="{FF2B5EF4-FFF2-40B4-BE49-F238E27FC236}">
                      <a16:creationId xmlns:a16="http://schemas.microsoft.com/office/drawing/2014/main" id="{0793CDC9-D635-66FE-CF16-D21575A6AAB1}"/>
                    </a:ext>
                  </a:extLst>
                </p:cNvPr>
                <p:cNvPicPr/>
                <p:nvPr/>
              </p:nvPicPr>
              <p:blipFill>
                <a:blip r:embed="rId15"/>
                <a:stretch>
                  <a:fillRect/>
                </a:stretch>
              </p:blipFill>
              <p:spPr>
                <a:xfrm>
                  <a:off x="3074068" y="29840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9" name="Γραφή 18">
                  <a:extLst>
                    <a:ext uri="{FF2B5EF4-FFF2-40B4-BE49-F238E27FC236}">
                      <a16:creationId xmlns:a16="http://schemas.microsoft.com/office/drawing/2014/main" id="{EB353F71-2697-B326-B0AC-0264286677A7}"/>
                    </a:ext>
                  </a:extLst>
                </p14:cNvPr>
                <p14:cNvContentPartPr/>
                <p14:nvPr/>
              </p14:nvContentPartPr>
              <p14:xfrm>
                <a:off x="3136708" y="3362068"/>
                <a:ext cx="360" cy="360"/>
              </p14:xfrm>
            </p:contentPart>
          </mc:Choice>
          <mc:Fallback xmlns="">
            <p:pic>
              <p:nvPicPr>
                <p:cNvPr id="19" name="Γραφή 18">
                  <a:extLst>
                    <a:ext uri="{FF2B5EF4-FFF2-40B4-BE49-F238E27FC236}">
                      <a16:creationId xmlns:a16="http://schemas.microsoft.com/office/drawing/2014/main" id="{EB353F71-2697-B326-B0AC-0264286677A7}"/>
                    </a:ext>
                  </a:extLst>
                </p:cNvPr>
                <p:cNvPicPr/>
                <p:nvPr/>
              </p:nvPicPr>
              <p:blipFill>
                <a:blip r:embed="rId15"/>
                <a:stretch>
                  <a:fillRect/>
                </a:stretch>
              </p:blipFill>
              <p:spPr>
                <a:xfrm>
                  <a:off x="3074068" y="29840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0" name="Γραφή 9">
                <a:extLst>
                  <a:ext uri="{FF2B5EF4-FFF2-40B4-BE49-F238E27FC236}">
                    <a16:creationId xmlns:a16="http://schemas.microsoft.com/office/drawing/2014/main" id="{9C6A9A91-CE23-243A-9523-BAF91E3EAC17}"/>
                  </a:ext>
                </a:extLst>
              </p14:cNvPr>
              <p14:cNvContentPartPr/>
              <p14:nvPr/>
            </p14:nvContentPartPr>
            <p14:xfrm>
              <a:off x="-42812" y="4444948"/>
              <a:ext cx="360" cy="360"/>
            </p14:xfrm>
          </p:contentPart>
        </mc:Choice>
        <mc:Fallback xmlns="">
          <p:pic>
            <p:nvPicPr>
              <p:cNvPr id="10" name="Γραφή 9">
                <a:extLst>
                  <a:ext uri="{FF2B5EF4-FFF2-40B4-BE49-F238E27FC236}">
                    <a16:creationId xmlns:a16="http://schemas.microsoft.com/office/drawing/2014/main" id="{9C6A9A91-CE23-243A-9523-BAF91E3EAC17}"/>
                  </a:ext>
                </a:extLst>
              </p:cNvPr>
              <p:cNvPicPr/>
              <p:nvPr/>
            </p:nvPicPr>
            <p:blipFill>
              <a:blip r:embed="rId22"/>
              <a:stretch>
                <a:fillRect/>
              </a:stretch>
            </p:blipFill>
            <p:spPr>
              <a:xfrm>
                <a:off x="-105812" y="40673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1" name="Γραφή 10">
                <a:extLst>
                  <a:ext uri="{FF2B5EF4-FFF2-40B4-BE49-F238E27FC236}">
                    <a16:creationId xmlns:a16="http://schemas.microsoft.com/office/drawing/2014/main" id="{D3AA7641-75F3-DD23-4D99-6E8DEBC82EE8}"/>
                  </a:ext>
                </a:extLst>
              </p14:cNvPr>
              <p14:cNvContentPartPr/>
              <p14:nvPr/>
            </p14:nvContentPartPr>
            <p14:xfrm>
              <a:off x="5275108" y="3460348"/>
              <a:ext cx="360" cy="360"/>
            </p14:xfrm>
          </p:contentPart>
        </mc:Choice>
        <mc:Fallback xmlns="">
          <p:pic>
            <p:nvPicPr>
              <p:cNvPr id="11" name="Γραφή 10">
                <a:extLst>
                  <a:ext uri="{FF2B5EF4-FFF2-40B4-BE49-F238E27FC236}">
                    <a16:creationId xmlns:a16="http://schemas.microsoft.com/office/drawing/2014/main" id="{D3AA7641-75F3-DD23-4D99-6E8DEBC82EE8}"/>
                  </a:ext>
                </a:extLst>
              </p:cNvPr>
              <p:cNvPicPr/>
              <p:nvPr/>
            </p:nvPicPr>
            <p:blipFill>
              <a:blip r:embed="rId24"/>
              <a:stretch>
                <a:fillRect/>
              </a:stretch>
            </p:blipFill>
            <p:spPr>
              <a:xfrm>
                <a:off x="5212468" y="30827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2" name="Γραφή 11">
                <a:extLst>
                  <a:ext uri="{FF2B5EF4-FFF2-40B4-BE49-F238E27FC236}">
                    <a16:creationId xmlns:a16="http://schemas.microsoft.com/office/drawing/2014/main" id="{3E83AEF5-20A5-4BC8-86D1-A9A6480A3D2C}"/>
                  </a:ext>
                </a:extLst>
              </p14:cNvPr>
              <p14:cNvContentPartPr/>
              <p14:nvPr/>
            </p14:nvContentPartPr>
            <p14:xfrm>
              <a:off x="2883628" y="2714428"/>
              <a:ext cx="360" cy="360"/>
            </p14:xfrm>
          </p:contentPart>
        </mc:Choice>
        <mc:Fallback xmlns="">
          <p:pic>
            <p:nvPicPr>
              <p:cNvPr id="12" name="Γραφή 11">
                <a:extLst>
                  <a:ext uri="{FF2B5EF4-FFF2-40B4-BE49-F238E27FC236}">
                    <a16:creationId xmlns:a16="http://schemas.microsoft.com/office/drawing/2014/main" id="{3E83AEF5-20A5-4BC8-86D1-A9A6480A3D2C}"/>
                  </a:ext>
                </a:extLst>
              </p:cNvPr>
              <p:cNvPicPr/>
              <p:nvPr/>
            </p:nvPicPr>
            <p:blipFill>
              <a:blip r:embed="rId26"/>
              <a:stretch>
                <a:fillRect/>
              </a:stretch>
            </p:blipFill>
            <p:spPr>
              <a:xfrm>
                <a:off x="2820628" y="2336428"/>
                <a:ext cx="126000" cy="756000"/>
              </a:xfrm>
              <a:prstGeom prst="rect">
                <a:avLst/>
              </a:prstGeom>
            </p:spPr>
          </p:pic>
        </mc:Fallback>
      </mc:AlternateContent>
      <p:grpSp>
        <p:nvGrpSpPr>
          <p:cNvPr id="21" name="Ομάδα 20">
            <a:extLst>
              <a:ext uri="{FF2B5EF4-FFF2-40B4-BE49-F238E27FC236}">
                <a16:creationId xmlns:a16="http://schemas.microsoft.com/office/drawing/2014/main" id="{ABF419C4-5823-41C8-F56D-79A6B7D9EEA3}"/>
              </a:ext>
            </a:extLst>
          </p:cNvPr>
          <p:cNvGrpSpPr/>
          <p:nvPr/>
        </p:nvGrpSpPr>
        <p:grpSpPr>
          <a:xfrm>
            <a:off x="3361708" y="2813428"/>
            <a:ext cx="360" cy="14040"/>
            <a:chOff x="3361708" y="2813428"/>
            <a:chExt cx="360" cy="140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6" name="Γραφή 15">
                  <a:extLst>
                    <a:ext uri="{FF2B5EF4-FFF2-40B4-BE49-F238E27FC236}">
                      <a16:creationId xmlns:a16="http://schemas.microsoft.com/office/drawing/2014/main" id="{1A20FEF3-3183-390F-8007-4A4FB4F4166D}"/>
                    </a:ext>
                  </a:extLst>
                </p14:cNvPr>
                <p14:cNvContentPartPr/>
                <p14:nvPr/>
              </p14:nvContentPartPr>
              <p14:xfrm>
                <a:off x="3361708" y="2813428"/>
                <a:ext cx="360" cy="360"/>
              </p14:xfrm>
            </p:contentPart>
          </mc:Choice>
          <mc:Fallback xmlns="">
            <p:pic>
              <p:nvPicPr>
                <p:cNvPr id="16" name="Γραφή 15">
                  <a:extLst>
                    <a:ext uri="{FF2B5EF4-FFF2-40B4-BE49-F238E27FC236}">
                      <a16:creationId xmlns:a16="http://schemas.microsoft.com/office/drawing/2014/main" id="{1A20FEF3-3183-390F-8007-4A4FB4F4166D}"/>
                    </a:ext>
                  </a:extLst>
                </p:cNvPr>
                <p:cNvPicPr/>
                <p:nvPr/>
              </p:nvPicPr>
              <p:blipFill>
                <a:blip r:embed="rId30"/>
                <a:stretch>
                  <a:fillRect/>
                </a:stretch>
              </p:blipFill>
              <p:spPr>
                <a:xfrm>
                  <a:off x="3298708" y="24354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7" name="Γραφή 16">
                  <a:extLst>
                    <a:ext uri="{FF2B5EF4-FFF2-40B4-BE49-F238E27FC236}">
                      <a16:creationId xmlns:a16="http://schemas.microsoft.com/office/drawing/2014/main" id="{237C83E6-C4C7-9D23-C85D-158EE5F23EC9}"/>
                    </a:ext>
                  </a:extLst>
                </p14:cNvPr>
                <p14:cNvContentPartPr/>
                <p14:nvPr/>
              </p14:nvContentPartPr>
              <p14:xfrm>
                <a:off x="3361708" y="2827108"/>
                <a:ext cx="360" cy="360"/>
              </p14:xfrm>
            </p:contentPart>
          </mc:Choice>
          <mc:Fallback xmlns="">
            <p:pic>
              <p:nvPicPr>
                <p:cNvPr id="17" name="Γραφή 16">
                  <a:extLst>
                    <a:ext uri="{FF2B5EF4-FFF2-40B4-BE49-F238E27FC236}">
                      <a16:creationId xmlns:a16="http://schemas.microsoft.com/office/drawing/2014/main" id="{237C83E6-C4C7-9D23-C85D-158EE5F23EC9}"/>
                    </a:ext>
                  </a:extLst>
                </p:cNvPr>
                <p:cNvPicPr/>
                <p:nvPr/>
              </p:nvPicPr>
              <p:blipFill>
                <a:blip r:embed="rId32"/>
                <a:stretch>
                  <a:fillRect/>
                </a:stretch>
              </p:blipFill>
              <p:spPr>
                <a:xfrm>
                  <a:off x="3298708" y="244946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Γραφή 21">
                <a:extLst>
                  <a:ext uri="{FF2B5EF4-FFF2-40B4-BE49-F238E27FC236}">
                    <a16:creationId xmlns:a16="http://schemas.microsoft.com/office/drawing/2014/main" id="{1AEA8CD1-0A8A-DEC0-9FFC-F6BB2AD2817B}"/>
                  </a:ext>
                </a:extLst>
              </p14:cNvPr>
              <p14:cNvContentPartPr/>
              <p14:nvPr/>
            </p14:nvContentPartPr>
            <p14:xfrm>
              <a:off x="11647468" y="4262068"/>
              <a:ext cx="360" cy="360"/>
            </p14:xfrm>
          </p:contentPart>
        </mc:Choice>
        <mc:Fallback xmlns="">
          <p:pic>
            <p:nvPicPr>
              <p:cNvPr id="22" name="Γραφή 21">
                <a:extLst>
                  <a:ext uri="{FF2B5EF4-FFF2-40B4-BE49-F238E27FC236}">
                    <a16:creationId xmlns:a16="http://schemas.microsoft.com/office/drawing/2014/main" id="{1AEA8CD1-0A8A-DEC0-9FFC-F6BB2AD2817B}"/>
                  </a:ext>
                </a:extLst>
              </p:cNvPr>
              <p:cNvPicPr/>
              <p:nvPr/>
            </p:nvPicPr>
            <p:blipFill>
              <a:blip r:embed="rId34"/>
              <a:stretch>
                <a:fillRect/>
              </a:stretch>
            </p:blipFill>
            <p:spPr>
              <a:xfrm>
                <a:off x="11584828" y="3884428"/>
                <a:ext cx="126000" cy="756000"/>
              </a:xfrm>
              <a:prstGeom prst="rect">
                <a:avLst/>
              </a:prstGeom>
            </p:spPr>
          </p:pic>
        </mc:Fallback>
      </mc:AlternateContent>
      <p:grpSp>
        <p:nvGrpSpPr>
          <p:cNvPr id="27" name="Ομάδα 26">
            <a:extLst>
              <a:ext uri="{FF2B5EF4-FFF2-40B4-BE49-F238E27FC236}">
                <a16:creationId xmlns:a16="http://schemas.microsoft.com/office/drawing/2014/main" id="{60C9F3E2-A755-6595-3855-0BDFF3C93D6E}"/>
              </a:ext>
            </a:extLst>
          </p:cNvPr>
          <p:cNvGrpSpPr/>
          <p:nvPr/>
        </p:nvGrpSpPr>
        <p:grpSpPr>
          <a:xfrm>
            <a:off x="8890228" y="4346668"/>
            <a:ext cx="113040" cy="84240"/>
            <a:chOff x="8890228" y="4346668"/>
            <a:chExt cx="113040" cy="8424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Γραφή 22">
                  <a:extLst>
                    <a:ext uri="{FF2B5EF4-FFF2-40B4-BE49-F238E27FC236}">
                      <a16:creationId xmlns:a16="http://schemas.microsoft.com/office/drawing/2014/main" id="{26A3467D-2388-6FA4-B30C-54691629329D}"/>
                    </a:ext>
                  </a:extLst>
                </p14:cNvPr>
                <p14:cNvContentPartPr/>
                <p14:nvPr/>
              </p14:nvContentPartPr>
              <p14:xfrm>
                <a:off x="8890228" y="4346668"/>
                <a:ext cx="360" cy="360"/>
              </p14:xfrm>
            </p:contentPart>
          </mc:Choice>
          <mc:Fallback xmlns="">
            <p:pic>
              <p:nvPicPr>
                <p:cNvPr id="23" name="Γραφή 22">
                  <a:extLst>
                    <a:ext uri="{FF2B5EF4-FFF2-40B4-BE49-F238E27FC236}">
                      <a16:creationId xmlns:a16="http://schemas.microsoft.com/office/drawing/2014/main" id="{26A3467D-2388-6FA4-B30C-54691629329D}"/>
                    </a:ext>
                  </a:extLst>
                </p:cNvPr>
                <p:cNvPicPr/>
                <p:nvPr/>
              </p:nvPicPr>
              <p:blipFill>
                <a:blip r:embed="rId36"/>
                <a:stretch>
                  <a:fillRect/>
                </a:stretch>
              </p:blipFill>
              <p:spPr>
                <a:xfrm>
                  <a:off x="8827228" y="39690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4" name="Γραφή 23">
                  <a:extLst>
                    <a:ext uri="{FF2B5EF4-FFF2-40B4-BE49-F238E27FC236}">
                      <a16:creationId xmlns:a16="http://schemas.microsoft.com/office/drawing/2014/main" id="{6E59CBEB-A413-03DD-6AAF-E232A3FB3E57}"/>
                    </a:ext>
                  </a:extLst>
                </p14:cNvPr>
                <p14:cNvContentPartPr/>
                <p14:nvPr/>
              </p14:nvContentPartPr>
              <p14:xfrm>
                <a:off x="8974828" y="4430548"/>
                <a:ext cx="360" cy="360"/>
              </p14:xfrm>
            </p:contentPart>
          </mc:Choice>
          <mc:Fallback xmlns="">
            <p:pic>
              <p:nvPicPr>
                <p:cNvPr id="24" name="Γραφή 23">
                  <a:extLst>
                    <a:ext uri="{FF2B5EF4-FFF2-40B4-BE49-F238E27FC236}">
                      <a16:creationId xmlns:a16="http://schemas.microsoft.com/office/drawing/2014/main" id="{6E59CBEB-A413-03DD-6AAF-E232A3FB3E57}"/>
                    </a:ext>
                  </a:extLst>
                </p:cNvPr>
                <p:cNvPicPr/>
                <p:nvPr/>
              </p:nvPicPr>
              <p:blipFill>
                <a:blip r:embed="rId38"/>
                <a:stretch>
                  <a:fillRect/>
                </a:stretch>
              </p:blipFill>
              <p:spPr>
                <a:xfrm>
                  <a:off x="89118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5" name="Γραφή 24">
                  <a:extLst>
                    <a:ext uri="{FF2B5EF4-FFF2-40B4-BE49-F238E27FC236}">
                      <a16:creationId xmlns:a16="http://schemas.microsoft.com/office/drawing/2014/main" id="{85D0C642-5456-8B94-1243-4382AD90D0FE}"/>
                    </a:ext>
                  </a:extLst>
                </p14:cNvPr>
                <p14:cNvContentPartPr/>
                <p14:nvPr/>
              </p14:nvContentPartPr>
              <p14:xfrm>
                <a:off x="8989228" y="4430548"/>
                <a:ext cx="360" cy="360"/>
              </p14:xfrm>
            </p:contentPart>
          </mc:Choice>
          <mc:Fallback xmlns="">
            <p:pic>
              <p:nvPicPr>
                <p:cNvPr id="25" name="Γραφή 24">
                  <a:extLst>
                    <a:ext uri="{FF2B5EF4-FFF2-40B4-BE49-F238E27FC236}">
                      <a16:creationId xmlns:a16="http://schemas.microsoft.com/office/drawing/2014/main" id="{85D0C642-5456-8B94-1243-4382AD90D0FE}"/>
                    </a:ext>
                  </a:extLst>
                </p:cNvPr>
                <p:cNvPicPr/>
                <p:nvPr/>
              </p:nvPicPr>
              <p:blipFill>
                <a:blip r:embed="rId40"/>
                <a:stretch>
                  <a:fillRect/>
                </a:stretch>
              </p:blipFill>
              <p:spPr>
                <a:xfrm>
                  <a:off x="8926228" y="405290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6" name="Γραφή 25">
                  <a:extLst>
                    <a:ext uri="{FF2B5EF4-FFF2-40B4-BE49-F238E27FC236}">
                      <a16:creationId xmlns:a16="http://schemas.microsoft.com/office/drawing/2014/main" id="{68369F82-6797-A4F1-8DAF-09D76EB9DC5A}"/>
                    </a:ext>
                  </a:extLst>
                </p14:cNvPr>
                <p14:cNvContentPartPr/>
                <p14:nvPr/>
              </p14:nvContentPartPr>
              <p14:xfrm>
                <a:off x="9002908" y="4416868"/>
                <a:ext cx="360" cy="360"/>
              </p14:xfrm>
            </p:contentPart>
          </mc:Choice>
          <mc:Fallback xmlns="">
            <p:pic>
              <p:nvPicPr>
                <p:cNvPr id="26" name="Γραφή 25">
                  <a:extLst>
                    <a:ext uri="{FF2B5EF4-FFF2-40B4-BE49-F238E27FC236}">
                      <a16:creationId xmlns:a16="http://schemas.microsoft.com/office/drawing/2014/main" id="{68369F82-6797-A4F1-8DAF-09D76EB9DC5A}"/>
                    </a:ext>
                  </a:extLst>
                </p:cNvPr>
                <p:cNvPicPr/>
                <p:nvPr/>
              </p:nvPicPr>
              <p:blipFill>
                <a:blip r:embed="rId42"/>
                <a:stretch>
                  <a:fillRect/>
                </a:stretch>
              </p:blipFill>
              <p:spPr>
                <a:xfrm>
                  <a:off x="8939908" y="403922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Γραφή 27">
                <a:extLst>
                  <a:ext uri="{FF2B5EF4-FFF2-40B4-BE49-F238E27FC236}">
                    <a16:creationId xmlns:a16="http://schemas.microsoft.com/office/drawing/2014/main" id="{86C42EEF-4745-F50A-DFF4-06DACAC6E6CD}"/>
                  </a:ext>
                </a:extLst>
              </p14:cNvPr>
              <p14:cNvContentPartPr/>
              <p14:nvPr/>
            </p14:nvContentPartPr>
            <p14:xfrm>
              <a:off x="4669948" y="4079188"/>
              <a:ext cx="360" cy="360"/>
            </p14:xfrm>
          </p:contentPart>
        </mc:Choice>
        <mc:Fallback xmlns="">
          <p:pic>
            <p:nvPicPr>
              <p:cNvPr id="28" name="Γραφή 27">
                <a:extLst>
                  <a:ext uri="{FF2B5EF4-FFF2-40B4-BE49-F238E27FC236}">
                    <a16:creationId xmlns:a16="http://schemas.microsoft.com/office/drawing/2014/main" id="{86C42EEF-4745-F50A-DFF4-06DACAC6E6CD}"/>
                  </a:ext>
                </a:extLst>
              </p:cNvPr>
              <p:cNvPicPr/>
              <p:nvPr/>
            </p:nvPicPr>
            <p:blipFill>
              <a:blip r:embed="rId44"/>
              <a:stretch>
                <a:fillRect/>
              </a:stretch>
            </p:blipFill>
            <p:spPr>
              <a:xfrm>
                <a:off x="4607308" y="3701548"/>
                <a:ext cx="126000" cy="756000"/>
              </a:xfrm>
              <a:prstGeom prst="rect">
                <a:avLst/>
              </a:prstGeom>
            </p:spPr>
          </p:pic>
        </mc:Fallback>
      </mc:AlternateContent>
      <p:grpSp>
        <p:nvGrpSpPr>
          <p:cNvPr id="31" name="Ομάδα 30">
            <a:extLst>
              <a:ext uri="{FF2B5EF4-FFF2-40B4-BE49-F238E27FC236}">
                <a16:creationId xmlns:a16="http://schemas.microsoft.com/office/drawing/2014/main" id="{2E251AD1-D6F9-E1AA-E363-05AE530A19F6}"/>
              </a:ext>
            </a:extLst>
          </p:cNvPr>
          <p:cNvGrpSpPr/>
          <p:nvPr/>
        </p:nvGrpSpPr>
        <p:grpSpPr>
          <a:xfrm>
            <a:off x="2672668" y="4473388"/>
            <a:ext cx="14040" cy="360"/>
            <a:chOff x="2672668" y="4473388"/>
            <a:chExt cx="14040" cy="360"/>
          </a:xfrm>
        </p:grpSpPr>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9" name="Γραφή 28">
                  <a:extLst>
                    <a:ext uri="{FF2B5EF4-FFF2-40B4-BE49-F238E27FC236}">
                      <a16:creationId xmlns:a16="http://schemas.microsoft.com/office/drawing/2014/main" id="{3A494856-C472-B7A6-EE05-8C0F18E55D31}"/>
                    </a:ext>
                  </a:extLst>
                </p14:cNvPr>
                <p14:cNvContentPartPr/>
                <p14:nvPr/>
              </p14:nvContentPartPr>
              <p14:xfrm>
                <a:off x="2672668" y="4473388"/>
                <a:ext cx="5760" cy="360"/>
              </p14:xfrm>
            </p:contentPart>
          </mc:Choice>
          <mc:Fallback xmlns="">
            <p:pic>
              <p:nvPicPr>
                <p:cNvPr id="29" name="Γραφή 28">
                  <a:extLst>
                    <a:ext uri="{FF2B5EF4-FFF2-40B4-BE49-F238E27FC236}">
                      <a16:creationId xmlns:a16="http://schemas.microsoft.com/office/drawing/2014/main" id="{3A494856-C472-B7A6-EE05-8C0F18E55D31}"/>
                    </a:ext>
                  </a:extLst>
                </p:cNvPr>
                <p:cNvPicPr/>
                <p:nvPr/>
              </p:nvPicPr>
              <p:blipFill>
                <a:blip r:embed="rId46"/>
                <a:stretch>
                  <a:fillRect/>
                </a:stretch>
              </p:blipFill>
              <p:spPr>
                <a:xfrm>
                  <a:off x="2609668" y="4095388"/>
                  <a:ext cx="1314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0" name="Γραφή 29">
                  <a:extLst>
                    <a:ext uri="{FF2B5EF4-FFF2-40B4-BE49-F238E27FC236}">
                      <a16:creationId xmlns:a16="http://schemas.microsoft.com/office/drawing/2014/main" id="{7F3646BA-AC81-B4A7-35A1-1EAB7AAF00BC}"/>
                    </a:ext>
                  </a:extLst>
                </p14:cNvPr>
                <p14:cNvContentPartPr/>
                <p14:nvPr/>
              </p14:nvContentPartPr>
              <p14:xfrm>
                <a:off x="2686348" y="4473388"/>
                <a:ext cx="360" cy="360"/>
              </p14:xfrm>
            </p:contentPart>
          </mc:Choice>
          <mc:Fallback xmlns="">
            <p:pic>
              <p:nvPicPr>
                <p:cNvPr id="30" name="Γραφή 29">
                  <a:extLst>
                    <a:ext uri="{FF2B5EF4-FFF2-40B4-BE49-F238E27FC236}">
                      <a16:creationId xmlns:a16="http://schemas.microsoft.com/office/drawing/2014/main" id="{7F3646BA-AC81-B4A7-35A1-1EAB7AAF00BC}"/>
                    </a:ext>
                  </a:extLst>
                </p:cNvPr>
                <p:cNvPicPr/>
                <p:nvPr/>
              </p:nvPicPr>
              <p:blipFill>
                <a:blip r:embed="rId48"/>
                <a:stretch>
                  <a:fillRect/>
                </a:stretch>
              </p:blipFill>
              <p:spPr>
                <a:xfrm>
                  <a:off x="2623708" y="4095388"/>
                  <a:ext cx="126000" cy="75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2" name="Γραφή 31">
                <a:extLst>
                  <a:ext uri="{FF2B5EF4-FFF2-40B4-BE49-F238E27FC236}">
                    <a16:creationId xmlns:a16="http://schemas.microsoft.com/office/drawing/2014/main" id="{CF7D4EB2-C9C8-3354-6ECC-AE0F0F85B41E}"/>
                  </a:ext>
                </a:extLst>
              </p14:cNvPr>
              <p14:cNvContentPartPr/>
              <p14:nvPr/>
            </p14:nvContentPartPr>
            <p14:xfrm>
              <a:off x="1364068" y="1884268"/>
              <a:ext cx="360" cy="360"/>
            </p14:xfrm>
          </p:contentPart>
        </mc:Choice>
        <mc:Fallback xmlns="">
          <p:pic>
            <p:nvPicPr>
              <p:cNvPr id="32" name="Γραφή 31">
                <a:extLst>
                  <a:ext uri="{FF2B5EF4-FFF2-40B4-BE49-F238E27FC236}">
                    <a16:creationId xmlns:a16="http://schemas.microsoft.com/office/drawing/2014/main" id="{CF7D4EB2-C9C8-3354-6ECC-AE0F0F85B41E}"/>
                  </a:ext>
                </a:extLst>
              </p:cNvPr>
              <p:cNvPicPr/>
              <p:nvPr/>
            </p:nvPicPr>
            <p:blipFill>
              <a:blip r:embed="rId50"/>
              <a:stretch>
                <a:fillRect/>
              </a:stretch>
            </p:blipFill>
            <p:spPr>
              <a:xfrm>
                <a:off x="1301068" y="150662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3" name="Γραφή 32">
                <a:extLst>
                  <a:ext uri="{FF2B5EF4-FFF2-40B4-BE49-F238E27FC236}">
                    <a16:creationId xmlns:a16="http://schemas.microsoft.com/office/drawing/2014/main" id="{5EFBB758-9091-995C-8379-2828658A61EB}"/>
                  </a:ext>
                </a:extLst>
              </p14:cNvPr>
              <p14:cNvContentPartPr/>
              <p14:nvPr/>
            </p14:nvContentPartPr>
            <p14:xfrm>
              <a:off x="4698388" y="3881908"/>
              <a:ext cx="360" cy="360"/>
            </p14:xfrm>
          </p:contentPart>
        </mc:Choice>
        <mc:Fallback xmlns="">
          <p:pic>
            <p:nvPicPr>
              <p:cNvPr id="33" name="Γραφή 32">
                <a:extLst>
                  <a:ext uri="{FF2B5EF4-FFF2-40B4-BE49-F238E27FC236}">
                    <a16:creationId xmlns:a16="http://schemas.microsoft.com/office/drawing/2014/main" id="{5EFBB758-9091-995C-8379-2828658A61EB}"/>
                  </a:ext>
                </a:extLst>
              </p:cNvPr>
              <p:cNvPicPr/>
              <p:nvPr/>
            </p:nvPicPr>
            <p:blipFill>
              <a:blip r:embed="rId52"/>
              <a:stretch>
                <a:fillRect/>
              </a:stretch>
            </p:blipFill>
            <p:spPr>
              <a:xfrm>
                <a:off x="4635388" y="350426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34" name="Γραφή 33">
                <a:extLst>
                  <a:ext uri="{FF2B5EF4-FFF2-40B4-BE49-F238E27FC236}">
                    <a16:creationId xmlns:a16="http://schemas.microsoft.com/office/drawing/2014/main" id="{B7A96CA7-6F99-063D-903C-E67AFF0466D2}"/>
                  </a:ext>
                </a:extLst>
              </p14:cNvPr>
              <p14:cNvContentPartPr/>
              <p14:nvPr/>
            </p14:nvContentPartPr>
            <p14:xfrm>
              <a:off x="6906988" y="3319588"/>
              <a:ext cx="360" cy="360"/>
            </p14:xfrm>
          </p:contentPart>
        </mc:Choice>
        <mc:Fallback xmlns="">
          <p:pic>
            <p:nvPicPr>
              <p:cNvPr id="34" name="Γραφή 33">
                <a:extLst>
                  <a:ext uri="{FF2B5EF4-FFF2-40B4-BE49-F238E27FC236}">
                    <a16:creationId xmlns:a16="http://schemas.microsoft.com/office/drawing/2014/main" id="{B7A96CA7-6F99-063D-903C-E67AFF0466D2}"/>
                  </a:ext>
                </a:extLst>
              </p:cNvPr>
              <p:cNvPicPr/>
              <p:nvPr/>
            </p:nvPicPr>
            <p:blipFill>
              <a:blip r:embed="rId54"/>
              <a:stretch>
                <a:fillRect/>
              </a:stretch>
            </p:blipFill>
            <p:spPr>
              <a:xfrm>
                <a:off x="6843988" y="2941588"/>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8" name="Γραφή 37">
                <a:extLst>
                  <a:ext uri="{FF2B5EF4-FFF2-40B4-BE49-F238E27FC236}">
                    <a16:creationId xmlns:a16="http://schemas.microsoft.com/office/drawing/2014/main" id="{76D0BBB5-78AB-08F1-5BBB-703049E01F3F}"/>
                  </a:ext>
                </a:extLst>
              </p14:cNvPr>
              <p14:cNvContentPartPr/>
              <p14:nvPr/>
            </p14:nvContentPartPr>
            <p14:xfrm>
              <a:off x="6554908" y="4290508"/>
              <a:ext cx="360" cy="360"/>
            </p14:xfrm>
          </p:contentPart>
        </mc:Choice>
        <mc:Fallback xmlns="">
          <p:pic>
            <p:nvPicPr>
              <p:cNvPr id="38" name="Γραφή 37">
                <a:extLst>
                  <a:ext uri="{FF2B5EF4-FFF2-40B4-BE49-F238E27FC236}">
                    <a16:creationId xmlns:a16="http://schemas.microsoft.com/office/drawing/2014/main" id="{76D0BBB5-78AB-08F1-5BBB-703049E01F3F}"/>
                  </a:ext>
                </a:extLst>
              </p:cNvPr>
              <p:cNvPicPr/>
              <p:nvPr/>
            </p:nvPicPr>
            <p:blipFill>
              <a:blip r:embed="rId56"/>
              <a:stretch>
                <a:fillRect/>
              </a:stretch>
            </p:blipFill>
            <p:spPr>
              <a:xfrm>
                <a:off x="6492268" y="3912508"/>
                <a:ext cx="126000" cy="756000"/>
              </a:xfrm>
              <a:prstGeom prst="rect">
                <a:avLst/>
              </a:prstGeom>
            </p:spPr>
          </p:pic>
        </mc:Fallback>
      </mc:AlternateContent>
      <p:pic>
        <p:nvPicPr>
          <p:cNvPr id="13" name="Imagem 12">
            <a:extLst>
              <a:ext uri="{FF2B5EF4-FFF2-40B4-BE49-F238E27FC236}">
                <a16:creationId xmlns:a16="http://schemas.microsoft.com/office/drawing/2014/main" id="{DFD9BFAB-E06B-41FC-AA6E-FE01ABFD2594}"/>
              </a:ext>
            </a:extLst>
          </p:cNvPr>
          <p:cNvPicPr>
            <a:picLocks noChangeAspect="1"/>
          </p:cNvPicPr>
          <p:nvPr/>
        </p:nvPicPr>
        <p:blipFill>
          <a:blip r:embed="rId57"/>
          <a:stretch>
            <a:fillRect/>
          </a:stretch>
        </p:blipFill>
        <p:spPr>
          <a:xfrm>
            <a:off x="1364068" y="1395510"/>
            <a:ext cx="8524875" cy="4514850"/>
          </a:xfrm>
          <a:prstGeom prst="rect">
            <a:avLst/>
          </a:prstGeom>
        </p:spPr>
      </p:pic>
      <p:grpSp>
        <p:nvGrpSpPr>
          <p:cNvPr id="40" name="Ομάδα 39">
            <a:extLst>
              <a:ext uri="{FF2B5EF4-FFF2-40B4-BE49-F238E27FC236}">
                <a16:creationId xmlns:a16="http://schemas.microsoft.com/office/drawing/2014/main" id="{8970438A-B195-1880-E7D3-4EADDE17B49B}"/>
              </a:ext>
            </a:extLst>
          </p:cNvPr>
          <p:cNvGrpSpPr/>
          <p:nvPr/>
        </p:nvGrpSpPr>
        <p:grpSpPr>
          <a:xfrm rot="400640">
            <a:off x="3782025" y="1582935"/>
            <a:ext cx="2013120" cy="361440"/>
            <a:chOff x="3346588" y="1631188"/>
            <a:chExt cx="2013120" cy="361440"/>
          </a:xfrm>
        </p:grpSpPr>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37" name="Γραφή 36">
                  <a:extLst>
                    <a:ext uri="{FF2B5EF4-FFF2-40B4-BE49-F238E27FC236}">
                      <a16:creationId xmlns:a16="http://schemas.microsoft.com/office/drawing/2014/main" id="{7E744927-212D-B9AE-257D-F45D18FA2B58}"/>
                    </a:ext>
                  </a:extLst>
                </p14:cNvPr>
                <p14:cNvContentPartPr/>
                <p14:nvPr/>
              </p14:nvContentPartPr>
              <p14:xfrm>
                <a:off x="3433708" y="1799668"/>
                <a:ext cx="1926000" cy="29160"/>
              </p14:xfrm>
            </p:contentPart>
          </mc:Choice>
          <mc:Fallback xmlns="">
            <p:pic>
              <p:nvPicPr>
                <p:cNvPr id="37" name="Γραφή 36">
                  <a:extLst>
                    <a:ext uri="{FF2B5EF4-FFF2-40B4-BE49-F238E27FC236}">
                      <a16:creationId xmlns:a16="http://schemas.microsoft.com/office/drawing/2014/main" id="{7E744927-212D-B9AE-257D-F45D18FA2B58}"/>
                    </a:ext>
                  </a:extLst>
                </p:cNvPr>
                <p:cNvPicPr/>
                <p:nvPr/>
              </p:nvPicPr>
              <p:blipFill>
                <a:blip r:embed="rId59"/>
                <a:stretch>
                  <a:fillRect/>
                </a:stretch>
              </p:blipFill>
              <p:spPr>
                <a:xfrm>
                  <a:off x="3370708" y="1422028"/>
                  <a:ext cx="2051640" cy="784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39" name="Γραφή 38">
                  <a:extLst>
                    <a:ext uri="{FF2B5EF4-FFF2-40B4-BE49-F238E27FC236}">
                      <a16:creationId xmlns:a16="http://schemas.microsoft.com/office/drawing/2014/main" id="{702104C2-5AF7-5FD3-2E3A-32D32ACE3D40}"/>
                    </a:ext>
                  </a:extLst>
                </p14:cNvPr>
                <p14:cNvContentPartPr/>
                <p14:nvPr/>
              </p14:nvContentPartPr>
              <p14:xfrm>
                <a:off x="3346588" y="1631188"/>
                <a:ext cx="393840" cy="361440"/>
              </p14:xfrm>
            </p:contentPart>
          </mc:Choice>
          <mc:Fallback xmlns="">
            <p:pic>
              <p:nvPicPr>
                <p:cNvPr id="39" name="Γραφή 38">
                  <a:extLst>
                    <a:ext uri="{FF2B5EF4-FFF2-40B4-BE49-F238E27FC236}">
                      <a16:creationId xmlns:a16="http://schemas.microsoft.com/office/drawing/2014/main" id="{702104C2-5AF7-5FD3-2E3A-32D32ACE3D40}"/>
                    </a:ext>
                  </a:extLst>
                </p:cNvPr>
                <p:cNvPicPr/>
                <p:nvPr/>
              </p:nvPicPr>
              <p:blipFill>
                <a:blip r:embed="rId61"/>
                <a:stretch>
                  <a:fillRect/>
                </a:stretch>
              </p:blipFill>
              <p:spPr>
                <a:xfrm>
                  <a:off x="3283948" y="1253548"/>
                  <a:ext cx="519480" cy="1117080"/>
                </a:xfrm>
                <a:prstGeom prst="rect">
                  <a:avLst/>
                </a:prstGeom>
              </p:spPr>
            </p:pic>
          </mc:Fallback>
        </mc:AlternateContent>
      </p:grpSp>
      <p:sp>
        <p:nvSpPr>
          <p:cNvPr id="41" name="TextBox 40">
            <a:extLst>
              <a:ext uri="{FF2B5EF4-FFF2-40B4-BE49-F238E27FC236}">
                <a16:creationId xmlns:a16="http://schemas.microsoft.com/office/drawing/2014/main" id="{9E9437D4-5979-6F2C-C8B0-2ADE40934AD3}"/>
              </a:ext>
            </a:extLst>
          </p:cNvPr>
          <p:cNvSpPr txBox="1"/>
          <p:nvPr/>
        </p:nvSpPr>
        <p:spPr>
          <a:xfrm>
            <a:off x="5795145" y="1566327"/>
            <a:ext cx="2544286" cy="369332"/>
          </a:xfrm>
          <a:prstGeom prst="rect">
            <a:avLst/>
          </a:prstGeom>
          <a:noFill/>
        </p:spPr>
        <p:txBody>
          <a:bodyPr wrap="none" rtlCol="0">
            <a:spAutoFit/>
          </a:bodyPr>
          <a:lstStyle/>
          <a:p>
            <a:r>
              <a:rPr lang="en-US" dirty="0">
                <a:highlight>
                  <a:srgbClr val="FFFF00"/>
                </a:highlight>
              </a:rPr>
              <a:t>Para </a:t>
            </a:r>
            <a:r>
              <a:rPr lang="en-US" dirty="0" err="1">
                <a:highlight>
                  <a:srgbClr val="FFFF00"/>
                </a:highlight>
              </a:rPr>
              <a:t>mais</a:t>
            </a:r>
            <a:r>
              <a:rPr lang="en-US" dirty="0">
                <a:highlight>
                  <a:srgbClr val="FFFF00"/>
                </a:highlight>
              </a:rPr>
              <a:t> </a:t>
            </a:r>
            <a:r>
              <a:rPr lang="en-US" dirty="0" err="1">
                <a:highlight>
                  <a:srgbClr val="FFFF00"/>
                </a:highlight>
              </a:rPr>
              <a:t>informações</a:t>
            </a:r>
            <a:endParaRPr lang="el-GR" dirty="0">
              <a:highlight>
                <a:srgbClr val="FFFF00"/>
              </a:highlight>
            </a:endParaRPr>
          </a:p>
        </p:txBody>
      </p:sp>
    </p:spTree>
    <p:extLst>
      <p:ext uri="{BB962C8B-B14F-4D97-AF65-F5344CB8AC3E}">
        <p14:creationId xmlns:p14="http://schemas.microsoft.com/office/powerpoint/2010/main" val="262235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81164"/>
            <a:ext cx="1408091" cy="1408091"/>
          </a:xfrm>
          <a:prstGeom prst="rect">
            <a:avLst/>
          </a:prstGeom>
        </p:spPr>
      </p:pic>
      <p:sp>
        <p:nvSpPr>
          <p:cNvPr id="3" name="Τίτλος 2">
            <a:extLst>
              <a:ext uri="{FF2B5EF4-FFF2-40B4-BE49-F238E27FC236}">
                <a16:creationId xmlns:a16="http://schemas.microsoft.com/office/drawing/2014/main" id="{8BE5890A-5FEF-2AE8-D7AF-2DE75C75C78A}"/>
              </a:ext>
            </a:extLst>
          </p:cNvPr>
          <p:cNvSpPr>
            <a:spLocks noGrp="1"/>
          </p:cNvSpPr>
          <p:nvPr>
            <p:ph type="ctrTitle"/>
          </p:nvPr>
        </p:nvSpPr>
        <p:spPr>
          <a:xfrm>
            <a:off x="1481798" y="2458796"/>
            <a:ext cx="9144000" cy="2387600"/>
          </a:xfrm>
        </p:spPr>
        <p:txBody>
          <a:bodyPr/>
          <a:lstStyle/>
          <a:p>
            <a:r>
              <a:rPr lang="en-US" dirty="0" err="1"/>
              <a:t>Criar</a:t>
            </a:r>
            <a:r>
              <a:rPr lang="en-US" dirty="0"/>
              <a:t> </a:t>
            </a:r>
            <a:r>
              <a:rPr lang="en-US" dirty="0" err="1"/>
              <a:t>exposições</a:t>
            </a:r>
            <a:r>
              <a:rPr lang="en-US" dirty="0"/>
              <a:t> </a:t>
            </a:r>
            <a:r>
              <a:rPr lang="en-US" dirty="0" err="1"/>
              <a:t>híbridas</a:t>
            </a:r>
            <a:r>
              <a:rPr lang="en-US" dirty="0"/>
              <a:t> </a:t>
            </a:r>
            <a:r>
              <a:rPr lang="en-US" dirty="0" err="1"/>
              <a:t>nas</a:t>
            </a:r>
            <a:r>
              <a:rPr lang="en-US" dirty="0"/>
              <a:t> </a:t>
            </a:r>
            <a:r>
              <a:rPr lang="en-US" dirty="0" err="1"/>
              <a:t>escolas</a:t>
            </a:r>
            <a:endParaRPr lang="el-GR" dirty="0"/>
          </a:p>
        </p:txBody>
      </p:sp>
    </p:spTree>
    <p:extLst>
      <p:ext uri="{BB962C8B-B14F-4D97-AF65-F5344CB8AC3E}">
        <p14:creationId xmlns:p14="http://schemas.microsoft.com/office/powerpoint/2010/main" val="2327183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583096" y="1192696"/>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endParaRPr lang="en-US" sz="2000"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Arial" panose="020B0604020202020204" pitchFamily="34" charset="0"/>
                <a:cs typeface="Arial" panose="020B0604020202020204" pitchFamily="34" charset="0"/>
              </a:rPr>
              <a:t>Amostras</a:t>
            </a:r>
            <a:r>
              <a:rPr lang="en-US" sz="4000" dirty="0">
                <a:solidFill>
                  <a:schemeClr val="tx1"/>
                </a:solidFill>
                <a:latin typeface="Arial" panose="020B0604020202020204" pitchFamily="34" charset="0"/>
                <a:cs typeface="Arial" panose="020B0604020202020204" pitchFamily="34" charset="0"/>
              </a:rPr>
              <a:t> de </a:t>
            </a:r>
            <a:r>
              <a:rPr lang="en-US" sz="4000" dirty="0" err="1">
                <a:solidFill>
                  <a:schemeClr val="tx1"/>
                </a:solidFill>
                <a:latin typeface="Arial" panose="020B0604020202020204" pitchFamily="34" charset="0"/>
                <a:cs typeface="Arial" panose="020B0604020202020204" pitchFamily="34" charset="0"/>
              </a:rPr>
              <a:t>Exposições</a:t>
            </a:r>
            <a:r>
              <a:rPr lang="en-US" sz="4000" dirty="0">
                <a:solidFill>
                  <a:schemeClr val="tx1"/>
                </a:solidFill>
                <a:latin typeface="Arial" panose="020B0604020202020204" pitchFamily="34" charset="0"/>
                <a:cs typeface="Arial" panose="020B0604020202020204" pitchFamily="34" charset="0"/>
              </a:rPr>
              <a:t> POEME</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3" name="TextBox 2">
            <a:extLst>
              <a:ext uri="{FF2B5EF4-FFF2-40B4-BE49-F238E27FC236}">
                <a16:creationId xmlns:a16="http://schemas.microsoft.com/office/drawing/2014/main" id="{EEE554CB-CF11-A9A1-0235-C63D8C462BB9}"/>
              </a:ext>
            </a:extLst>
          </p:cNvPr>
          <p:cNvSpPr txBox="1"/>
          <p:nvPr/>
        </p:nvSpPr>
        <p:spPr>
          <a:xfrm>
            <a:off x="974158" y="1750360"/>
            <a:ext cx="10111179" cy="4182876"/>
          </a:xfrm>
          <a:prstGeom prst="rect">
            <a:avLst/>
          </a:prstGeom>
          <a:noFill/>
        </p:spPr>
        <p:txBody>
          <a:bodyPr wrap="square">
            <a:spAutoFit/>
          </a:bodyPr>
          <a:lstStyle/>
          <a:p>
            <a:pPr>
              <a:lnSpc>
                <a:spcPct val="150000"/>
              </a:lnSpc>
              <a:spcBef>
                <a:spcPts val="600"/>
              </a:spcBef>
              <a:spcAft>
                <a:spcPts val="600"/>
              </a:spcAft>
            </a:pPr>
            <a:r>
              <a:rPr lang="pt-PT" dirty="0">
                <a:solidFill>
                  <a:srgbClr val="002060"/>
                </a:solidFill>
              </a:rPr>
              <a:t>Os parceiros criaram </a:t>
            </a:r>
            <a:r>
              <a:rPr lang="pt-PT" b="1" dirty="0">
                <a:solidFill>
                  <a:srgbClr val="002060"/>
                </a:solidFill>
              </a:rPr>
              <a:t>6 exposições digitais ou físicas personalizadas</a:t>
            </a:r>
            <a:r>
              <a:rPr lang="pt-PT" dirty="0">
                <a:solidFill>
                  <a:srgbClr val="002060"/>
                </a:solidFill>
              </a:rPr>
              <a:t>, seguindo os componentes propostos pelo guia eletrónico POEME que foi apresentado acima.</a:t>
            </a:r>
          </a:p>
          <a:p>
            <a:pPr>
              <a:lnSpc>
                <a:spcPct val="150000"/>
              </a:lnSpc>
              <a:spcBef>
                <a:spcPts val="600"/>
              </a:spcBef>
              <a:spcAft>
                <a:spcPts val="600"/>
              </a:spcAft>
            </a:pPr>
            <a:r>
              <a:rPr lang="pt-PT" b="1" dirty="0">
                <a:solidFill>
                  <a:srgbClr val="002060"/>
                </a:solidFill>
              </a:rPr>
              <a:t>Estas são acompanhadas por planos </a:t>
            </a:r>
            <a:r>
              <a:rPr lang="pt-PT" dirty="0">
                <a:solidFill>
                  <a:srgbClr val="002060"/>
                </a:solidFill>
              </a:rPr>
              <a:t>que fornecem orientação a educadores e alunos através de passos detalhados &amp; exemplos concretos.</a:t>
            </a:r>
          </a:p>
          <a:p>
            <a:pPr>
              <a:lnSpc>
                <a:spcPct val="150000"/>
              </a:lnSpc>
              <a:spcBef>
                <a:spcPts val="600"/>
              </a:spcBef>
              <a:spcAft>
                <a:spcPts val="600"/>
              </a:spcAft>
            </a:pPr>
            <a:r>
              <a:rPr lang="pt-PT" dirty="0">
                <a:solidFill>
                  <a:srgbClr val="002060"/>
                </a:solidFill>
              </a:rPr>
              <a:t>Estas exposições POEME funcionam como </a:t>
            </a:r>
            <a:r>
              <a:rPr lang="pt-PT" b="1" dirty="0">
                <a:solidFill>
                  <a:srgbClr val="002060"/>
                </a:solidFill>
              </a:rPr>
              <a:t>amostras prontas </a:t>
            </a:r>
            <a:r>
              <a:rPr lang="pt-PT" dirty="0">
                <a:solidFill>
                  <a:srgbClr val="002060"/>
                </a:solidFill>
              </a:rPr>
              <a:t>para serem vistas e exploradas, descarregadas ou impressas através da "</a:t>
            </a:r>
            <a:r>
              <a:rPr lang="pt-PT" b="1" dirty="0">
                <a:solidFill>
                  <a:srgbClr val="002060"/>
                </a:solidFill>
              </a:rPr>
              <a:t>Galeria Digital POEME</a:t>
            </a:r>
            <a:r>
              <a:rPr lang="pt-PT" dirty="0">
                <a:solidFill>
                  <a:srgbClr val="002060"/>
                </a:solidFill>
              </a:rPr>
              <a:t>" na plataforma do projeto</a:t>
            </a:r>
            <a:r>
              <a:rPr lang="en-US" sz="1800" dirty="0">
                <a:solidFill>
                  <a:srgbClr val="002060"/>
                </a:solidFill>
              </a:rPr>
              <a:t>. </a:t>
            </a:r>
          </a:p>
          <a:p>
            <a:pPr>
              <a:lnSpc>
                <a:spcPct val="150000"/>
              </a:lnSpc>
              <a:spcBef>
                <a:spcPts val="600"/>
              </a:spcBef>
              <a:spcAft>
                <a:spcPts val="600"/>
              </a:spcAft>
            </a:pPr>
            <a:endParaRPr lang="en-US" sz="1800" dirty="0">
              <a:solidFill>
                <a:srgbClr val="002060"/>
              </a:solidFill>
            </a:endParaRPr>
          </a:p>
          <a:p>
            <a:pPr>
              <a:lnSpc>
                <a:spcPct val="150000"/>
              </a:lnSpc>
              <a:spcBef>
                <a:spcPts val="600"/>
              </a:spcBef>
              <a:spcAft>
                <a:spcPts val="600"/>
              </a:spcAft>
            </a:pPr>
            <a:r>
              <a:rPr lang="pt-PT" sz="2800" dirty="0">
                <a:solidFill>
                  <a:srgbClr val="002060"/>
                </a:solidFill>
              </a:rPr>
              <a:t>Vejamos um exemplo, seguindo passo a passo as instruções!</a:t>
            </a:r>
            <a:endParaRPr lang="en-US" sz="2800" dirty="0">
              <a:solidFill>
                <a:srgbClr val="002060"/>
              </a:solidFill>
            </a:endParaRPr>
          </a:p>
        </p:txBody>
      </p:sp>
      <p:sp>
        <p:nvSpPr>
          <p:cNvPr id="9" name="Βέλος: Δεξιό 8">
            <a:extLst>
              <a:ext uri="{FF2B5EF4-FFF2-40B4-BE49-F238E27FC236}">
                <a16:creationId xmlns:a16="http://schemas.microsoft.com/office/drawing/2014/main" id="{C8714770-F1CC-A38D-D4D3-5392C0E75181}"/>
              </a:ext>
            </a:extLst>
          </p:cNvPr>
          <p:cNvSpPr/>
          <p:nvPr/>
        </p:nvSpPr>
        <p:spPr>
          <a:xfrm>
            <a:off x="10877386" y="5524627"/>
            <a:ext cx="450166"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0814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6FDCC15B-495D-4EFA-B282-7F07A95C3B11}"/>
              </a:ext>
            </a:extLst>
          </p:cNvPr>
          <p:cNvSpPr/>
          <p:nvPr/>
        </p:nvSpPr>
        <p:spPr>
          <a:xfrm>
            <a:off x="585061" y="896964"/>
            <a:ext cx="11021878" cy="484709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m 5">
            <a:extLst>
              <a:ext uri="{FF2B5EF4-FFF2-40B4-BE49-F238E27FC236}">
                <a16:creationId xmlns:a16="http://schemas.microsoft.com/office/drawing/2014/main" id="{FBBA5A42-989E-4C25-AE70-658DCC67C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295" y="896964"/>
            <a:ext cx="1838836" cy="1838836"/>
          </a:xfrm>
          <a:prstGeom prst="rect">
            <a:avLst/>
          </a:prstGeom>
        </p:spPr>
      </p:pic>
      <p:sp>
        <p:nvSpPr>
          <p:cNvPr id="7" name="CaixaDeTexto 6">
            <a:extLst>
              <a:ext uri="{FF2B5EF4-FFF2-40B4-BE49-F238E27FC236}">
                <a16:creationId xmlns:a16="http://schemas.microsoft.com/office/drawing/2014/main" id="{7B009273-271C-482C-9F86-94640EEDB92C}"/>
              </a:ext>
            </a:extLst>
          </p:cNvPr>
          <p:cNvSpPr txBox="1"/>
          <p:nvPr/>
        </p:nvSpPr>
        <p:spPr>
          <a:xfrm>
            <a:off x="1152938" y="1113941"/>
            <a:ext cx="4346713" cy="523220"/>
          </a:xfrm>
          <a:prstGeom prst="rect">
            <a:avLst/>
          </a:prstGeom>
          <a:noFill/>
        </p:spPr>
        <p:txBody>
          <a:bodyPr wrap="square" rtlCol="0">
            <a:spAutoFit/>
          </a:bodyPr>
          <a:lstStyle/>
          <a:p>
            <a:r>
              <a:rPr lang="en-GB" sz="2800" b="1" dirty="0" err="1"/>
              <a:t>Conteúdo</a:t>
            </a:r>
            <a:r>
              <a:rPr lang="en-GB" sz="2800" b="1" dirty="0"/>
              <a:t> do Webinar</a:t>
            </a:r>
          </a:p>
        </p:txBody>
      </p:sp>
      <p:sp>
        <p:nvSpPr>
          <p:cNvPr id="8" name="CaixaDeTexto 7">
            <a:extLst>
              <a:ext uri="{FF2B5EF4-FFF2-40B4-BE49-F238E27FC236}">
                <a16:creationId xmlns:a16="http://schemas.microsoft.com/office/drawing/2014/main" id="{99B47329-FFDF-4C93-BAED-5F45A62490F5}"/>
              </a:ext>
            </a:extLst>
          </p:cNvPr>
          <p:cNvSpPr txBox="1"/>
          <p:nvPr/>
        </p:nvSpPr>
        <p:spPr>
          <a:xfrm>
            <a:off x="1152938" y="1637161"/>
            <a:ext cx="8722582" cy="4385816"/>
          </a:xfrm>
          <a:prstGeom prst="rect">
            <a:avLst/>
          </a:prstGeom>
          <a:noFill/>
        </p:spPr>
        <p:txBody>
          <a:bodyPr wrap="square" rtlCol="0">
            <a:spAutoFit/>
          </a:bodyPr>
          <a:lstStyle/>
          <a:p>
            <a:pPr>
              <a:lnSpc>
                <a:spcPct val="150000"/>
              </a:lnSpc>
            </a:pPr>
            <a:r>
              <a:rPr lang="pt-PT" dirty="0"/>
              <a:t>1 – Metodologia POEME para a criação de exposições híbridas</a:t>
            </a:r>
          </a:p>
          <a:p>
            <a:pPr marL="742950" lvl="1" indent="-285750">
              <a:lnSpc>
                <a:spcPct val="150000"/>
              </a:lnSpc>
              <a:buFont typeface="Arial" panose="020B0604020202020204" pitchFamily="34" charset="0"/>
              <a:buChar char="•"/>
            </a:pPr>
            <a:r>
              <a:rPr lang="pt-PT" dirty="0"/>
              <a:t>Inovação do projeto</a:t>
            </a:r>
          </a:p>
          <a:p>
            <a:pPr marL="742950" lvl="1" indent="-285750">
              <a:lnSpc>
                <a:spcPct val="150000"/>
              </a:lnSpc>
              <a:buFont typeface="Arial" panose="020B0604020202020204" pitchFamily="34" charset="0"/>
              <a:buChar char="•"/>
            </a:pPr>
            <a:r>
              <a:rPr lang="pt-PT" dirty="0"/>
              <a:t>Porquê usar exposições híbridas?</a:t>
            </a:r>
          </a:p>
          <a:p>
            <a:pPr marL="742950" lvl="1" indent="-285750">
              <a:lnSpc>
                <a:spcPct val="150000"/>
              </a:lnSpc>
              <a:buFont typeface="Arial" panose="020B0604020202020204" pitchFamily="34" charset="0"/>
              <a:buChar char="•"/>
            </a:pPr>
            <a:r>
              <a:rPr lang="pt-PT" dirty="0"/>
              <a:t>Como é que vamos parar à exibição?</a:t>
            </a:r>
          </a:p>
          <a:p>
            <a:pPr marL="742950" lvl="1" indent="-285750">
              <a:lnSpc>
                <a:spcPct val="150000"/>
              </a:lnSpc>
              <a:buFont typeface="Arial" panose="020B0604020202020204" pitchFamily="34" charset="0"/>
              <a:buChar char="•"/>
            </a:pPr>
            <a:r>
              <a:rPr lang="pt-PT" dirty="0"/>
              <a:t>Apresentação de um guia eletrónico para as exposições POEME</a:t>
            </a:r>
          </a:p>
          <a:p>
            <a:pPr>
              <a:lnSpc>
                <a:spcPct val="150000"/>
              </a:lnSpc>
            </a:pPr>
            <a:r>
              <a:rPr lang="pt-PT" dirty="0"/>
              <a:t>2 –Criar exposições híbridas na escola</a:t>
            </a:r>
          </a:p>
          <a:p>
            <a:pPr marL="742950" lvl="1" indent="-285750">
              <a:lnSpc>
                <a:spcPct val="150000"/>
              </a:lnSpc>
              <a:buFont typeface="Arial" panose="020B0604020202020204" pitchFamily="34" charset="0"/>
              <a:buChar char="•"/>
            </a:pPr>
            <a:r>
              <a:rPr lang="pt-PT" dirty="0"/>
              <a:t>Exemplos de exposições POEME</a:t>
            </a:r>
          </a:p>
          <a:p>
            <a:pPr marL="742950" lvl="1" indent="-285750">
              <a:lnSpc>
                <a:spcPct val="150000"/>
              </a:lnSpc>
              <a:buFont typeface="Arial" panose="020B0604020202020204" pitchFamily="34" charset="0"/>
              <a:buChar char="•"/>
            </a:pPr>
            <a:r>
              <a:rPr lang="pt-PT" dirty="0"/>
              <a:t>Um guia passo a passo para a criação de uma exibição combinada</a:t>
            </a:r>
          </a:p>
          <a:p>
            <a:pPr marL="742950" lvl="1" indent="-285750">
              <a:lnSpc>
                <a:spcPct val="150000"/>
              </a:lnSpc>
              <a:buFont typeface="Arial" panose="020B0604020202020204" pitchFamily="34" charset="0"/>
              <a:buChar char="•"/>
            </a:pPr>
            <a:r>
              <a:rPr lang="pt-PT" dirty="0"/>
              <a:t>Todas as plantas e diretrizes das amostras de exposição do projeto POEME</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285617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89113" y="1177413"/>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endParaRPr lang="hr-HR" sz="2000"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Arial" panose="020B0604020202020204" pitchFamily="34" charset="0"/>
                <a:cs typeface="Arial" panose="020B0604020202020204" pitchFamily="34" charset="0"/>
              </a:rPr>
              <a:t>Construir</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uma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exposição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passo</a:t>
            </a:r>
            <a:r>
              <a:rPr lang="en-US" sz="3600" dirty="0">
                <a:solidFill>
                  <a:schemeClr val="tx1"/>
                </a:solidFill>
                <a:latin typeface="Arial" panose="020B0604020202020204" pitchFamily="34" charset="0"/>
                <a:cs typeface="Arial" panose="020B0604020202020204" pitchFamily="34" charset="0"/>
              </a:rPr>
              <a:t>-a-</a:t>
            </a:r>
            <a:r>
              <a:rPr lang="en-US" sz="3600" dirty="0" err="1">
                <a:solidFill>
                  <a:schemeClr val="tx1"/>
                </a:solidFill>
                <a:latin typeface="Arial" panose="020B0604020202020204" pitchFamily="34" charset="0"/>
                <a:cs typeface="Arial" panose="020B0604020202020204" pitchFamily="34" charset="0"/>
              </a:rPr>
              <a:t>passo</a:t>
            </a:r>
            <a:endParaRPr lang="en-GB" sz="36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3" name="TextBox 2">
            <a:extLst>
              <a:ext uri="{FF2B5EF4-FFF2-40B4-BE49-F238E27FC236}">
                <a16:creationId xmlns:a16="http://schemas.microsoft.com/office/drawing/2014/main" id="{F11F3973-34C2-52BC-7145-1A2BF9426FC2}"/>
              </a:ext>
            </a:extLst>
          </p:cNvPr>
          <p:cNvSpPr txBox="1"/>
          <p:nvPr/>
        </p:nvSpPr>
        <p:spPr>
          <a:xfrm>
            <a:off x="1126558" y="1177413"/>
            <a:ext cx="10528728" cy="5061707"/>
          </a:xfrm>
          <a:prstGeom prst="rect">
            <a:avLst/>
          </a:prstGeom>
          <a:noFill/>
        </p:spPr>
        <p:txBody>
          <a:bodyPr wrap="square">
            <a:spAutoFit/>
          </a:bodyPr>
          <a:lstStyle/>
          <a:p>
            <a:pPr>
              <a:lnSpc>
                <a:spcPct val="150000"/>
              </a:lnSpc>
              <a:spcBef>
                <a:spcPts val="1200"/>
              </a:spcBef>
              <a:spcAft>
                <a:spcPts val="600"/>
              </a:spcAft>
            </a:pPr>
            <a:r>
              <a:rPr lang="pt-PT" sz="2200" b="1" dirty="0">
                <a:solidFill>
                  <a:srgbClr val="002060"/>
                </a:solidFill>
                <a:latin typeface="Arial" panose="020B0604020202020204" pitchFamily="34" charset="0"/>
                <a:ea typeface="Calibri" panose="020F0502020204030204" pitchFamily="34" charset="0"/>
                <a:cs typeface="Arial" panose="020B0604020202020204" pitchFamily="34" charset="0"/>
              </a:rPr>
              <a:t>Antes de começar, por favor note que...</a:t>
            </a:r>
          </a:p>
          <a:p>
            <a:pPr>
              <a:lnSpc>
                <a:spcPct val="150000"/>
              </a:lnSpc>
              <a:spcBef>
                <a:spcPts val="1200"/>
              </a:spcBef>
              <a:spcAft>
                <a:spcPts val="600"/>
              </a:spcAft>
            </a:pPr>
            <a:r>
              <a:rPr lang="pt-PT" sz="2200" dirty="0">
                <a:latin typeface="Arial" panose="020B0604020202020204" pitchFamily="34" charset="0"/>
                <a:ea typeface="Calibri" panose="020F0502020204030204" pitchFamily="34" charset="0"/>
                <a:cs typeface="Times New Roman" panose="02020603050405020304" pitchFamily="18" charset="0"/>
              </a:rPr>
              <a:t>Uma exposição conta normalmente uma história através de objetos, modelos, sons, textos, plataformas digitais, arte, imagens, atos/performances. Uma exposição organizada por alunos é uma oportunidade para a aprendizagem baseada em objetos, o que também permite uma aprendizagem intercurricular e uma aprendizagem baseada em investigação. </a:t>
            </a:r>
          </a:p>
          <a:p>
            <a:pPr>
              <a:lnSpc>
                <a:spcPct val="150000"/>
              </a:lnSpc>
              <a:spcBef>
                <a:spcPts val="1200"/>
              </a:spcBef>
              <a:spcAft>
                <a:spcPts val="600"/>
              </a:spcAft>
            </a:pPr>
            <a:r>
              <a:rPr lang="pt-PT" sz="2200" dirty="0">
                <a:latin typeface="Arial" panose="020B0604020202020204" pitchFamily="34" charset="0"/>
                <a:ea typeface="Calibri" panose="020F0502020204030204" pitchFamily="34" charset="0"/>
                <a:cs typeface="Times New Roman" panose="02020603050405020304" pitchFamily="18" charset="0"/>
              </a:rPr>
              <a:t>Siga os passos para o ajudar a organizar a sua própria exposição de sala de aula ou escolar. Estes passos são uma sugestão prática baseada no “Guia Eletrónico para as exposições POEME". </a:t>
            </a:r>
          </a:p>
        </p:txBody>
      </p:sp>
    </p:spTree>
    <p:extLst>
      <p:ext uri="{BB962C8B-B14F-4D97-AF65-F5344CB8AC3E}">
        <p14:creationId xmlns:p14="http://schemas.microsoft.com/office/powerpoint/2010/main" val="55171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9980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chemeClr val="tx1"/>
                </a:solidFill>
                <a:latin typeface="Arial" panose="020B0604020202020204" pitchFamily="34" charset="0"/>
                <a:cs typeface="Arial" panose="020B0604020202020204" pitchFamily="34" charset="0"/>
              </a:rPr>
              <a:t>PASSO 1: Planear o tema, estabelecer os objetivos</a:t>
            </a:r>
            <a:endParaRPr lang="en-GB" sz="2800" b="1"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B9739294-976D-CBEC-FB02-FB178D51A58D}"/>
              </a:ext>
            </a:extLst>
          </p:cNvPr>
          <p:cNvSpPr/>
          <p:nvPr/>
        </p:nvSpPr>
        <p:spPr>
          <a:xfrm>
            <a:off x="167138"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FB6BD25-4F25-A186-2781-2E0D244C6870}"/>
              </a:ext>
            </a:extLst>
          </p:cNvPr>
          <p:cNvSpPr txBox="1"/>
          <p:nvPr/>
        </p:nvSpPr>
        <p:spPr>
          <a:xfrm>
            <a:off x="386283" y="1649783"/>
            <a:ext cx="5514535" cy="4196020"/>
          </a:xfrm>
          <a:prstGeom prst="rect">
            <a:avLst/>
          </a:prstGeom>
          <a:noFill/>
        </p:spPr>
        <p:txBody>
          <a:bodyPr wrap="square">
            <a:spAutoFit/>
          </a:bodyPr>
          <a:lstStyle/>
          <a:p>
            <a:pPr>
              <a:lnSpc>
                <a:spcPct val="150000"/>
              </a:lnSpc>
            </a:pPr>
            <a:r>
              <a:rPr lang="pt-PT" dirty="0">
                <a:latin typeface="Arial" panose="020B0604020202020204" pitchFamily="34" charset="0"/>
                <a:ea typeface="Calibri" panose="020F0502020204030204" pitchFamily="34" charset="0"/>
              </a:rPr>
              <a:t>Numa fase anterior da aprendizagem, poderá utilizar um livro eletrónico e/ou uma ficha de trabalho eletrónico (ver produtos POEME como inspiração). Através deste trabalho, os alunos adquirirão as competências necessárias para prosseguir com a criação de uma exposição.</a:t>
            </a:r>
          </a:p>
          <a:p>
            <a:pPr>
              <a:lnSpc>
                <a:spcPct val="150000"/>
              </a:lnSpc>
            </a:pPr>
            <a:r>
              <a:rPr lang="pt-PT" dirty="0">
                <a:latin typeface="Arial" panose="020B0604020202020204" pitchFamily="34" charset="0"/>
                <a:ea typeface="Calibri" panose="020F0502020204030204" pitchFamily="34" charset="0"/>
              </a:rPr>
              <a:t>Subsequentemente, passe algum tempo a pedir aos alunos em aula, partilhe observações para o ajudar a conhecer os seus interesses e a planear o tema da sua exposição e a estabelecer objetivos.</a:t>
            </a:r>
          </a:p>
        </p:txBody>
      </p:sp>
      <p:sp>
        <p:nvSpPr>
          <p:cNvPr id="10" name="Retângulo: Cantos Arredondados 3">
            <a:extLst>
              <a:ext uri="{FF2B5EF4-FFF2-40B4-BE49-F238E27FC236}">
                <a16:creationId xmlns:a16="http://schemas.microsoft.com/office/drawing/2014/main" id="{28EA2A93-5543-8575-46DD-C91996B03124}"/>
              </a:ext>
            </a:extLst>
          </p:cNvPr>
          <p:cNvSpPr/>
          <p:nvPr/>
        </p:nvSpPr>
        <p:spPr>
          <a:xfrm>
            <a:off x="6096000"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F0506BD8-2537-F84C-1F84-135BDC5CD93F}"/>
              </a:ext>
            </a:extLst>
          </p:cNvPr>
          <p:cNvSpPr txBox="1"/>
          <p:nvPr/>
        </p:nvSpPr>
        <p:spPr>
          <a:xfrm>
            <a:off x="8306302" y="1515830"/>
            <a:ext cx="1146468" cy="369332"/>
          </a:xfrm>
          <a:prstGeom prst="rect">
            <a:avLst/>
          </a:prstGeom>
          <a:noFill/>
        </p:spPr>
        <p:txBody>
          <a:bodyPr wrap="none" rtlCol="0">
            <a:spAutoFit/>
          </a:bodyPr>
          <a:lstStyle/>
          <a:p>
            <a:r>
              <a:rPr lang="en-US" b="1" dirty="0" err="1"/>
              <a:t>Exemplo</a:t>
            </a:r>
            <a:endParaRPr lang="el-GR" b="1" dirty="0"/>
          </a:p>
        </p:txBody>
      </p:sp>
      <p:graphicFrame>
        <p:nvGraphicFramePr>
          <p:cNvPr id="13" name="Πίνακας 12">
            <a:extLst>
              <a:ext uri="{FF2B5EF4-FFF2-40B4-BE49-F238E27FC236}">
                <a16:creationId xmlns:a16="http://schemas.microsoft.com/office/drawing/2014/main" id="{269BC69B-B54D-EB1D-AD04-405D23219D84}"/>
              </a:ext>
            </a:extLst>
          </p:cNvPr>
          <p:cNvGraphicFramePr>
            <a:graphicFrameLocks noGrp="1"/>
          </p:cNvGraphicFramePr>
          <p:nvPr>
            <p:extLst>
              <p:ext uri="{D42A27DB-BD31-4B8C-83A1-F6EECF244321}">
                <p14:modId xmlns:p14="http://schemas.microsoft.com/office/powerpoint/2010/main" val="1260726184"/>
              </p:ext>
            </p:extLst>
          </p:nvPr>
        </p:nvGraphicFramePr>
        <p:xfrm>
          <a:off x="6486363" y="2069826"/>
          <a:ext cx="5019851" cy="3534303"/>
        </p:xfrm>
        <a:graphic>
          <a:graphicData uri="http://schemas.openxmlformats.org/drawingml/2006/table">
            <a:tbl>
              <a:tblPr firstRow="1" firstCol="1" bandRow="1"/>
              <a:tblGrid>
                <a:gridCol w="2141424">
                  <a:extLst>
                    <a:ext uri="{9D8B030D-6E8A-4147-A177-3AD203B41FA5}">
                      <a16:colId xmlns:a16="http://schemas.microsoft.com/office/drawing/2014/main" val="888284421"/>
                    </a:ext>
                  </a:extLst>
                </a:gridCol>
                <a:gridCol w="2878427">
                  <a:extLst>
                    <a:ext uri="{9D8B030D-6E8A-4147-A177-3AD203B41FA5}">
                      <a16:colId xmlns:a16="http://schemas.microsoft.com/office/drawing/2014/main" val="3326530961"/>
                    </a:ext>
                  </a:extLst>
                </a:gridCol>
              </a:tblGrid>
              <a:tr h="1339743">
                <a:tc>
                  <a:txBody>
                    <a:bodyPr/>
                    <a:lstStyle/>
                    <a:p>
                      <a:pPr>
                        <a:lnSpc>
                          <a:spcPct val="150000"/>
                        </a:lnSpc>
                        <a:spcAft>
                          <a:spcPts val="800"/>
                        </a:spcAft>
                      </a:pPr>
                      <a:r>
                        <a:rPr lang="en-US" sz="1200" b="1" dirty="0">
                          <a:solidFill>
                            <a:srgbClr val="2E74B5"/>
                          </a:solidFill>
                          <a:effectLst/>
                          <a:latin typeface="+mn-lt"/>
                          <a:ea typeface="Calibri" panose="020F0502020204030204" pitchFamily="34" charset="0"/>
                          <a:cs typeface="Times New Roman" panose="02020603050405020304" pitchFamily="18" charset="0"/>
                        </a:rPr>
                        <a:t>O </a:t>
                      </a:r>
                      <a:r>
                        <a:rPr lang="en-US" sz="1200" b="1" dirty="0" err="1">
                          <a:solidFill>
                            <a:srgbClr val="2E74B5"/>
                          </a:solidFill>
                          <a:effectLst/>
                          <a:latin typeface="+mn-lt"/>
                          <a:ea typeface="Calibri" panose="020F0502020204030204" pitchFamily="34" charset="0"/>
                          <a:cs typeface="Times New Roman" panose="02020603050405020304" pitchFamily="18" charset="0"/>
                        </a:rPr>
                        <a:t>tema</a:t>
                      </a:r>
                      <a:r>
                        <a:rPr lang="en-US" sz="1200" b="1" dirty="0">
                          <a:solidFill>
                            <a:srgbClr val="2E74B5"/>
                          </a:solidFill>
                          <a:effectLst/>
                          <a:latin typeface="+mn-lt"/>
                          <a:ea typeface="Calibri" panose="020F0502020204030204" pitchFamily="34" charset="0"/>
                          <a:cs typeface="Times New Roman" panose="02020603050405020304" pitchFamily="18" charset="0"/>
                        </a:rPr>
                        <a:t> principal da </a:t>
                      </a:r>
                      <a:r>
                        <a:rPr lang="en-US" sz="1200" b="1" dirty="0" err="1">
                          <a:solidFill>
                            <a:srgbClr val="2E74B5"/>
                          </a:solidFill>
                          <a:effectLst/>
                          <a:latin typeface="+mn-lt"/>
                          <a:ea typeface="Calibri" panose="020F0502020204030204" pitchFamily="34" charset="0"/>
                          <a:cs typeface="Times New Roman" panose="02020603050405020304" pitchFamily="18" charset="0"/>
                        </a:rPr>
                        <a:t>exibição</a:t>
                      </a:r>
                      <a:r>
                        <a:rPr lang="en-US" sz="1200" b="1" dirty="0">
                          <a:solidFill>
                            <a:srgbClr val="2E74B5"/>
                          </a:solidFill>
                          <a:effectLst/>
                          <a:latin typeface="+mn-lt"/>
                          <a:ea typeface="Calibri" panose="020F0502020204030204" pitchFamily="34" charset="0"/>
                          <a:cs typeface="Times New Roman" panose="02020603050405020304" pitchFamily="18" charset="0"/>
                        </a:rPr>
                        <a:t>:</a:t>
                      </a:r>
                      <a:endParaRPr lang="el-GR" sz="1200" dirty="0">
                        <a:effectLst/>
                        <a:latin typeface="+mn-lt"/>
                        <a:ea typeface="Calibri" panose="020F0502020204030204" pitchFamily="34" charset="0"/>
                        <a:cs typeface="Times New Roman" panose="02020603050405020304" pitchFamily="18" charset="0"/>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1200" dirty="0">
                          <a:effectLst/>
                          <a:latin typeface="+mn-lt"/>
                          <a:ea typeface="Calibri" panose="020F0502020204030204" pitchFamily="34" charset="0"/>
                          <a:cs typeface="Times New Roman" panose="02020603050405020304" pitchFamily="18" charset="0"/>
                        </a:rPr>
                        <a:t>Apresentação do Monte Olimpo na Grécia, como monumento natural do património cultural da UNESCO, centrando-se em: ambiente natural do Monte Olimpo, o seu notável valor cultural universal, e atividades permitidas no âmbito da sua proteção.</a:t>
                      </a:r>
                      <a:endParaRPr lang="el-GR" sz="1200" dirty="0">
                        <a:effectLst/>
                        <a:latin typeface="+mn-lt"/>
                        <a:ea typeface="Calibri" panose="020F0502020204030204" pitchFamily="34" charset="0"/>
                        <a:cs typeface="Times New Roman" panose="02020603050405020304" pitchFamily="18" charset="0"/>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26924465"/>
                  </a:ext>
                </a:extLst>
              </a:tr>
              <a:tr h="2117265">
                <a:tc>
                  <a:txBody>
                    <a:bodyPr/>
                    <a:lstStyle/>
                    <a:p>
                      <a:pPr>
                        <a:lnSpc>
                          <a:spcPct val="150000"/>
                        </a:lnSpc>
                        <a:spcAft>
                          <a:spcPts val="800"/>
                        </a:spcAft>
                      </a:pPr>
                      <a:r>
                        <a:rPr lang="en-US" sz="1200" b="1" dirty="0" err="1">
                          <a:solidFill>
                            <a:srgbClr val="2E74B5"/>
                          </a:solidFill>
                          <a:effectLst/>
                          <a:latin typeface="+mn-lt"/>
                          <a:ea typeface="Calibri" panose="020F0502020204030204" pitchFamily="34" charset="0"/>
                          <a:cs typeface="Times New Roman" panose="02020603050405020304" pitchFamily="18" charset="0"/>
                        </a:rPr>
                        <a:t>Objectivos</a:t>
                      </a:r>
                      <a:r>
                        <a:rPr lang="en-US" sz="1200" b="1" dirty="0">
                          <a:solidFill>
                            <a:srgbClr val="2E74B5"/>
                          </a:solidFill>
                          <a:effectLst/>
                          <a:latin typeface="+mn-lt"/>
                          <a:ea typeface="Calibri" panose="020F0502020204030204" pitchFamily="34" charset="0"/>
                          <a:cs typeface="Times New Roman" panose="02020603050405020304" pitchFamily="18" charset="0"/>
                        </a:rPr>
                        <a:t> </a:t>
                      </a:r>
                      <a:r>
                        <a:rPr lang="en-US" sz="1200" b="1" dirty="0" err="1">
                          <a:solidFill>
                            <a:srgbClr val="2E74B5"/>
                          </a:solidFill>
                          <a:effectLst/>
                          <a:latin typeface="+mn-lt"/>
                          <a:ea typeface="Calibri" panose="020F0502020204030204" pitchFamily="34" charset="0"/>
                          <a:cs typeface="Times New Roman" panose="02020603050405020304" pitchFamily="18" charset="0"/>
                        </a:rPr>
                        <a:t>educacionais</a:t>
                      </a:r>
                      <a:r>
                        <a:rPr lang="en-US" sz="1200" b="1" dirty="0">
                          <a:solidFill>
                            <a:srgbClr val="2E74B5"/>
                          </a:solidFill>
                          <a:effectLst/>
                          <a:latin typeface="+mn-lt"/>
                          <a:ea typeface="Calibri" panose="020F0502020204030204" pitchFamily="34" charset="0"/>
                          <a:cs typeface="Times New Roman" panose="02020603050405020304" pitchFamily="18" charset="0"/>
                        </a:rPr>
                        <a:t> da </a:t>
                      </a:r>
                      <a:r>
                        <a:rPr lang="en-US" sz="1200" b="1" dirty="0" err="1">
                          <a:solidFill>
                            <a:srgbClr val="2E74B5"/>
                          </a:solidFill>
                          <a:effectLst/>
                          <a:latin typeface="+mn-lt"/>
                          <a:ea typeface="Calibri" panose="020F0502020204030204" pitchFamily="34" charset="0"/>
                          <a:cs typeface="Times New Roman" panose="02020603050405020304" pitchFamily="18" charset="0"/>
                        </a:rPr>
                        <a:t>exposição</a:t>
                      </a:r>
                      <a:r>
                        <a:rPr lang="en-US" sz="1200" b="1" dirty="0">
                          <a:solidFill>
                            <a:srgbClr val="2E74B5"/>
                          </a:solidFill>
                          <a:effectLst/>
                          <a:latin typeface="+mn-lt"/>
                          <a:ea typeface="Calibri" panose="020F0502020204030204" pitchFamily="34" charset="0"/>
                          <a:cs typeface="Times New Roman" panose="02020603050405020304" pitchFamily="18" charset="0"/>
                        </a:rPr>
                        <a:t>:</a:t>
                      </a:r>
                      <a:endParaRPr lang="el-GR" sz="1200" dirty="0">
                        <a:effectLst/>
                        <a:latin typeface="+mn-lt"/>
                        <a:ea typeface="Calibri" panose="020F0502020204030204" pitchFamily="34" charset="0"/>
                        <a:cs typeface="Times New Roman" panose="02020603050405020304" pitchFamily="18" charset="0"/>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342900" lvl="0" indent="-342900">
                        <a:lnSpc>
                          <a:spcPct val="100000"/>
                        </a:lnSpc>
                        <a:buFont typeface="Wingdings" panose="05000000000000000000" pitchFamily="2" charset="2"/>
                        <a:buChar char=""/>
                      </a:pPr>
                      <a:r>
                        <a:rPr lang="pt-PT" sz="1200" dirty="0">
                          <a:effectLst/>
                          <a:latin typeface="+mn-lt"/>
                          <a:ea typeface="Calibri" panose="020F0502020204030204" pitchFamily="34" charset="0"/>
                          <a:cs typeface="Times New Roman" panose="02020603050405020304" pitchFamily="18" charset="0"/>
                        </a:rPr>
                        <a:t>Enriquecer o vocabulário dos alunos sobre o ambiente natural e torná-los confortáveis com a linguagem escrita e falada</a:t>
                      </a:r>
                    </a:p>
                    <a:p>
                      <a:pPr marL="342900" lvl="0" indent="-342900">
                        <a:lnSpc>
                          <a:spcPct val="100000"/>
                        </a:lnSpc>
                        <a:buFont typeface="Wingdings" panose="05000000000000000000" pitchFamily="2" charset="2"/>
                        <a:buChar char=""/>
                      </a:pPr>
                      <a:r>
                        <a:rPr lang="pt-PT" sz="1200" dirty="0">
                          <a:effectLst/>
                          <a:latin typeface="+mn-lt"/>
                          <a:ea typeface="Calibri" panose="020F0502020204030204" pitchFamily="34" charset="0"/>
                          <a:cs typeface="Times New Roman" panose="02020603050405020304" pitchFamily="18" charset="0"/>
                        </a:rPr>
                        <a:t>Fazer com que os alunos colaborem uns com os outros através da criação de exposições,</a:t>
                      </a:r>
                    </a:p>
                    <a:p>
                      <a:pPr marL="342900" lvl="0" indent="-342900">
                        <a:lnSpc>
                          <a:spcPct val="100000"/>
                        </a:lnSpc>
                        <a:buFont typeface="Wingdings" panose="05000000000000000000" pitchFamily="2" charset="2"/>
                        <a:buChar char=""/>
                      </a:pPr>
                      <a:r>
                        <a:rPr lang="pt-PT" sz="1200" dirty="0">
                          <a:effectLst/>
                          <a:latin typeface="+mn-lt"/>
                          <a:ea typeface="Calibri" panose="020F0502020204030204" pitchFamily="34" charset="0"/>
                          <a:cs typeface="Times New Roman" panose="02020603050405020304" pitchFamily="18" charset="0"/>
                        </a:rPr>
                        <a:t>Mostrar os seus talentos e reforçar a sua autoconfiança,</a:t>
                      </a:r>
                    </a:p>
                    <a:p>
                      <a:pPr marL="342900" lvl="0" indent="-342900">
                        <a:lnSpc>
                          <a:spcPct val="100000"/>
                        </a:lnSpc>
                        <a:buFont typeface="Wingdings" panose="05000000000000000000" pitchFamily="2" charset="2"/>
                        <a:buChar char=""/>
                      </a:pPr>
                      <a:r>
                        <a:rPr lang="pt-PT" sz="1200" dirty="0">
                          <a:effectLst/>
                          <a:latin typeface="+mn-lt"/>
                          <a:ea typeface="Calibri" panose="020F0502020204030204" pitchFamily="34" charset="0"/>
                          <a:cs typeface="Times New Roman" panose="02020603050405020304" pitchFamily="18" charset="0"/>
                        </a:rPr>
                        <a:t>Reforçar o respeito dos alunos pelo ambiente natural e ganhar consciência ecológica.</a:t>
                      </a:r>
                      <a:endParaRPr lang="el-GR" sz="1200" dirty="0">
                        <a:effectLst/>
                        <a:latin typeface="+mn-lt"/>
                        <a:ea typeface="Calibri" panose="020F0502020204030204" pitchFamily="34" charset="0"/>
                        <a:cs typeface="Times New Roman" panose="02020603050405020304" pitchFamily="18" charset="0"/>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1356521"/>
                  </a:ext>
                </a:extLst>
              </a:tr>
            </a:tbl>
          </a:graphicData>
        </a:graphic>
      </p:graphicFrame>
    </p:spTree>
    <p:extLst>
      <p:ext uri="{BB962C8B-B14F-4D97-AF65-F5344CB8AC3E}">
        <p14:creationId xmlns:p14="http://schemas.microsoft.com/office/powerpoint/2010/main" val="89000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9980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002060"/>
                </a:solidFill>
                <a:latin typeface="Arial" panose="020B0604020202020204" pitchFamily="34" charset="0"/>
                <a:cs typeface="Arial" panose="020B0604020202020204" pitchFamily="34" charset="0"/>
              </a:rPr>
              <a:t>PASSO 2: </a:t>
            </a:r>
            <a:r>
              <a:rPr lang="en-US" sz="4000" dirty="0" err="1">
                <a:solidFill>
                  <a:srgbClr val="002060"/>
                </a:solidFill>
                <a:latin typeface="Arial" panose="020B0604020202020204" pitchFamily="34" charset="0"/>
                <a:cs typeface="Arial" panose="020B0604020202020204" pitchFamily="34" charset="0"/>
              </a:rPr>
              <a:t>Desenvolver</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subtemas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B9739294-976D-CBEC-FB02-FB178D51A58D}"/>
              </a:ext>
            </a:extLst>
          </p:cNvPr>
          <p:cNvSpPr/>
          <p:nvPr/>
        </p:nvSpPr>
        <p:spPr>
          <a:xfrm>
            <a:off x="167138"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FB6BD25-4F25-A186-2781-2E0D244C6870}"/>
              </a:ext>
            </a:extLst>
          </p:cNvPr>
          <p:cNvSpPr txBox="1"/>
          <p:nvPr/>
        </p:nvSpPr>
        <p:spPr>
          <a:xfrm>
            <a:off x="386283" y="1664131"/>
            <a:ext cx="5514535" cy="4196020"/>
          </a:xfrm>
          <a:prstGeom prst="rect">
            <a:avLst/>
          </a:prstGeom>
          <a:noFill/>
        </p:spPr>
        <p:txBody>
          <a:bodyPr wrap="square">
            <a:spAutoFit/>
          </a:bodyPr>
          <a:lstStyle/>
          <a:p>
            <a:pPr lvl="0">
              <a:lnSpc>
                <a:spcPct val="150000"/>
              </a:lnSpc>
              <a:defRPr/>
            </a:pPr>
            <a:r>
              <a:rPr lang="pt-PT" dirty="0">
                <a:solidFill>
                  <a:srgbClr val="002060"/>
                </a:solidFill>
                <a:latin typeface="Arial" panose="020B0604020202020204" pitchFamily="34" charset="0"/>
                <a:ea typeface="Calibri" panose="020F0502020204030204" pitchFamily="34" charset="0"/>
              </a:rPr>
              <a:t>Decida em quantas secções será dividida a sua exposição. Um número recomendado é de 3 subsecções. Quais são os temas para cada uma das subsecções? Qual é a ordem das subsecções? Em grupos, os alunos podem definir os subtemas. Desenvolver perguntas para os ajudar e encorajar a utilização de uma variedade de recursos, incluindo livros, a Internet e produtos POEME.</a:t>
            </a:r>
          </a:p>
          <a:p>
            <a:pPr lvl="0">
              <a:lnSpc>
                <a:spcPct val="150000"/>
              </a:lnSpc>
              <a:defRPr/>
            </a:pPr>
            <a:r>
              <a:rPr lang="pt-PT" dirty="0">
                <a:solidFill>
                  <a:srgbClr val="002060"/>
                </a:solidFill>
                <a:latin typeface="Arial" panose="020B0604020202020204" pitchFamily="34" charset="0"/>
                <a:ea typeface="Calibri" panose="020F0502020204030204" pitchFamily="34" charset="0"/>
              </a:rPr>
              <a:t>Importante: os objetos que irá exibir dependem dos subtemas que definir</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a:t>
            </a:r>
          </a:p>
        </p:txBody>
      </p:sp>
      <p:sp>
        <p:nvSpPr>
          <p:cNvPr id="10" name="Retângulo: Cantos Arredondados 3">
            <a:extLst>
              <a:ext uri="{FF2B5EF4-FFF2-40B4-BE49-F238E27FC236}">
                <a16:creationId xmlns:a16="http://schemas.microsoft.com/office/drawing/2014/main" id="{28EA2A93-5543-8575-46DD-C91996B03124}"/>
              </a:ext>
            </a:extLst>
          </p:cNvPr>
          <p:cNvSpPr/>
          <p:nvPr/>
        </p:nvSpPr>
        <p:spPr>
          <a:xfrm>
            <a:off x="6096000"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0506BD8-2537-F84C-1F84-135BDC5CD93F}"/>
              </a:ext>
            </a:extLst>
          </p:cNvPr>
          <p:cNvSpPr txBox="1"/>
          <p:nvPr/>
        </p:nvSpPr>
        <p:spPr>
          <a:xfrm>
            <a:off x="8306302" y="1515830"/>
            <a:ext cx="1133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mn-cs"/>
              </a:rPr>
              <a:t>Example</a:t>
            </a:r>
            <a:endParaRPr kumimoji="0" lang="el-GR" sz="18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graphicFrame>
        <p:nvGraphicFramePr>
          <p:cNvPr id="4" name="Πίνακας 3">
            <a:extLst>
              <a:ext uri="{FF2B5EF4-FFF2-40B4-BE49-F238E27FC236}">
                <a16:creationId xmlns:a16="http://schemas.microsoft.com/office/drawing/2014/main" id="{6412BEDA-7E59-1E38-D7FF-B6CAC4A31DD7}"/>
              </a:ext>
            </a:extLst>
          </p:cNvPr>
          <p:cNvGraphicFramePr>
            <a:graphicFrameLocks noGrp="1"/>
          </p:cNvGraphicFramePr>
          <p:nvPr>
            <p:extLst>
              <p:ext uri="{D42A27DB-BD31-4B8C-83A1-F6EECF244321}">
                <p14:modId xmlns:p14="http://schemas.microsoft.com/office/powerpoint/2010/main" val="1294851448"/>
              </p:ext>
            </p:extLst>
          </p:nvPr>
        </p:nvGraphicFramePr>
        <p:xfrm>
          <a:off x="6362309" y="2203384"/>
          <a:ext cx="5267960" cy="3536825"/>
        </p:xfrm>
        <a:graphic>
          <a:graphicData uri="http://schemas.openxmlformats.org/drawingml/2006/table">
            <a:tbl>
              <a:tblPr firstRow="1" firstCol="1" bandRow="1"/>
              <a:tblGrid>
                <a:gridCol w="2150745">
                  <a:extLst>
                    <a:ext uri="{9D8B030D-6E8A-4147-A177-3AD203B41FA5}">
                      <a16:colId xmlns:a16="http://schemas.microsoft.com/office/drawing/2014/main" val="2008676079"/>
                    </a:ext>
                  </a:extLst>
                </a:gridCol>
                <a:gridCol w="3117215">
                  <a:extLst>
                    <a:ext uri="{9D8B030D-6E8A-4147-A177-3AD203B41FA5}">
                      <a16:colId xmlns:a16="http://schemas.microsoft.com/office/drawing/2014/main" val="1749604332"/>
                    </a:ext>
                  </a:extLst>
                </a:gridCol>
              </a:tblGrid>
              <a:tr h="0">
                <a:tc>
                  <a:txBody>
                    <a:bodyPr/>
                    <a:lstStyle/>
                    <a:p>
                      <a:pPr algn="ctr">
                        <a:lnSpc>
                          <a:spcPct val="150000"/>
                        </a:lnSpc>
                        <a:spcAft>
                          <a:spcPts val="800"/>
                        </a:spcAft>
                      </a:pPr>
                      <a:r>
                        <a:rPr lang="en-US" sz="1400" b="1"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Subsecções</a:t>
                      </a:r>
                      <a:r>
                        <a:rPr lang="en-US" sz="14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n-US" sz="1400" b="1"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Subtemas</a:t>
                      </a:r>
                      <a:r>
                        <a:rPr lang="en-US" sz="14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(2-3)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22912036"/>
                  </a:ext>
                </a:extLst>
              </a:tr>
              <a:tr h="0">
                <a:tc>
                  <a:txBody>
                    <a:bodyPr/>
                    <a:lstStyle/>
                    <a:p>
                      <a:pPr marL="0" lvl="0" indent="0">
                        <a:lnSpc>
                          <a:spcPct val="150000"/>
                        </a:lnSpc>
                        <a:spcAft>
                          <a:spcPts val="800"/>
                        </a:spcAft>
                        <a:buFont typeface="+mj-lt"/>
                        <a:buNone/>
                      </a:pPr>
                      <a:r>
                        <a:rPr lang="en-US" sz="1200" dirty="0">
                          <a:effectLst/>
                          <a:latin typeface="+mn-lt"/>
                          <a:ea typeface="Calibri" panose="020F0502020204030204" pitchFamily="34" charset="0"/>
                          <a:cs typeface="Times New Roman" panose="02020603050405020304" pitchFamily="18" charset="0"/>
                        </a:rPr>
                        <a:t>1. </a:t>
                      </a:r>
                      <a:r>
                        <a:rPr lang="en-US" sz="1200" dirty="0" err="1">
                          <a:effectLst/>
                          <a:latin typeface="+mn-lt"/>
                          <a:ea typeface="Calibri" panose="020F0502020204030204" pitchFamily="34" charset="0"/>
                          <a:cs typeface="Times New Roman" panose="02020603050405020304" pitchFamily="18" charset="0"/>
                        </a:rPr>
                        <a:t>Ambiente</a:t>
                      </a:r>
                      <a:r>
                        <a:rPr lang="en-US" sz="1200" dirty="0">
                          <a:effectLst/>
                          <a:latin typeface="+mn-lt"/>
                          <a:ea typeface="Calibri" panose="020F0502020204030204" pitchFamily="34" charset="0"/>
                          <a:cs typeface="Times New Roman" panose="02020603050405020304" pitchFamily="18" charset="0"/>
                        </a:rPr>
                        <a:t> natural</a:t>
                      </a:r>
                      <a:endParaRPr lang="el-GR" sz="12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Descrição geral da montanha</a:t>
                      </a:r>
                    </a:p>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Paisagens</a:t>
                      </a:r>
                    </a:p>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Flora e fauna</a:t>
                      </a:r>
                      <a:endParaRPr lang="el-GR" sz="12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20800933"/>
                  </a:ext>
                </a:extLst>
              </a:tr>
              <a:tr h="0">
                <a:tc>
                  <a:txBody>
                    <a:bodyPr/>
                    <a:lstStyle/>
                    <a:p>
                      <a:pPr marL="0" lvl="0" indent="0">
                        <a:lnSpc>
                          <a:spcPct val="150000"/>
                        </a:lnSpc>
                        <a:spcAft>
                          <a:spcPts val="800"/>
                        </a:spcAft>
                        <a:buFont typeface="+mj-lt"/>
                        <a:buNone/>
                      </a:pPr>
                      <a:r>
                        <a:rPr lang="en-US" sz="1200" dirty="0">
                          <a:effectLst/>
                          <a:latin typeface="+mn-lt"/>
                          <a:ea typeface="Calibri" panose="020F0502020204030204" pitchFamily="34" charset="0"/>
                          <a:cs typeface="Times New Roman" panose="02020603050405020304" pitchFamily="18" charset="0"/>
                        </a:rPr>
                        <a:t>2. Valor cultural</a:t>
                      </a:r>
                      <a:endParaRPr lang="el-GR" sz="12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História e mitologia</a:t>
                      </a:r>
                    </a:p>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O Monte Olimpo como um símbolo mundial</a:t>
                      </a:r>
                    </a:p>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Monumentos e edifícios</a:t>
                      </a:r>
                      <a:endParaRPr lang="el-GR" sz="12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85850464"/>
                  </a:ext>
                </a:extLst>
              </a:tr>
              <a:tr h="0">
                <a:tc>
                  <a:txBody>
                    <a:bodyPr/>
                    <a:lstStyle/>
                    <a:p>
                      <a:pPr marL="0" lvl="0" indent="0">
                        <a:lnSpc>
                          <a:spcPct val="150000"/>
                        </a:lnSpc>
                        <a:spcAft>
                          <a:spcPts val="800"/>
                        </a:spcAft>
                        <a:buFont typeface="+mj-lt"/>
                        <a:buNone/>
                      </a:pPr>
                      <a:r>
                        <a:rPr lang="en-US" sz="1200" dirty="0">
                          <a:effectLst/>
                          <a:latin typeface="+mn-lt"/>
                          <a:ea typeface="Calibri" panose="020F0502020204030204" pitchFamily="34" charset="0"/>
                          <a:cs typeface="Times New Roman" panose="02020603050405020304" pitchFamily="18" charset="0"/>
                        </a:rPr>
                        <a:t>3. </a:t>
                      </a:r>
                      <a:r>
                        <a:rPr lang="en-US" sz="1200" dirty="0" err="1">
                          <a:effectLst/>
                          <a:latin typeface="+mn-lt"/>
                          <a:ea typeface="Calibri" panose="020F0502020204030204" pitchFamily="34" charset="0"/>
                          <a:cs typeface="Times New Roman" panose="02020603050405020304" pitchFamily="18" charset="0"/>
                        </a:rPr>
                        <a:t>Comportamento</a:t>
                      </a:r>
                      <a:r>
                        <a:rPr lang="en-US" sz="1200" dirty="0">
                          <a:effectLst/>
                          <a:latin typeface="+mn-lt"/>
                          <a:ea typeface="Calibri" panose="020F0502020204030204" pitchFamily="34" charset="0"/>
                          <a:cs typeface="Times New Roman" panose="02020603050405020304" pitchFamily="18" charset="0"/>
                        </a:rPr>
                        <a:t> </a:t>
                      </a:r>
                      <a:r>
                        <a:rPr lang="en-US" sz="1200" dirty="0" err="1">
                          <a:effectLst/>
                          <a:latin typeface="+mn-lt"/>
                          <a:ea typeface="Calibri" panose="020F0502020204030204" pitchFamily="34" charset="0"/>
                          <a:cs typeface="Times New Roman" panose="02020603050405020304" pitchFamily="18" charset="0"/>
                        </a:rPr>
                        <a:t>ambiental</a:t>
                      </a:r>
                      <a:endParaRPr lang="el-GR" sz="12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Estatuto de proteção legal</a:t>
                      </a:r>
                    </a:p>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O que fazer e o que não fazer quando se visita uma área protegida</a:t>
                      </a:r>
                    </a:p>
                    <a:p>
                      <a:pPr>
                        <a:lnSpc>
                          <a:spcPct val="150000"/>
                        </a:lnSpc>
                        <a:spcAft>
                          <a:spcPts val="800"/>
                        </a:spcAft>
                      </a:pPr>
                      <a:r>
                        <a:rPr lang="pt-PT" sz="1200" dirty="0">
                          <a:effectLst/>
                          <a:latin typeface="+mn-lt"/>
                          <a:ea typeface="Calibri" panose="020F0502020204030204" pitchFamily="34" charset="0"/>
                          <a:cs typeface="Times New Roman" panose="02020603050405020304" pitchFamily="18" charset="0"/>
                        </a:rPr>
                        <a:t>As características de um bom alpinista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39792435"/>
                  </a:ext>
                </a:extLst>
              </a:tr>
            </a:tbl>
          </a:graphicData>
        </a:graphic>
      </p:graphicFrame>
    </p:spTree>
    <p:extLst>
      <p:ext uri="{BB962C8B-B14F-4D97-AF65-F5344CB8AC3E}">
        <p14:creationId xmlns:p14="http://schemas.microsoft.com/office/powerpoint/2010/main" val="84692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1794183" y="174813"/>
            <a:ext cx="9652431"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3: Selecionar objetos e decidir exposições</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1" name="Retângulo: Cantos Arredondados 3">
            <a:extLst>
              <a:ext uri="{FF2B5EF4-FFF2-40B4-BE49-F238E27FC236}">
                <a16:creationId xmlns:a16="http://schemas.microsoft.com/office/drawing/2014/main" id="{953DD2FE-5EBA-C121-C303-8C7714C02BFD}"/>
              </a:ext>
            </a:extLst>
          </p:cNvPr>
          <p:cNvSpPr/>
          <p:nvPr/>
        </p:nvSpPr>
        <p:spPr>
          <a:xfrm>
            <a:off x="689113" y="1177413"/>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endParaRPr lang="hr-HR" sz="2000" dirty="0">
              <a:solidFill>
                <a:srgbClr val="002060"/>
              </a:solidFill>
            </a:endParaRPr>
          </a:p>
        </p:txBody>
      </p:sp>
      <p:sp>
        <p:nvSpPr>
          <p:cNvPr id="10" name="TextBox 9">
            <a:extLst>
              <a:ext uri="{FF2B5EF4-FFF2-40B4-BE49-F238E27FC236}">
                <a16:creationId xmlns:a16="http://schemas.microsoft.com/office/drawing/2014/main" id="{CECBE76B-7CD3-1201-7D3C-BB37AECD589D}"/>
              </a:ext>
            </a:extLst>
          </p:cNvPr>
          <p:cNvSpPr txBox="1"/>
          <p:nvPr/>
        </p:nvSpPr>
        <p:spPr>
          <a:xfrm>
            <a:off x="927661" y="1479851"/>
            <a:ext cx="10336676" cy="4783617"/>
          </a:xfrm>
          <a:prstGeom prst="rect">
            <a:avLst/>
          </a:prstGeom>
          <a:noFill/>
        </p:spPr>
        <p:txBody>
          <a:bodyPr wrap="square">
            <a:spAutoFit/>
          </a:bodyPr>
          <a:lstStyle/>
          <a:p>
            <a:pPr>
              <a:lnSpc>
                <a:spcPct val="150000"/>
              </a:lnSpc>
              <a:spcAft>
                <a:spcPts val="800"/>
              </a:spcAft>
            </a:pPr>
            <a:r>
              <a:rPr lang="pt-PT" sz="2000" dirty="0">
                <a:latin typeface="Arial" panose="020B0604020202020204" pitchFamily="34" charset="0"/>
                <a:ea typeface="Calibri" panose="020F0502020204030204" pitchFamily="34" charset="0"/>
                <a:cs typeface="Times New Roman" panose="02020603050405020304" pitchFamily="18" charset="0"/>
              </a:rPr>
              <a:t>Pense nos objetos que pretende incluir na sua exposição para contar a sua história (3 a 5 por subsecção). Pense nas capacidades e competências dos seus alunos; eles podem trazer algo de casa ou criar as suas próprias exposições numa aula escolar, como TIC, artes, etc. </a:t>
            </a:r>
          </a:p>
          <a:p>
            <a:pPr>
              <a:lnSpc>
                <a:spcPct val="150000"/>
              </a:lnSpc>
              <a:spcAft>
                <a:spcPts val="800"/>
              </a:spcAft>
            </a:pPr>
            <a:r>
              <a:rPr lang="pt-PT" sz="2000" dirty="0">
                <a:latin typeface="Arial" panose="020B0604020202020204" pitchFamily="34" charset="0"/>
                <a:ea typeface="Calibri" panose="020F0502020204030204" pitchFamily="34" charset="0"/>
                <a:cs typeface="Times New Roman" panose="02020603050405020304" pitchFamily="18" charset="0"/>
              </a:rPr>
              <a:t>As exposições podem ser </a:t>
            </a:r>
            <a:r>
              <a:rPr lang="pt-PT" sz="2000" b="1" dirty="0">
                <a:latin typeface="Arial" panose="020B0604020202020204" pitchFamily="34" charset="0"/>
                <a:ea typeface="Calibri" panose="020F0502020204030204" pitchFamily="34" charset="0"/>
                <a:cs typeface="Times New Roman" panose="02020603050405020304" pitchFamily="18" charset="0"/>
              </a:rPr>
              <a:t>tangíveis, digitais ou intangíveis</a:t>
            </a:r>
            <a:r>
              <a:rPr lang="pt-PT" sz="2000" dirty="0">
                <a:latin typeface="Arial" panose="020B0604020202020204" pitchFamily="34" charset="0"/>
                <a:ea typeface="Calibri" panose="020F0502020204030204" pitchFamily="34" charset="0"/>
                <a:cs typeface="Times New Roman" panose="02020603050405020304" pitchFamily="18" charset="0"/>
              </a:rPr>
              <a:t>. Podem também ser </a:t>
            </a:r>
            <a:r>
              <a:rPr lang="pt-PT" sz="2000" b="1" dirty="0">
                <a:latin typeface="Arial" panose="020B0604020202020204" pitchFamily="34" charset="0"/>
                <a:ea typeface="Calibri" panose="020F0502020204030204" pitchFamily="34" charset="0"/>
                <a:cs typeface="Times New Roman" panose="02020603050405020304" pitchFamily="18" charset="0"/>
              </a:rPr>
              <a:t>interativas</a:t>
            </a:r>
            <a:r>
              <a:rPr lang="pt-PT" sz="2000" dirty="0">
                <a:latin typeface="Arial" panose="020B0604020202020204" pitchFamily="34" charset="0"/>
                <a:ea typeface="Calibri" panose="020F0502020204030204" pitchFamily="34" charset="0"/>
                <a:cs typeface="Times New Roman" panose="02020603050405020304" pitchFamily="18" charset="0"/>
              </a:rPr>
              <a:t>. Se optar por fazer uma exposição híbrida ao vivo, prefira uma alternância de objetos tangíveis, intangíveis e digitais. Se optar por criar uma exposição híbrida online, deve assegurar que mesmo os objetos tangíveis e/ou intangíveis podem ser digitalizados de alguma forma.</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153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1876302" y="218539"/>
            <a:ext cx="972954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3: Selecionar objetos e decidir exposições</a:t>
            </a:r>
            <a:endParaRPr lang="en-GB" sz="32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1" name="Retângulo: Cantos Arredondados 3">
            <a:extLst>
              <a:ext uri="{FF2B5EF4-FFF2-40B4-BE49-F238E27FC236}">
                <a16:creationId xmlns:a16="http://schemas.microsoft.com/office/drawing/2014/main" id="{953DD2FE-5EBA-C121-C303-8C7714C02BFD}"/>
              </a:ext>
            </a:extLst>
          </p:cNvPr>
          <p:cNvSpPr/>
          <p:nvPr/>
        </p:nvSpPr>
        <p:spPr>
          <a:xfrm>
            <a:off x="689113" y="1177413"/>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hr-HR" sz="20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graphicFrame>
        <p:nvGraphicFramePr>
          <p:cNvPr id="2" name="Πίνακας 1">
            <a:extLst>
              <a:ext uri="{FF2B5EF4-FFF2-40B4-BE49-F238E27FC236}">
                <a16:creationId xmlns:a16="http://schemas.microsoft.com/office/drawing/2014/main" id="{0AC80617-1E69-A28E-1F06-E4E979018559}"/>
              </a:ext>
            </a:extLst>
          </p:cNvPr>
          <p:cNvGraphicFramePr>
            <a:graphicFrameLocks noGrp="1"/>
          </p:cNvGraphicFramePr>
          <p:nvPr>
            <p:extLst>
              <p:ext uri="{D42A27DB-BD31-4B8C-83A1-F6EECF244321}">
                <p14:modId xmlns:p14="http://schemas.microsoft.com/office/powerpoint/2010/main" val="3636716354"/>
              </p:ext>
            </p:extLst>
          </p:nvPr>
        </p:nvGraphicFramePr>
        <p:xfrm>
          <a:off x="2420853" y="1976873"/>
          <a:ext cx="7350291" cy="4159915"/>
        </p:xfrm>
        <a:graphic>
          <a:graphicData uri="http://schemas.openxmlformats.org/drawingml/2006/table">
            <a:tbl>
              <a:tblPr firstRow="1" firstCol="1" bandRow="1"/>
              <a:tblGrid>
                <a:gridCol w="417534">
                  <a:extLst>
                    <a:ext uri="{9D8B030D-6E8A-4147-A177-3AD203B41FA5}">
                      <a16:colId xmlns:a16="http://schemas.microsoft.com/office/drawing/2014/main" val="4137952589"/>
                    </a:ext>
                  </a:extLst>
                </a:gridCol>
                <a:gridCol w="2943435">
                  <a:extLst>
                    <a:ext uri="{9D8B030D-6E8A-4147-A177-3AD203B41FA5}">
                      <a16:colId xmlns:a16="http://schemas.microsoft.com/office/drawing/2014/main" val="2623258447"/>
                    </a:ext>
                  </a:extLst>
                </a:gridCol>
                <a:gridCol w="1180953">
                  <a:extLst>
                    <a:ext uri="{9D8B030D-6E8A-4147-A177-3AD203B41FA5}">
                      <a16:colId xmlns:a16="http://schemas.microsoft.com/office/drawing/2014/main" val="17741957"/>
                    </a:ext>
                  </a:extLst>
                </a:gridCol>
                <a:gridCol w="1782669">
                  <a:extLst>
                    <a:ext uri="{9D8B030D-6E8A-4147-A177-3AD203B41FA5}">
                      <a16:colId xmlns:a16="http://schemas.microsoft.com/office/drawing/2014/main" val="1988393600"/>
                    </a:ext>
                  </a:extLst>
                </a:gridCol>
                <a:gridCol w="1025700">
                  <a:extLst>
                    <a:ext uri="{9D8B030D-6E8A-4147-A177-3AD203B41FA5}">
                      <a16:colId xmlns:a16="http://schemas.microsoft.com/office/drawing/2014/main" val="3681872183"/>
                    </a:ext>
                  </a:extLst>
                </a:gridCol>
              </a:tblGrid>
              <a:tr h="231415">
                <a:tc>
                  <a:txBody>
                    <a:bodyPr/>
                    <a:lstStyle/>
                    <a:p>
                      <a:pPr algn="ctr">
                        <a:lnSpc>
                          <a:spcPct val="150000"/>
                        </a:lnSpc>
                        <a:spcAft>
                          <a:spcPts val="80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Nome do </a:t>
                      </a:r>
                      <a:r>
                        <a:rPr lang="en-US" sz="12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objeto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Tipo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Subsecção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n-US" sz="12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Criação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5193749"/>
                  </a:ext>
                </a:extLst>
              </a:tr>
              <a:tr h="257083">
                <a:tc>
                  <a:txBody>
                    <a:bodyPr/>
                    <a:lstStyle/>
                    <a:p>
                      <a:pPr marL="10160">
                        <a:lnSpc>
                          <a:spcPct val="150000"/>
                        </a:lnSpc>
                        <a:spcAft>
                          <a:spcPts val="800"/>
                        </a:spcAft>
                      </a:pPr>
                      <a:r>
                        <a:rPr lang="el-GR" sz="1200" b="1">
                          <a:effectLst/>
                          <a:latin typeface="Arial" panose="020B0604020202020204" pitchFamily="34" charset="0"/>
                          <a:ea typeface="Calibri" panose="020F0502020204030204" pitchFamily="34" charset="0"/>
                          <a:cs typeface="Times New Roman" panose="02020603050405020304" pitchFamily="18" charset="0"/>
                        </a:rPr>
                        <a:t>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Vídeo de apresentação da montanha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a:effectLst/>
                          <a:latin typeface="Arial" panose="020B0604020202020204" pitchFamily="34" charset="0"/>
                          <a:ea typeface="Calibri" panose="020F0502020204030204" pitchFamily="34" charset="0"/>
                          <a:cs typeface="Times New Roman" panose="02020603050405020304" pitchFamily="18" charset="0"/>
                        </a:rPr>
                        <a:t>Digital</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O único Olimpo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Ν</a:t>
                      </a:r>
                      <a:r>
                        <a:rPr lang="pt-PT" sz="1200" dirty="0">
                          <a:effectLst/>
                          <a:latin typeface="Arial" panose="020B0604020202020204" pitchFamily="34" charset="0"/>
                          <a:ea typeface="Calibri" panose="020F0502020204030204" pitchFamily="34" charset="0"/>
                          <a:cs typeface="Times New Roman" panose="02020603050405020304" pitchFamily="18" charset="0"/>
                        </a:rPr>
                        <a:t>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87639134"/>
                  </a:ext>
                </a:extLst>
              </a:tr>
              <a:tr h="230787">
                <a:tc>
                  <a:txBody>
                    <a:bodyPr/>
                    <a:lstStyle/>
                    <a:p>
                      <a:pPr marL="1016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err="1">
                          <a:effectLst/>
                          <a:latin typeface="Arial" panose="020B0604020202020204" pitchFamily="34" charset="0"/>
                          <a:ea typeface="Calibri" panose="020F0502020204030204" pitchFamily="34" charset="0"/>
                          <a:cs typeface="Times New Roman" panose="02020603050405020304" pitchFamily="18" charset="0"/>
                        </a:rPr>
                        <a:t>Apresentação</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interativa</a:t>
                      </a:r>
                      <a:r>
                        <a:rPr lang="en-US" sz="1200" dirty="0">
                          <a:effectLst/>
                          <a:latin typeface="Arial" panose="020B0604020202020204" pitchFamily="34" charset="0"/>
                          <a:ea typeface="Calibri" panose="020F0502020204030204" pitchFamily="34" charset="0"/>
                          <a:cs typeface="Times New Roman" panose="02020603050405020304" pitchFamily="18" charset="0"/>
                        </a:rPr>
                        <a:t> dos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picos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a:effectLst/>
                          <a:latin typeface="Arial" panose="020B0604020202020204" pitchFamily="34" charset="0"/>
                          <a:ea typeface="Calibri" panose="020F0502020204030204" pitchFamily="34" charset="0"/>
                          <a:cs typeface="Times New Roman" panose="02020603050405020304" pitchFamily="18" charset="0"/>
                        </a:rPr>
                        <a:t>Digital</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O único Olimpo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Ν</a:t>
                      </a:r>
                      <a:r>
                        <a:rPr lang="pt-PT" sz="1200" dirty="0">
                          <a:effectLst/>
                          <a:latin typeface="Arial" panose="020B0604020202020204" pitchFamily="34" charset="0"/>
                          <a:ea typeface="Calibri" panose="020F0502020204030204" pitchFamily="34" charset="0"/>
                          <a:cs typeface="Times New Roman" panose="02020603050405020304" pitchFamily="18" charset="0"/>
                        </a:rPr>
                        <a:t>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62050162"/>
                  </a:ext>
                </a:extLst>
              </a:tr>
              <a:tr h="244362">
                <a:tc>
                  <a:txBody>
                    <a:bodyPr/>
                    <a:lstStyle/>
                    <a:p>
                      <a:pPr marL="685800" indent="-68580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Galeria de arte de florestas/árvores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Tangível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O único Olimpo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SIM</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65751516"/>
                  </a:ext>
                </a:extLst>
              </a:tr>
              <a:tr h="244363">
                <a:tc>
                  <a:txBody>
                    <a:bodyPr/>
                    <a:lstStyle/>
                    <a:p>
                      <a:pPr marL="685800" indent="-68580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Livro das plantas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a:effectLst/>
                          <a:latin typeface="Arial" panose="020B0604020202020204" pitchFamily="34" charset="0"/>
                          <a:ea typeface="Calibri" panose="020F0502020204030204" pitchFamily="34" charset="0"/>
                          <a:cs typeface="Times New Roman" panose="02020603050405020304" pitchFamily="18" charset="0"/>
                        </a:rPr>
                        <a:t>D</a:t>
                      </a:r>
                      <a:r>
                        <a:rPr lang="el-GR" sz="1200">
                          <a:effectLst/>
                          <a:latin typeface="Arial" panose="020B0604020202020204" pitchFamily="34" charset="0"/>
                          <a:ea typeface="Calibri" panose="020F0502020204030204" pitchFamily="34" charset="0"/>
                          <a:cs typeface="Times New Roman" panose="02020603050405020304" pitchFamily="18" charset="0"/>
                        </a:rPr>
                        <a:t>igital</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O único Olimpo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SIM</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82195066"/>
                  </a:ext>
                </a:extLst>
              </a:tr>
              <a:tr h="217211">
                <a:tc>
                  <a:txBody>
                    <a:bodyPr/>
                    <a:lstStyle/>
                    <a:p>
                      <a:pPr marL="685800" indent="-68580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Galeria de fotos interativa de animais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Tangível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O único Olimpo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SIM</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91479190"/>
                  </a:ext>
                </a:extLst>
              </a:tr>
              <a:tr h="230787">
                <a:tc>
                  <a:txBody>
                    <a:bodyPr/>
                    <a:lstStyle/>
                    <a:p>
                      <a:pPr marL="685800" indent="-68580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Um libro digital com excertos do livro da mitologia/história grega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a:effectLst/>
                          <a:latin typeface="Arial" panose="020B0604020202020204" pitchFamily="34" charset="0"/>
                          <a:ea typeface="Calibri" panose="020F0502020204030204" pitchFamily="34" charset="0"/>
                          <a:cs typeface="Times New Roman" panose="02020603050405020304" pitchFamily="18" charset="0"/>
                        </a:rPr>
                        <a:t>Digital</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Montanha de Deuses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SIM</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14374157"/>
                  </a:ext>
                </a:extLst>
              </a:tr>
              <a:tr h="202543">
                <a:tc>
                  <a:txBody>
                    <a:bodyPr/>
                    <a:lstStyle/>
                    <a:p>
                      <a:pPr marL="685800" indent="-68580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Galeria de Fotos Antigas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Tangível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Montanha de Deuses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SIM</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84240093"/>
                  </a:ext>
                </a:extLst>
              </a:tr>
              <a:tr h="231880">
                <a:tc>
                  <a:txBody>
                    <a:bodyPr/>
                    <a:lstStyle/>
                    <a:p>
                      <a:pPr marL="685800" indent="-68580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Apresentação de vídeo de uma igreja antiga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a:effectLst/>
                          <a:latin typeface="Arial" panose="020B0604020202020204" pitchFamily="34" charset="0"/>
                          <a:ea typeface="Calibri" panose="020F0502020204030204" pitchFamily="34" charset="0"/>
                          <a:cs typeface="Times New Roman" panose="02020603050405020304" pitchFamily="18" charset="0"/>
                        </a:rPr>
                        <a:t>Digital</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Montanha de Deuses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Ν</a:t>
                      </a:r>
                      <a:r>
                        <a:rPr lang="pt-PT" sz="1200" dirty="0">
                          <a:effectLst/>
                          <a:latin typeface="Arial" panose="020B0604020202020204" pitchFamily="34" charset="0"/>
                          <a:ea typeface="Calibri" panose="020F0502020204030204" pitchFamily="34" charset="0"/>
                          <a:cs typeface="Times New Roman" panose="02020603050405020304" pitchFamily="18" charset="0"/>
                        </a:rPr>
                        <a:t>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57081000"/>
                  </a:ext>
                </a:extLst>
              </a:tr>
              <a:tr h="244362">
                <a:tc>
                  <a:txBody>
                    <a:bodyPr/>
                    <a:lstStyle/>
                    <a:p>
                      <a:pPr marL="685800" indent="-685800">
                        <a:lnSpc>
                          <a:spcPct val="150000"/>
                        </a:lnSpc>
                        <a:spcAft>
                          <a:spcPts val="800"/>
                        </a:spcAft>
                      </a:pPr>
                      <a:r>
                        <a:rPr lang="el-GR" sz="1200" b="1">
                          <a:effectLst/>
                          <a:latin typeface="Arial" panose="020B0604020202020204" pitchFamily="34" charset="0"/>
                          <a:ea typeface="Calibri" panose="020F0502020204030204" pitchFamily="34" charset="0"/>
                          <a:cs typeface="Times New Roman" panose="02020603050405020304" pitchFamily="18" charset="0"/>
                        </a:rPr>
                        <a:t>9.</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Mapa de trilhos de montanha do Olimpo &amp; sinal de regulação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Intangível e digital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Respeito pela natureza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SIM</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49792087"/>
                  </a:ext>
                </a:extLst>
              </a:tr>
              <a:tr h="177159">
                <a:tc>
                  <a:txBody>
                    <a:bodyPr/>
                    <a:lstStyle/>
                    <a:p>
                      <a:pPr marL="685800" indent="-68580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10.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Apresentação e atividade de role play: entrevista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Intangible and digital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Calibri" panose="020F0502020204030204" pitchFamily="34" charset="0"/>
                          <a:cs typeface="Times New Roman" panose="02020603050405020304" pitchFamily="18" charset="0"/>
                        </a:rPr>
                        <a:t>Respeito pela natureza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Ν</a:t>
                      </a:r>
                      <a:r>
                        <a:rPr lang="pt-PT" sz="1200" dirty="0">
                          <a:effectLst/>
                          <a:latin typeface="Arial" panose="020B0604020202020204" pitchFamily="34" charset="0"/>
                          <a:ea typeface="Calibri" panose="020F0502020204030204" pitchFamily="34" charset="0"/>
                          <a:cs typeface="Times New Roman" panose="02020603050405020304" pitchFamily="18" charset="0"/>
                        </a:rPr>
                        <a:t>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15832848"/>
                  </a:ext>
                </a:extLst>
              </a:tr>
              <a:tr h="357622">
                <a:tc>
                  <a:txBody>
                    <a:bodyPr/>
                    <a:lstStyle/>
                    <a:p>
                      <a:pPr marL="685800" indent="-685800">
                        <a:lnSpc>
                          <a:spcPct val="150000"/>
                        </a:lnSpc>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11.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Arial" panose="020B0604020202020204" pitchFamily="34" charset="0"/>
                          <a:cs typeface="Times New Roman" panose="02020603050405020304" pitchFamily="18" charset="0"/>
                        </a:rPr>
                        <a:t>Vestuário e equipamento de montanha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Arial" panose="020B0604020202020204" pitchFamily="34" charset="0"/>
                          <a:cs typeface="Times New Roman" panose="02020603050405020304" pitchFamily="18" charset="0"/>
                        </a:rPr>
                        <a:t>Tangível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dirty="0">
                          <a:effectLst/>
                          <a:latin typeface="Arial" panose="020B0604020202020204" pitchFamily="34" charset="0"/>
                          <a:ea typeface="Arial" panose="020B0604020202020204" pitchFamily="34" charset="0"/>
                          <a:cs typeface="Times New Roman" panose="02020603050405020304" pitchFamily="18" charset="0"/>
                        </a:rPr>
                        <a:t>Respeito pela natureza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Ν</a:t>
                      </a:r>
                      <a:r>
                        <a:rPr lang="pt-PT" sz="1200" dirty="0">
                          <a:effectLst/>
                          <a:latin typeface="Arial" panose="020B0604020202020204" pitchFamily="34" charset="0"/>
                          <a:ea typeface="Calibri" panose="020F0502020204030204" pitchFamily="34" charset="0"/>
                          <a:cs typeface="Times New Roman" panose="02020603050405020304" pitchFamily="18" charset="0"/>
                        </a:rPr>
                        <a:t>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52850655"/>
                  </a:ext>
                </a:extLst>
              </a:tr>
            </a:tbl>
          </a:graphicData>
        </a:graphic>
      </p:graphicFrame>
      <p:sp>
        <p:nvSpPr>
          <p:cNvPr id="4" name="TextBox 3">
            <a:extLst>
              <a:ext uri="{FF2B5EF4-FFF2-40B4-BE49-F238E27FC236}">
                <a16:creationId xmlns:a16="http://schemas.microsoft.com/office/drawing/2014/main" id="{4F2121AC-5665-AA31-7584-98FF651BE6CC}"/>
              </a:ext>
            </a:extLst>
          </p:cNvPr>
          <p:cNvSpPr txBox="1"/>
          <p:nvPr/>
        </p:nvSpPr>
        <p:spPr>
          <a:xfrm>
            <a:off x="1293332" y="1071730"/>
            <a:ext cx="9605332" cy="878574"/>
          </a:xfrm>
          <a:prstGeom prst="rect">
            <a:avLst/>
          </a:prstGeom>
          <a:noFill/>
        </p:spPr>
        <p:txBody>
          <a:bodyPr wrap="square">
            <a:spAutoFit/>
          </a:bodyPr>
          <a:lstStyle/>
          <a:p>
            <a:pPr lvl="0">
              <a:lnSpc>
                <a:spcPct val="150000"/>
              </a:lnSpc>
              <a:spcAft>
                <a:spcPts val="800"/>
              </a:spcAft>
              <a:defRPr/>
            </a:pPr>
            <a:r>
              <a:rPr lang="pt-PT" dirty="0">
                <a:solidFill>
                  <a:srgbClr val="002060"/>
                </a:solidFill>
                <a:latin typeface="Arial" panose="020B0604020202020204" pitchFamily="34" charset="0"/>
                <a:ea typeface="Calibri" panose="020F0502020204030204" pitchFamily="34" charset="0"/>
                <a:cs typeface="Times New Roman" panose="02020603050405020304" pitchFamily="18" charset="0"/>
              </a:rPr>
              <a:t>Ao recolher objetos, crie uma lista. Tome nota dos objetos que não estão prontos e que devem ser criados</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l-GR"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72DACC4-765F-BA8B-A53D-04F8F595005A}"/>
              </a:ext>
            </a:extLst>
          </p:cNvPr>
          <p:cNvSpPr txBox="1"/>
          <p:nvPr/>
        </p:nvSpPr>
        <p:spPr>
          <a:xfrm>
            <a:off x="1058914" y="1857321"/>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Exemplo</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617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600" dirty="0">
                <a:solidFill>
                  <a:srgbClr val="002060"/>
                </a:solidFill>
                <a:latin typeface="Arial" panose="020B0604020202020204" pitchFamily="34" charset="0"/>
                <a:cs typeface="Arial" panose="020B0604020202020204" pitchFamily="34" charset="0"/>
              </a:rPr>
              <a:t>PASSO 4: Desenhe a sua exposição</a:t>
            </a:r>
            <a:endParaRPr kumimoji="0" lang="en-GB"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167138"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167138" y="1491948"/>
            <a:ext cx="5928862" cy="2534027"/>
          </a:xfrm>
          <a:prstGeom prst="rect">
            <a:avLst/>
          </a:prstGeom>
          <a:noFill/>
        </p:spPr>
        <p:txBody>
          <a:bodyPr wrap="square">
            <a:spAutoFit/>
          </a:bodyPr>
          <a:lstStyle/>
          <a:p>
            <a:pPr>
              <a:lnSpc>
                <a:spcPct val="150000"/>
              </a:lnSpc>
              <a:spcAft>
                <a:spcPts val="800"/>
              </a:spcAft>
            </a:pPr>
            <a:r>
              <a:rPr lang="pt-PT" b="1" dirty="0">
                <a:latin typeface="Arial" panose="020B0604020202020204" pitchFamily="34" charset="0"/>
                <a:ea typeface="Calibri" panose="020F0502020204030204" pitchFamily="34" charset="0"/>
                <a:cs typeface="Times New Roman" panose="02020603050405020304" pitchFamily="18" charset="0"/>
              </a:rPr>
              <a:t>Se a sua exposição tiver lugar ao vivo</a:t>
            </a:r>
            <a:r>
              <a:rPr lang="pt-PT" dirty="0">
                <a:latin typeface="Arial" panose="020B0604020202020204" pitchFamily="34" charset="0"/>
                <a:ea typeface="Calibri" panose="020F0502020204030204" pitchFamily="34" charset="0"/>
                <a:cs typeface="Times New Roman" panose="02020603050405020304" pitchFamily="18" charset="0"/>
              </a:rPr>
              <a:t>, pense onde será realizada (na sala de aula, no salão da escola, ou no pátio da escola) e desenhe uma planta do local. Como poderia utilizar melhor este espaço para exibir os seus objetos e histórias? Desenhe as secções da exposição na planta do espaço.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tângulo: Cantos Arredondados 3">
            <a:extLst>
              <a:ext uri="{FF2B5EF4-FFF2-40B4-BE49-F238E27FC236}">
                <a16:creationId xmlns:a16="http://schemas.microsoft.com/office/drawing/2014/main" id="{F98A85A6-91BE-830E-EB30-1531367F348E}"/>
              </a:ext>
            </a:extLst>
          </p:cNvPr>
          <p:cNvSpPr/>
          <p:nvPr/>
        </p:nvSpPr>
        <p:spPr>
          <a:xfrm>
            <a:off x="6096000"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65B976D-FEA4-843B-D094-AB4E4B5EA910}"/>
              </a:ext>
            </a:extLst>
          </p:cNvPr>
          <p:cNvSpPr txBox="1"/>
          <p:nvPr/>
        </p:nvSpPr>
        <p:spPr>
          <a:xfrm>
            <a:off x="6482283" y="1477109"/>
            <a:ext cx="5542579" cy="1709571"/>
          </a:xfrm>
          <a:prstGeom prst="rect">
            <a:avLst/>
          </a:prstGeom>
          <a:noFill/>
        </p:spPr>
        <p:txBody>
          <a:bodyPr wrap="square">
            <a:spAutoFit/>
          </a:bodyPr>
          <a:lstStyle/>
          <a:p>
            <a:pPr lvl="0">
              <a:lnSpc>
                <a:spcPct val="150000"/>
              </a:lnSpc>
              <a:spcAft>
                <a:spcPts val="800"/>
              </a:spcAft>
              <a:defRPr/>
            </a:pPr>
            <a:r>
              <a:rPr lang="pt-PT" b="1" dirty="0">
                <a:solidFill>
                  <a:srgbClr val="002060"/>
                </a:solidFill>
                <a:latin typeface="Arial" panose="020B0604020202020204" pitchFamily="34" charset="0"/>
                <a:ea typeface="Calibri" panose="020F0502020204030204" pitchFamily="34" charset="0"/>
                <a:cs typeface="Times New Roman" panose="02020603050405020304" pitchFamily="18" charset="0"/>
              </a:rPr>
              <a:t>Se a sua exposição for digital, </a:t>
            </a:r>
            <a:r>
              <a:rPr lang="pt-PT" dirty="0">
                <a:solidFill>
                  <a:srgbClr val="002060"/>
                </a:solidFill>
                <a:latin typeface="Arial" panose="020B0604020202020204" pitchFamily="34" charset="0"/>
                <a:ea typeface="Calibri" panose="020F0502020204030204" pitchFamily="34" charset="0"/>
                <a:cs typeface="Times New Roman" panose="02020603050405020304" pitchFamily="18" charset="0"/>
              </a:rPr>
              <a:t>decida como será exibida. Online? Será incluída no website da escola ou noutro? Irá criar um blogue separado apenas para este fim?</a:t>
            </a:r>
            <a:endParaRPr kumimoji="0" lang="el-GR" sz="16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Ομάδα 13">
            <a:extLst>
              <a:ext uri="{FF2B5EF4-FFF2-40B4-BE49-F238E27FC236}">
                <a16:creationId xmlns:a16="http://schemas.microsoft.com/office/drawing/2014/main" id="{3FC32A6F-C312-BFD3-A220-EC82AC8631F1}"/>
              </a:ext>
            </a:extLst>
          </p:cNvPr>
          <p:cNvGrpSpPr/>
          <p:nvPr/>
        </p:nvGrpSpPr>
        <p:grpSpPr>
          <a:xfrm>
            <a:off x="6384216" y="3439897"/>
            <a:ext cx="5354603" cy="1892040"/>
            <a:chOff x="0" y="0"/>
            <a:chExt cx="5224772" cy="1628775"/>
          </a:xfrm>
        </p:grpSpPr>
        <p:sp>
          <p:nvSpPr>
            <p:cNvPr id="15" name="Ορθογώνιο 14">
              <a:extLst>
                <a:ext uri="{FF2B5EF4-FFF2-40B4-BE49-F238E27FC236}">
                  <a16:creationId xmlns:a16="http://schemas.microsoft.com/office/drawing/2014/main" id="{3FB84A2C-914B-4F87-61DA-4E159CFCAB7A}"/>
                </a:ext>
              </a:extLst>
            </p:cNvPr>
            <p:cNvSpPr/>
            <p:nvPr/>
          </p:nvSpPr>
          <p:spPr>
            <a:xfrm>
              <a:off x="0" y="0"/>
              <a:ext cx="1943100" cy="1628775"/>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defRPr/>
              </a:pPr>
              <a:r>
                <a:rPr lang="pt-PT" sz="1100" kern="0" dirty="0">
                  <a:solidFill>
                    <a:sysClr val="window" lastClr="FFFFFF"/>
                  </a:solidFill>
                  <a:latin typeface="Calibri" panose="020F0502020204030204"/>
                  <a:ea typeface="Calibri" panose="020F0502020204030204" pitchFamily="34" charset="0"/>
                  <a:cs typeface="Times New Roman" panose="02020603050405020304" pitchFamily="18" charset="0"/>
                </a:rPr>
                <a:t>Exposição escolar:</a:t>
              </a:r>
            </a:p>
            <a:p>
              <a:pPr lvl="0" algn="ctr">
                <a:lnSpc>
                  <a:spcPct val="107000"/>
                </a:lnSpc>
                <a:spcAft>
                  <a:spcPts val="800"/>
                </a:spcAft>
                <a:defRPr/>
              </a:pPr>
              <a:r>
                <a:rPr lang="pt-PT" sz="1100" kern="0" dirty="0">
                  <a:solidFill>
                    <a:sysClr val="window" lastClr="FFFFFF"/>
                  </a:solidFill>
                  <a:latin typeface="Calibri" panose="020F0502020204030204"/>
                  <a:ea typeface="Calibri" panose="020F0502020204030204" pitchFamily="34" charset="0"/>
                  <a:cs typeface="Times New Roman" panose="02020603050405020304" pitchFamily="18" charset="0"/>
                </a:rPr>
                <a:t>Monte Olimpo: </a:t>
              </a:r>
            </a:p>
            <a:p>
              <a:pPr lvl="0" algn="ctr">
                <a:lnSpc>
                  <a:spcPct val="107000"/>
                </a:lnSpc>
                <a:spcAft>
                  <a:spcPts val="800"/>
                </a:spcAft>
                <a:defRPr/>
              </a:pPr>
              <a:r>
                <a:rPr lang="pt-PT" sz="1100" kern="0" dirty="0">
                  <a:solidFill>
                    <a:sysClr val="window" lastClr="FFFFFF"/>
                  </a:solidFill>
                  <a:latin typeface="Calibri" panose="020F0502020204030204"/>
                  <a:ea typeface="Calibri" panose="020F0502020204030204" pitchFamily="34" charset="0"/>
                  <a:cs typeface="Times New Roman" panose="02020603050405020304" pitchFamily="18" charset="0"/>
                </a:rPr>
                <a:t>a montanha de Deuses</a:t>
              </a:r>
              <a:endParaRPr kumimoji="0" lang="el-GR" sz="110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 name="Ορθογώνιο 15">
              <a:extLst>
                <a:ext uri="{FF2B5EF4-FFF2-40B4-BE49-F238E27FC236}">
                  <a16:creationId xmlns:a16="http://schemas.microsoft.com/office/drawing/2014/main" id="{CF89A399-1ACF-A757-D291-0F3982EB8D28}"/>
                </a:ext>
              </a:extLst>
            </p:cNvPr>
            <p:cNvSpPr/>
            <p:nvPr/>
          </p:nvSpPr>
          <p:spPr>
            <a:xfrm>
              <a:off x="2618509" y="11875"/>
              <a:ext cx="2600325" cy="41910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defRPr/>
              </a:pPr>
              <a:r>
                <a:rPr lang="en-US" sz="1100" kern="0" dirty="0" err="1">
                  <a:solidFill>
                    <a:sysClr val="window" lastClr="FFFFFF"/>
                  </a:solidFill>
                  <a:latin typeface="Calibri" panose="020F0502020204030204"/>
                  <a:ea typeface="Calibri" panose="020F0502020204030204" pitchFamily="34" charset="0"/>
                  <a:cs typeface="Times New Roman" panose="02020603050405020304" pitchFamily="18" charset="0"/>
                </a:rPr>
                <a:t>Ambiente</a:t>
              </a:r>
              <a:r>
                <a:rPr lang="en-US" sz="1100" kern="0" dirty="0">
                  <a:solidFill>
                    <a:sysClr val="window" lastClr="FFFFFF"/>
                  </a:solidFill>
                  <a:latin typeface="Calibri" panose="020F0502020204030204"/>
                  <a:ea typeface="Calibri" panose="020F0502020204030204" pitchFamily="34" charset="0"/>
                  <a:cs typeface="Times New Roman" panose="02020603050405020304" pitchFamily="18" charset="0"/>
                </a:rPr>
                <a:t> natural</a:t>
              </a:r>
              <a:endParaRPr kumimoji="0" lang="el-GR"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 name="Ορθογώνιο 16">
              <a:extLst>
                <a:ext uri="{FF2B5EF4-FFF2-40B4-BE49-F238E27FC236}">
                  <a16:creationId xmlns:a16="http://schemas.microsoft.com/office/drawing/2014/main" id="{83B0BF4A-E919-16CF-6A6E-19599A395517}"/>
                </a:ext>
              </a:extLst>
            </p:cNvPr>
            <p:cNvSpPr/>
            <p:nvPr/>
          </p:nvSpPr>
          <p:spPr>
            <a:xfrm>
              <a:off x="2624447" y="611579"/>
              <a:ext cx="2600325" cy="41910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Valor cultural</a:t>
              </a:r>
              <a:endParaRPr kumimoji="0" lang="el-G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Ορθογώνιο 17">
              <a:extLst>
                <a:ext uri="{FF2B5EF4-FFF2-40B4-BE49-F238E27FC236}">
                  <a16:creationId xmlns:a16="http://schemas.microsoft.com/office/drawing/2014/main" id="{1D2666BF-F504-6430-B631-E38F5C00590F}"/>
                </a:ext>
              </a:extLst>
            </p:cNvPr>
            <p:cNvSpPr/>
            <p:nvPr/>
          </p:nvSpPr>
          <p:spPr>
            <a:xfrm>
              <a:off x="2624447" y="1193470"/>
              <a:ext cx="2600325" cy="41910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defRPr/>
              </a:pPr>
              <a:r>
                <a:rPr lang="en-US" sz="1100" kern="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Sensibilização</a:t>
              </a: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100" kern="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ambiental</a:t>
              </a:r>
              <a:endParaRPr kumimoji="0" lang="el-G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Γραμμή σύνδεσης: Γωνιώδης 18">
              <a:extLst>
                <a:ext uri="{FF2B5EF4-FFF2-40B4-BE49-F238E27FC236}">
                  <a16:creationId xmlns:a16="http://schemas.microsoft.com/office/drawing/2014/main" id="{FB39E9B6-2D81-5530-D75D-0DCCC14FF471}"/>
                </a:ext>
              </a:extLst>
            </p:cNvPr>
            <p:cNvCxnSpPr/>
            <p:nvPr/>
          </p:nvCxnSpPr>
          <p:spPr>
            <a:xfrm flipV="1">
              <a:off x="2036618" y="248392"/>
              <a:ext cx="533400" cy="342900"/>
            </a:xfrm>
            <a:prstGeom prst="bentConnector3">
              <a:avLst/>
            </a:prstGeom>
            <a:noFill/>
            <a:ln w="6350" cap="flat" cmpd="sng" algn="ctr">
              <a:solidFill>
                <a:srgbClr val="4472C4"/>
              </a:solidFill>
              <a:prstDash val="solid"/>
              <a:miter lim="800000"/>
              <a:tailEnd type="triangle"/>
            </a:ln>
            <a:effectLst/>
          </p:spPr>
        </p:cxnSp>
        <p:cxnSp>
          <p:nvCxnSpPr>
            <p:cNvPr id="20" name="Γραμμή σύνδεσης: Γωνιώδης 19">
              <a:extLst>
                <a:ext uri="{FF2B5EF4-FFF2-40B4-BE49-F238E27FC236}">
                  <a16:creationId xmlns:a16="http://schemas.microsoft.com/office/drawing/2014/main" id="{6426F7A9-E7DD-30AE-DEDD-1B95D0A4D6B3}"/>
                </a:ext>
              </a:extLst>
            </p:cNvPr>
            <p:cNvCxnSpPr/>
            <p:nvPr/>
          </p:nvCxnSpPr>
          <p:spPr>
            <a:xfrm flipV="1">
              <a:off x="2084120" y="859972"/>
              <a:ext cx="495300" cy="45719"/>
            </a:xfrm>
            <a:prstGeom prst="bentConnector3">
              <a:avLst/>
            </a:prstGeom>
            <a:noFill/>
            <a:ln w="6350" cap="flat" cmpd="sng" algn="ctr">
              <a:solidFill>
                <a:srgbClr val="4472C4"/>
              </a:solidFill>
              <a:prstDash val="solid"/>
              <a:miter lim="800000"/>
              <a:tailEnd type="triangle"/>
            </a:ln>
            <a:effectLst/>
          </p:spPr>
        </p:cxnSp>
        <p:cxnSp>
          <p:nvCxnSpPr>
            <p:cNvPr id="21" name="Γραμμή σύνδεσης: Γωνιώδης 20">
              <a:extLst>
                <a:ext uri="{FF2B5EF4-FFF2-40B4-BE49-F238E27FC236}">
                  <a16:creationId xmlns:a16="http://schemas.microsoft.com/office/drawing/2014/main" id="{CBB3954A-C466-E59C-A2CA-EF4CD96F8665}"/>
                </a:ext>
              </a:extLst>
            </p:cNvPr>
            <p:cNvCxnSpPr/>
            <p:nvPr/>
          </p:nvCxnSpPr>
          <p:spPr>
            <a:xfrm>
              <a:off x="2084120" y="1104405"/>
              <a:ext cx="466725" cy="381000"/>
            </a:xfrm>
            <a:prstGeom prst="bentConnector3">
              <a:avLst/>
            </a:prstGeom>
            <a:noFill/>
            <a:ln w="6350" cap="flat" cmpd="sng" algn="ctr">
              <a:solidFill>
                <a:srgbClr val="4472C4"/>
              </a:solidFill>
              <a:prstDash val="solid"/>
              <a:miter lim="800000"/>
              <a:tailEnd type="triangle"/>
            </a:ln>
            <a:effectLst/>
          </p:spPr>
        </p:cxnSp>
      </p:grpSp>
      <p:grpSp>
        <p:nvGrpSpPr>
          <p:cNvPr id="23" name="Ομάδα 22">
            <a:extLst>
              <a:ext uri="{FF2B5EF4-FFF2-40B4-BE49-F238E27FC236}">
                <a16:creationId xmlns:a16="http://schemas.microsoft.com/office/drawing/2014/main" id="{942761EB-26C1-6B8A-FC81-7EA30C74709E}"/>
              </a:ext>
            </a:extLst>
          </p:cNvPr>
          <p:cNvGrpSpPr/>
          <p:nvPr/>
        </p:nvGrpSpPr>
        <p:grpSpPr>
          <a:xfrm>
            <a:off x="875099" y="4113748"/>
            <a:ext cx="4925479" cy="1699385"/>
            <a:chOff x="2307843" y="2670338"/>
            <a:chExt cx="6076315" cy="2219325"/>
          </a:xfrm>
        </p:grpSpPr>
        <p:grpSp>
          <p:nvGrpSpPr>
            <p:cNvPr id="24" name="Ομάδα 23">
              <a:extLst>
                <a:ext uri="{FF2B5EF4-FFF2-40B4-BE49-F238E27FC236}">
                  <a16:creationId xmlns:a16="http://schemas.microsoft.com/office/drawing/2014/main" id="{77249EC5-34B4-3B78-5EE7-E4BD2E31A98F}"/>
                </a:ext>
              </a:extLst>
            </p:cNvPr>
            <p:cNvGrpSpPr/>
            <p:nvPr/>
          </p:nvGrpSpPr>
          <p:grpSpPr>
            <a:xfrm>
              <a:off x="2307843" y="2670338"/>
              <a:ext cx="6076315" cy="2219325"/>
              <a:chOff x="0" y="0"/>
              <a:chExt cx="6076315" cy="2219325"/>
            </a:xfrm>
          </p:grpSpPr>
          <p:sp>
            <p:nvSpPr>
              <p:cNvPr id="25" name="Ορθογώνιο 24">
                <a:extLst>
                  <a:ext uri="{FF2B5EF4-FFF2-40B4-BE49-F238E27FC236}">
                    <a16:creationId xmlns:a16="http://schemas.microsoft.com/office/drawing/2014/main" id="{FCD1C6E5-ED16-3C6D-E983-7F9E59A464D4}"/>
                  </a:ext>
                </a:extLst>
              </p:cNvPr>
              <p:cNvSpPr/>
              <p:nvPr/>
            </p:nvSpPr>
            <p:spPr>
              <a:xfrm>
                <a:off x="0" y="0"/>
                <a:ext cx="6076300" cy="2219325"/>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6" name="Ορθογώνιο 25">
                <a:extLst>
                  <a:ext uri="{FF2B5EF4-FFF2-40B4-BE49-F238E27FC236}">
                    <a16:creationId xmlns:a16="http://schemas.microsoft.com/office/drawing/2014/main" id="{77DC38B6-95F2-8FE8-E0FC-3BCB19DE53B3}"/>
                  </a:ext>
                </a:extLst>
              </p:cNvPr>
              <p:cNvSpPr/>
              <p:nvPr/>
            </p:nvSpPr>
            <p:spPr>
              <a:xfrm>
                <a:off x="5343525" y="933450"/>
                <a:ext cx="732790" cy="4667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Entrance/Exit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7" name="Ομάδα 26">
                <a:extLst>
                  <a:ext uri="{FF2B5EF4-FFF2-40B4-BE49-F238E27FC236}">
                    <a16:creationId xmlns:a16="http://schemas.microsoft.com/office/drawing/2014/main" id="{667DE058-4395-124A-04AD-C155F0275A69}"/>
                  </a:ext>
                </a:extLst>
              </p:cNvPr>
              <p:cNvGrpSpPr/>
              <p:nvPr/>
            </p:nvGrpSpPr>
            <p:grpSpPr>
              <a:xfrm>
                <a:off x="0" y="0"/>
                <a:ext cx="5314950" cy="2219325"/>
                <a:chOff x="0" y="0"/>
                <a:chExt cx="5314950" cy="2219325"/>
              </a:xfrm>
            </p:grpSpPr>
            <p:grpSp>
              <p:nvGrpSpPr>
                <p:cNvPr id="28" name="Ομάδα 27">
                  <a:extLst>
                    <a:ext uri="{FF2B5EF4-FFF2-40B4-BE49-F238E27FC236}">
                      <a16:creationId xmlns:a16="http://schemas.microsoft.com/office/drawing/2014/main" id="{3F7B8CDD-F48E-63E9-74A4-CD1C2BB11E19}"/>
                    </a:ext>
                  </a:extLst>
                </p:cNvPr>
                <p:cNvGrpSpPr/>
                <p:nvPr/>
              </p:nvGrpSpPr>
              <p:grpSpPr>
                <a:xfrm>
                  <a:off x="0" y="0"/>
                  <a:ext cx="5314950" cy="2219325"/>
                  <a:chOff x="0" y="0"/>
                  <a:chExt cx="5314950" cy="2219325"/>
                </a:xfrm>
              </p:grpSpPr>
              <p:sp>
                <p:nvSpPr>
                  <p:cNvPr id="44" name="Ορθογώνιο 43">
                    <a:extLst>
                      <a:ext uri="{FF2B5EF4-FFF2-40B4-BE49-F238E27FC236}">
                        <a16:creationId xmlns:a16="http://schemas.microsoft.com/office/drawing/2014/main" id="{98110349-76B9-8CDB-F7C8-CFCA369DF844}"/>
                      </a:ext>
                    </a:extLst>
                  </p:cNvPr>
                  <p:cNvSpPr/>
                  <p:nvPr/>
                </p:nvSpPr>
                <p:spPr>
                  <a:xfrm>
                    <a:off x="0" y="0"/>
                    <a:ext cx="5314950" cy="221932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5" name="Βέλος: Δεξιό 44">
                    <a:extLst>
                      <a:ext uri="{FF2B5EF4-FFF2-40B4-BE49-F238E27FC236}">
                        <a16:creationId xmlns:a16="http://schemas.microsoft.com/office/drawing/2014/main" id="{FB2B1DE8-C4B9-C437-AFC7-FEF03DF5F392}"/>
                      </a:ext>
                    </a:extLst>
                  </p:cNvPr>
                  <p:cNvSpPr/>
                  <p:nvPr/>
                </p:nvSpPr>
                <p:spPr>
                  <a:xfrm rot="10800000">
                    <a:off x="3629025" y="476250"/>
                    <a:ext cx="1085850" cy="18097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6" name="Βέλος: Δεξιό 45">
                    <a:extLst>
                      <a:ext uri="{FF2B5EF4-FFF2-40B4-BE49-F238E27FC236}">
                        <a16:creationId xmlns:a16="http://schemas.microsoft.com/office/drawing/2014/main" id="{4EA09C45-D9D6-E94D-7F59-98DBC473D17E}"/>
                      </a:ext>
                    </a:extLst>
                  </p:cNvPr>
                  <p:cNvSpPr/>
                  <p:nvPr/>
                </p:nvSpPr>
                <p:spPr>
                  <a:xfrm rot="5400000">
                    <a:off x="495300" y="1143000"/>
                    <a:ext cx="657225" cy="16192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7" name="Βέλος: Δεξιό 46">
                    <a:extLst>
                      <a:ext uri="{FF2B5EF4-FFF2-40B4-BE49-F238E27FC236}">
                        <a16:creationId xmlns:a16="http://schemas.microsoft.com/office/drawing/2014/main" id="{9BAC001D-F290-6FA3-AAE5-77611774171D}"/>
                      </a:ext>
                    </a:extLst>
                  </p:cNvPr>
                  <p:cNvSpPr/>
                  <p:nvPr/>
                </p:nvSpPr>
                <p:spPr>
                  <a:xfrm>
                    <a:off x="752475" y="1790700"/>
                    <a:ext cx="1133475" cy="18097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8" name="Βέλος: Δεξιό 47">
                    <a:extLst>
                      <a:ext uri="{FF2B5EF4-FFF2-40B4-BE49-F238E27FC236}">
                        <a16:creationId xmlns:a16="http://schemas.microsoft.com/office/drawing/2014/main" id="{F27150E6-2B5D-406C-F362-CFBDAD06C996}"/>
                      </a:ext>
                    </a:extLst>
                  </p:cNvPr>
                  <p:cNvSpPr/>
                  <p:nvPr/>
                </p:nvSpPr>
                <p:spPr>
                  <a:xfrm>
                    <a:off x="3143250" y="1762125"/>
                    <a:ext cx="962025" cy="16192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9" name="Βέλος: Δεξιό 48">
                    <a:extLst>
                      <a:ext uri="{FF2B5EF4-FFF2-40B4-BE49-F238E27FC236}">
                        <a16:creationId xmlns:a16="http://schemas.microsoft.com/office/drawing/2014/main" id="{D69977A8-A196-DBE1-EC03-76F68A240F14}"/>
                      </a:ext>
                    </a:extLst>
                  </p:cNvPr>
                  <p:cNvSpPr/>
                  <p:nvPr/>
                </p:nvSpPr>
                <p:spPr>
                  <a:xfrm rot="-8607348">
                    <a:off x="4057650" y="1524000"/>
                    <a:ext cx="419100" cy="190500"/>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0" name="Βέλος: Δεξιό 49">
                    <a:extLst>
                      <a:ext uri="{FF2B5EF4-FFF2-40B4-BE49-F238E27FC236}">
                        <a16:creationId xmlns:a16="http://schemas.microsoft.com/office/drawing/2014/main" id="{3E453BFA-A5FD-A789-37D4-BB8D733F0488}"/>
                      </a:ext>
                    </a:extLst>
                  </p:cNvPr>
                  <p:cNvSpPr/>
                  <p:nvPr/>
                </p:nvSpPr>
                <p:spPr>
                  <a:xfrm rot="10800000">
                    <a:off x="742950" y="504825"/>
                    <a:ext cx="1085850" cy="18097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1" name="Βέλος: Δεξιό 50">
                    <a:extLst>
                      <a:ext uri="{FF2B5EF4-FFF2-40B4-BE49-F238E27FC236}">
                        <a16:creationId xmlns:a16="http://schemas.microsoft.com/office/drawing/2014/main" id="{1F5EAEA7-B2A6-9C40-9FE1-8826A06125C7}"/>
                      </a:ext>
                    </a:extLst>
                  </p:cNvPr>
                  <p:cNvSpPr/>
                  <p:nvPr/>
                </p:nvSpPr>
                <p:spPr>
                  <a:xfrm>
                    <a:off x="4133850" y="1076325"/>
                    <a:ext cx="1133475" cy="180975"/>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29" name="Ορθογώνιο 28">
                  <a:extLst>
                    <a:ext uri="{FF2B5EF4-FFF2-40B4-BE49-F238E27FC236}">
                      <a16:creationId xmlns:a16="http://schemas.microsoft.com/office/drawing/2014/main" id="{EAF7AEFE-A94B-CE95-BA99-6841FEA7032C}"/>
                    </a:ext>
                  </a:extLst>
                </p:cNvPr>
                <p:cNvSpPr/>
                <p:nvPr/>
              </p:nvSpPr>
              <p:spPr>
                <a:xfrm>
                  <a:off x="2076450" y="466725"/>
                  <a:ext cx="1104265" cy="2000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unique Olympus</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Ορθογώνιο 29">
                  <a:extLst>
                    <a:ext uri="{FF2B5EF4-FFF2-40B4-BE49-F238E27FC236}">
                      <a16:creationId xmlns:a16="http://schemas.microsoft.com/office/drawing/2014/main" id="{ECFB99DA-8307-D4CD-DA44-9BA41CE04855}"/>
                    </a:ext>
                  </a:extLst>
                </p:cNvPr>
                <p:cNvSpPr/>
                <p:nvPr/>
              </p:nvSpPr>
              <p:spPr>
                <a:xfrm rot="-5400000">
                  <a:off x="-46990" y="1076960"/>
                  <a:ext cx="958850" cy="2762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Mountain of Gods</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Ορθογώνιο 30">
                  <a:extLst>
                    <a:ext uri="{FF2B5EF4-FFF2-40B4-BE49-F238E27FC236}">
                      <a16:creationId xmlns:a16="http://schemas.microsoft.com/office/drawing/2014/main" id="{3BA70629-F316-1269-8805-6122DA3EC42F}"/>
                    </a:ext>
                  </a:extLst>
                </p:cNvPr>
                <p:cNvSpPr/>
                <p:nvPr/>
              </p:nvSpPr>
              <p:spPr>
                <a:xfrm>
                  <a:off x="2105025" y="1695450"/>
                  <a:ext cx="1000125" cy="2000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Respect for nature</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Ορθογώνιο 31">
                  <a:extLst>
                    <a:ext uri="{FF2B5EF4-FFF2-40B4-BE49-F238E27FC236}">
                      <a16:creationId xmlns:a16="http://schemas.microsoft.com/office/drawing/2014/main" id="{14C92F3C-BF6B-4619-BC2E-691DFF0A595B}"/>
                    </a:ext>
                  </a:extLst>
                </p:cNvPr>
                <p:cNvSpPr/>
                <p:nvPr/>
              </p:nvSpPr>
              <p:spPr>
                <a:xfrm>
                  <a:off x="4610100" y="9525"/>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Ορθογώνιο 32">
                  <a:extLst>
                    <a:ext uri="{FF2B5EF4-FFF2-40B4-BE49-F238E27FC236}">
                      <a16:creationId xmlns:a16="http://schemas.microsoft.com/office/drawing/2014/main" id="{187625FE-865D-8534-8113-8AC11DA3A5AD}"/>
                    </a:ext>
                  </a:extLst>
                </p:cNvPr>
                <p:cNvSpPr/>
                <p:nvPr/>
              </p:nvSpPr>
              <p:spPr>
                <a:xfrm>
                  <a:off x="2219325" y="1971675"/>
                  <a:ext cx="1457325" cy="2476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Ορθογώνιο 33">
                  <a:extLst>
                    <a:ext uri="{FF2B5EF4-FFF2-40B4-BE49-F238E27FC236}">
                      <a16:creationId xmlns:a16="http://schemas.microsoft.com/office/drawing/2014/main" id="{DD70DB5F-2675-D19E-4AD6-D689BD30912B}"/>
                    </a:ext>
                  </a:extLst>
                </p:cNvPr>
                <p:cNvSpPr/>
                <p:nvPr/>
              </p:nvSpPr>
              <p:spPr>
                <a:xfrm>
                  <a:off x="1152525" y="1981200"/>
                  <a:ext cx="390525" cy="2381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Ορθογώνιο 34">
                  <a:extLst>
                    <a:ext uri="{FF2B5EF4-FFF2-40B4-BE49-F238E27FC236}">
                      <a16:creationId xmlns:a16="http://schemas.microsoft.com/office/drawing/2014/main" id="{7C216557-604F-BE31-0E79-C7C2DCA97A9C}"/>
                    </a:ext>
                  </a:extLst>
                </p:cNvPr>
                <p:cNvSpPr/>
                <p:nvPr/>
              </p:nvSpPr>
              <p:spPr>
                <a:xfrm>
                  <a:off x="657225" y="0"/>
                  <a:ext cx="657225"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Ορθογώνιο 35">
                  <a:extLst>
                    <a:ext uri="{FF2B5EF4-FFF2-40B4-BE49-F238E27FC236}">
                      <a16:creationId xmlns:a16="http://schemas.microsoft.com/office/drawing/2014/main" id="{F78D3642-D93D-3D58-88F4-8D99E7DA4769}"/>
                    </a:ext>
                  </a:extLst>
                </p:cNvPr>
                <p:cNvSpPr/>
                <p:nvPr/>
              </p:nvSpPr>
              <p:spPr>
                <a:xfrm>
                  <a:off x="295275" y="1762125"/>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Ορθογώνιο 36">
                  <a:extLst>
                    <a:ext uri="{FF2B5EF4-FFF2-40B4-BE49-F238E27FC236}">
                      <a16:creationId xmlns:a16="http://schemas.microsoft.com/office/drawing/2014/main" id="{609A999C-3D62-20EF-828D-7C9B0C27F47D}"/>
                    </a:ext>
                  </a:extLst>
                </p:cNvPr>
                <p:cNvSpPr/>
                <p:nvPr/>
              </p:nvSpPr>
              <p:spPr>
                <a:xfrm>
                  <a:off x="1619250" y="66675"/>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Ορθογώνιο 37">
                  <a:extLst>
                    <a:ext uri="{FF2B5EF4-FFF2-40B4-BE49-F238E27FC236}">
                      <a16:creationId xmlns:a16="http://schemas.microsoft.com/office/drawing/2014/main" id="{0FEEA44F-B259-4E2B-3EEC-C9BD546E59EF}"/>
                    </a:ext>
                  </a:extLst>
                </p:cNvPr>
                <p:cNvSpPr/>
                <p:nvPr/>
              </p:nvSpPr>
              <p:spPr>
                <a:xfrm>
                  <a:off x="3886200" y="57150"/>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Ορθογώνιο 38">
                  <a:extLst>
                    <a:ext uri="{FF2B5EF4-FFF2-40B4-BE49-F238E27FC236}">
                      <a16:creationId xmlns:a16="http://schemas.microsoft.com/office/drawing/2014/main" id="{1D141C53-13BE-D3F5-67CC-E4267D171E3B}"/>
                    </a:ext>
                  </a:extLst>
                </p:cNvPr>
                <p:cNvSpPr/>
                <p:nvPr/>
              </p:nvSpPr>
              <p:spPr>
                <a:xfrm>
                  <a:off x="2447925" y="0"/>
                  <a:ext cx="942975"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Ορθογώνιο 39">
                  <a:extLst>
                    <a:ext uri="{FF2B5EF4-FFF2-40B4-BE49-F238E27FC236}">
                      <a16:creationId xmlns:a16="http://schemas.microsoft.com/office/drawing/2014/main" id="{359E29F2-ACFB-5D2B-31FB-FA15D4A93AD5}"/>
                    </a:ext>
                  </a:extLst>
                </p:cNvPr>
                <p:cNvSpPr/>
                <p:nvPr/>
              </p:nvSpPr>
              <p:spPr>
                <a:xfrm>
                  <a:off x="247650" y="419100"/>
                  <a:ext cx="2476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Ορθογώνιο 40">
                  <a:extLst>
                    <a:ext uri="{FF2B5EF4-FFF2-40B4-BE49-F238E27FC236}">
                      <a16:creationId xmlns:a16="http://schemas.microsoft.com/office/drawing/2014/main" id="{9E0DA8B3-4534-1E28-C345-AFA43446513B}"/>
                    </a:ext>
                  </a:extLst>
                </p:cNvPr>
                <p:cNvSpPr/>
                <p:nvPr/>
              </p:nvSpPr>
              <p:spPr>
                <a:xfrm>
                  <a:off x="4410075" y="1771650"/>
                  <a:ext cx="400050"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Ορθογώνιο 41">
                  <a:extLst>
                    <a:ext uri="{FF2B5EF4-FFF2-40B4-BE49-F238E27FC236}">
                      <a16:creationId xmlns:a16="http://schemas.microsoft.com/office/drawing/2014/main" id="{8F0CBF35-C9B6-CE9A-62BA-2BF11C627CB9}"/>
                    </a:ext>
                  </a:extLst>
                </p:cNvPr>
                <p:cNvSpPr/>
                <p:nvPr/>
              </p:nvSpPr>
              <p:spPr>
                <a:xfrm rot="-5400000">
                  <a:off x="-162560" y="942340"/>
                  <a:ext cx="577850" cy="25209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Ορθογώνιο 42">
                  <a:extLst>
                    <a:ext uri="{FF2B5EF4-FFF2-40B4-BE49-F238E27FC236}">
                      <a16:creationId xmlns:a16="http://schemas.microsoft.com/office/drawing/2014/main" id="{5C5046CC-6D16-1DF2-85BB-FBD63C444CAD}"/>
                    </a:ext>
                  </a:extLst>
                </p:cNvPr>
                <p:cNvSpPr/>
                <p:nvPr/>
              </p:nvSpPr>
              <p:spPr>
                <a:xfrm>
                  <a:off x="1581150" y="1066800"/>
                  <a:ext cx="2505075" cy="266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107000"/>
                    </a:lnSpc>
                    <a:spcAft>
                      <a:spcPts val="800"/>
                    </a:spcAft>
                  </a:pPr>
                  <a:r>
                    <a:rPr lang="el-GR"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15738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4000" dirty="0">
                <a:solidFill>
                  <a:srgbClr val="002060"/>
                </a:solidFill>
                <a:latin typeface="Arial" panose="020B0604020202020204" pitchFamily="34" charset="0"/>
                <a:cs typeface="Arial" panose="020B0604020202020204" pitchFamily="34" charset="0"/>
              </a:rPr>
              <a:t>PASSO 4: Desenhe a sua exposição</a:t>
            </a:r>
            <a:endParaRPr lang="en-GB" sz="40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167138"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478914" y="1612067"/>
            <a:ext cx="5514535" cy="4407745"/>
          </a:xfrm>
          <a:prstGeom prst="rect">
            <a:avLst/>
          </a:prstGeom>
          <a:noFill/>
        </p:spPr>
        <p:txBody>
          <a:bodyPr wrap="square">
            <a:spAutoFit/>
          </a:bodyPr>
          <a:lstStyle/>
          <a:p>
            <a:pPr>
              <a:lnSpc>
                <a:spcPct val="150000"/>
              </a:lnSpc>
              <a:spcAft>
                <a:spcPts val="800"/>
              </a:spcAft>
            </a:pPr>
            <a:r>
              <a:rPr lang="pt-PT" b="1" dirty="0">
                <a:latin typeface="Arial" panose="020B0604020202020204" pitchFamily="34" charset="0"/>
                <a:ea typeface="Calibri" panose="020F0502020204030204" pitchFamily="34" charset="0"/>
                <a:cs typeface="Times New Roman" panose="02020603050405020304" pitchFamily="18" charset="0"/>
              </a:rPr>
              <a:t>Arranjo e exibição de objetos</a:t>
            </a:r>
          </a:p>
          <a:p>
            <a:pPr>
              <a:lnSpc>
                <a:spcPct val="150000"/>
              </a:lnSpc>
              <a:spcAft>
                <a:spcPts val="800"/>
              </a:spcAft>
            </a:pPr>
            <a:r>
              <a:rPr lang="pt-PT" dirty="0">
                <a:latin typeface="Arial" panose="020B0604020202020204" pitchFamily="34" charset="0"/>
                <a:ea typeface="Calibri" panose="020F0502020204030204" pitchFamily="34" charset="0"/>
                <a:cs typeface="Times New Roman" panose="02020603050405020304" pitchFamily="18" charset="0"/>
              </a:rPr>
              <a:t>Discutir como se pretende agrupar e organizar objetos para exibição. Os critérios que estabelecer dependem do tema principal e da história que deseja contar.</a:t>
            </a:r>
          </a:p>
          <a:p>
            <a:pPr>
              <a:lnSpc>
                <a:spcPct val="150000"/>
              </a:lnSpc>
              <a:spcAft>
                <a:spcPts val="800"/>
              </a:spcAft>
            </a:pPr>
            <a:r>
              <a:rPr lang="pt-PT" dirty="0">
                <a:latin typeface="Arial" panose="020B0604020202020204" pitchFamily="34" charset="0"/>
                <a:ea typeface="Calibri" panose="020F0502020204030204" pitchFamily="34" charset="0"/>
                <a:cs typeface="Times New Roman" panose="02020603050405020304" pitchFamily="18" charset="0"/>
              </a:rPr>
              <a:t>Pense na forma como expõe os seus objetos e histórias. Que recursos adicionais necessita para exibir. Pode utilizar as paredes, peças de madeira antigas, um móvel, caixas de cartão, papel dobrado para etiquetas, um projetor, uma tablet.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ângulo: Cantos Arredondados 3">
            <a:extLst>
              <a:ext uri="{FF2B5EF4-FFF2-40B4-BE49-F238E27FC236}">
                <a16:creationId xmlns:a16="http://schemas.microsoft.com/office/drawing/2014/main" id="{F98A85A6-91BE-830E-EB30-1531367F348E}"/>
              </a:ext>
            </a:extLst>
          </p:cNvPr>
          <p:cNvSpPr/>
          <p:nvPr/>
        </p:nvSpPr>
        <p:spPr>
          <a:xfrm>
            <a:off x="6096000" y="1125802"/>
            <a:ext cx="5800578" cy="534533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65B976D-FEA4-843B-D094-AB4E4B5EA910}"/>
              </a:ext>
            </a:extLst>
          </p:cNvPr>
          <p:cNvSpPr txBox="1"/>
          <p:nvPr/>
        </p:nvSpPr>
        <p:spPr>
          <a:xfrm>
            <a:off x="8247291" y="6394925"/>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Exemplo</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Πίνακας 4">
            <a:extLst>
              <a:ext uri="{FF2B5EF4-FFF2-40B4-BE49-F238E27FC236}">
                <a16:creationId xmlns:a16="http://schemas.microsoft.com/office/drawing/2014/main" id="{DEE6662E-1A24-02BA-90E6-D64BEE2187B0}"/>
              </a:ext>
            </a:extLst>
          </p:cNvPr>
          <p:cNvGraphicFramePr>
            <a:graphicFrameLocks noGrp="1"/>
          </p:cNvGraphicFramePr>
          <p:nvPr>
            <p:extLst>
              <p:ext uri="{D42A27DB-BD31-4B8C-83A1-F6EECF244321}">
                <p14:modId xmlns:p14="http://schemas.microsoft.com/office/powerpoint/2010/main" val="3742199707"/>
              </p:ext>
            </p:extLst>
          </p:nvPr>
        </p:nvGraphicFramePr>
        <p:xfrm>
          <a:off x="6553199" y="1155962"/>
          <a:ext cx="5343380" cy="5253905"/>
        </p:xfrm>
        <a:graphic>
          <a:graphicData uri="http://schemas.openxmlformats.org/drawingml/2006/table">
            <a:tbl>
              <a:tblPr firstRow="1" firstCol="1" bandRow="1"/>
              <a:tblGrid>
                <a:gridCol w="839674">
                  <a:extLst>
                    <a:ext uri="{9D8B030D-6E8A-4147-A177-3AD203B41FA5}">
                      <a16:colId xmlns:a16="http://schemas.microsoft.com/office/drawing/2014/main" val="1725090391"/>
                    </a:ext>
                  </a:extLst>
                </a:gridCol>
                <a:gridCol w="1404546">
                  <a:extLst>
                    <a:ext uri="{9D8B030D-6E8A-4147-A177-3AD203B41FA5}">
                      <a16:colId xmlns:a16="http://schemas.microsoft.com/office/drawing/2014/main" val="241287969"/>
                    </a:ext>
                  </a:extLst>
                </a:gridCol>
                <a:gridCol w="3099160">
                  <a:extLst>
                    <a:ext uri="{9D8B030D-6E8A-4147-A177-3AD203B41FA5}">
                      <a16:colId xmlns:a16="http://schemas.microsoft.com/office/drawing/2014/main" val="2707828528"/>
                    </a:ext>
                  </a:extLst>
                </a:gridCol>
              </a:tblGrid>
              <a:tr h="197051">
                <a:tc>
                  <a:txBody>
                    <a:bodyPr/>
                    <a:lstStyle/>
                    <a:p>
                      <a:pPr algn="ctr">
                        <a:lnSpc>
                          <a:spcPct val="150000"/>
                        </a:lnSpc>
                        <a:spcAft>
                          <a:spcPts val="800"/>
                        </a:spcAft>
                      </a:pPr>
                      <a:r>
                        <a:rPr lang="en-US" sz="1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Sub-</a:t>
                      </a:r>
                      <a:r>
                        <a:rPr lang="en-US" sz="10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secções</a:t>
                      </a:r>
                      <a:r>
                        <a:rPr lang="en-US" sz="1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n-US" sz="10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Disposição</a:t>
                      </a:r>
                      <a:r>
                        <a:rPr lang="en-US" sz="1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de </a:t>
                      </a:r>
                      <a:r>
                        <a:rPr lang="en-US" sz="10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objetos</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n-US" sz="10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Exposição</a:t>
                      </a:r>
                      <a:r>
                        <a:rPr lang="en-US" sz="1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de </a:t>
                      </a:r>
                      <a:r>
                        <a:rPr lang="en-US" sz="10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objetos</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96214889"/>
                  </a:ext>
                </a:extLst>
              </a:tr>
              <a:tr h="397538">
                <a:tc rowSpan="5">
                  <a:txBody>
                    <a:bodyPr/>
                    <a:lstStyle/>
                    <a:p>
                      <a:pPr marL="100330">
                        <a:lnSpc>
                          <a:spcPct val="150000"/>
                        </a:lnSpc>
                        <a:spcAft>
                          <a:spcPts val="800"/>
                        </a:spcAft>
                      </a:pPr>
                      <a:r>
                        <a:rPr lang="pt-PT" sz="1000" b="1" dirty="0">
                          <a:effectLst/>
                          <a:latin typeface="Arial" panose="020B0604020202020204" pitchFamily="34" charset="0"/>
                          <a:ea typeface="Arial" panose="020B0604020202020204" pitchFamily="34" charset="0"/>
                          <a:cs typeface="Times New Roman" panose="02020603050405020304" pitchFamily="18" charset="0"/>
                        </a:rPr>
                        <a:t>O único Olimpo</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1. </a:t>
                      </a:r>
                      <a:r>
                        <a:rPr lang="pt-PT" sz="900" dirty="0">
                          <a:effectLst/>
                          <a:latin typeface="Arial" panose="020B0604020202020204" pitchFamily="34" charset="0"/>
                          <a:ea typeface="Arial" panose="020B0604020202020204" pitchFamily="34" charset="0"/>
                          <a:cs typeface="Times New Roman" panose="02020603050405020304" pitchFamily="18" charset="0"/>
                        </a:rPr>
                        <a:t>Vídeo de apresentação da montanha</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tabLst>
                          <a:tab pos="2922905" algn="r"/>
                        </a:tabLst>
                      </a:pPr>
                      <a:r>
                        <a:rPr lang="en-US" sz="900" dirty="0">
                          <a:effectLst/>
                          <a:latin typeface="Arial" panose="020B0604020202020204" pitchFamily="34" charset="0"/>
                          <a:ea typeface="Arial" panose="020B0604020202020204" pitchFamily="34" charset="0"/>
                          <a:cs typeface="Times New Roman" panose="02020603050405020304" pitchFamily="18" charset="0"/>
                        </a:rPr>
                        <a:t> </a:t>
                      </a:r>
                      <a:r>
                        <a:rPr lang="pt-PT" sz="900" dirty="0">
                          <a:effectLst/>
                          <a:latin typeface="Arial" panose="020B0604020202020204" pitchFamily="34" charset="0"/>
                          <a:ea typeface="Arial" panose="020B0604020202020204" pitchFamily="34" charset="0"/>
                          <a:cs typeface="Times New Roman" panose="02020603050405020304" pitchFamily="18" charset="0"/>
                        </a:rPr>
                        <a:t>Afixação num ecrã de televisão sem parar (em </a:t>
                      </a:r>
                      <a:r>
                        <a:rPr lang="pt-PT" sz="900" dirty="0" err="1">
                          <a:effectLst/>
                          <a:latin typeface="Arial" panose="020B0604020202020204" pitchFamily="34" charset="0"/>
                          <a:ea typeface="Arial" panose="020B0604020202020204" pitchFamily="34" charset="0"/>
                          <a:cs typeface="Times New Roman" panose="02020603050405020304" pitchFamily="18" charset="0"/>
                        </a:rPr>
                        <a:t>loop</a:t>
                      </a:r>
                      <a:r>
                        <a:rPr lang="pt-PT" sz="900" dirty="0">
                          <a:effectLst/>
                          <a:latin typeface="Arial" panose="020B0604020202020204" pitchFamily="34" charset="0"/>
                          <a:ea typeface="Arial" panose="020B0604020202020204" pitchFamily="34" charset="0"/>
                          <a:cs typeface="Times New Roman" panose="02020603050405020304" pitchFamily="18" charset="0"/>
                        </a:rPr>
                        <a:t>)</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63225626"/>
                  </a:ext>
                </a:extLst>
              </a:tr>
              <a:tr h="349370">
                <a:tc vMerge="1">
                  <a:txBody>
                    <a:bodyPr/>
                    <a:lstStyle/>
                    <a:p>
                      <a:endParaRPr lang="el-GR"/>
                    </a:p>
                  </a:txBody>
                  <a:tcPr/>
                </a:tc>
                <a:tc>
                  <a:txBody>
                    <a:bodyPr/>
                    <a:lstStyle/>
                    <a:p>
                      <a:pPr>
                        <a:lnSpc>
                          <a:spcPct val="100000"/>
                        </a:lnSpc>
                        <a:spcAft>
                          <a:spcPts val="80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2. </a:t>
                      </a:r>
                      <a:r>
                        <a:rPr lang="en-US" sz="900" dirty="0" err="1">
                          <a:effectLst/>
                          <a:latin typeface="Arial" panose="020B0604020202020204" pitchFamily="34" charset="0"/>
                          <a:ea typeface="Arial" panose="020B0604020202020204" pitchFamily="34" charset="0"/>
                          <a:cs typeface="Times New Roman" panose="02020603050405020304" pitchFamily="18" charset="0"/>
                        </a:rPr>
                        <a:t>Apresentação</a:t>
                      </a:r>
                      <a:r>
                        <a:rPr lang="en-US" sz="90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err="1">
                          <a:effectLst/>
                          <a:latin typeface="Arial" panose="020B0604020202020204" pitchFamily="34" charset="0"/>
                          <a:ea typeface="Arial" panose="020B0604020202020204" pitchFamily="34" charset="0"/>
                          <a:cs typeface="Times New Roman" panose="02020603050405020304" pitchFamily="18" charset="0"/>
                        </a:rPr>
                        <a:t>interativa</a:t>
                      </a:r>
                      <a:r>
                        <a:rPr lang="en-US" sz="900" dirty="0">
                          <a:effectLst/>
                          <a:latin typeface="Arial" panose="020B0604020202020204" pitchFamily="34" charset="0"/>
                          <a:ea typeface="Arial" panose="020B0604020202020204" pitchFamily="34" charset="0"/>
                          <a:cs typeface="Times New Roman" panose="02020603050405020304" pitchFamily="18" charset="0"/>
                        </a:rPr>
                        <a:t> dos </a:t>
                      </a:r>
                      <a:r>
                        <a:rPr lang="en-US" sz="900" dirty="0" err="1">
                          <a:effectLst/>
                          <a:latin typeface="Arial" panose="020B0604020202020204" pitchFamily="34" charset="0"/>
                          <a:ea typeface="Arial" panose="020B0604020202020204" pitchFamily="34" charset="0"/>
                          <a:cs typeface="Times New Roman" panose="02020603050405020304" pitchFamily="18" charset="0"/>
                        </a:rPr>
                        <a:t>picos</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Α computador com um grande ecrã sobre uma mesa. Idealmente, um quadro branco interativo.</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12487971"/>
                  </a:ext>
                </a:extLst>
              </a:tr>
              <a:tr h="470162">
                <a:tc vMerge="1">
                  <a:txBody>
                    <a:bodyPr/>
                    <a:lstStyle/>
                    <a:p>
                      <a:endParaRPr lang="el-GR"/>
                    </a:p>
                  </a:txBody>
                  <a:tcPr/>
                </a:tc>
                <a:tc>
                  <a:txBody>
                    <a:bodyPr/>
                    <a:lstStyle/>
                    <a:p>
                      <a:pPr>
                        <a:lnSpc>
                          <a:spcPct val="100000"/>
                        </a:lnSpc>
                        <a:spcAft>
                          <a:spcPts val="80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3. </a:t>
                      </a:r>
                      <a:r>
                        <a:rPr lang="pt-PT" sz="900" dirty="0">
                          <a:effectLst/>
                          <a:latin typeface="Arial" panose="020B0604020202020204" pitchFamily="34" charset="0"/>
                          <a:ea typeface="Arial" panose="020B0604020202020204" pitchFamily="34" charset="0"/>
                          <a:cs typeface="Times New Roman" panose="02020603050405020304" pitchFamily="18" charset="0"/>
                        </a:rPr>
                        <a:t>Galeria de arte de florestas/árvores</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Grande cartaz do Monte Olimpo preso à parede e muitas imagens coladas em locais específicos do cartaz.</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69770024"/>
                  </a:ext>
                </a:extLst>
              </a:tr>
              <a:tr h="265025">
                <a:tc vMerge="1">
                  <a:txBody>
                    <a:bodyPr/>
                    <a:lstStyle/>
                    <a:p>
                      <a:endParaRPr lang="el-GR"/>
                    </a:p>
                  </a:txBody>
                  <a:tcPr/>
                </a:tc>
                <a:tc>
                  <a:txBody>
                    <a:bodyPr/>
                    <a:lstStyle/>
                    <a:p>
                      <a:pPr>
                        <a:lnSpc>
                          <a:spcPct val="100000"/>
                        </a:lnSpc>
                        <a:spcAft>
                          <a:spcPts val="800"/>
                        </a:spcAft>
                      </a:pPr>
                      <a:r>
                        <a:rPr lang="el-GR" sz="900" dirty="0">
                          <a:effectLst/>
                          <a:latin typeface="Arial" panose="020B0604020202020204" pitchFamily="34" charset="0"/>
                          <a:ea typeface="Arial" panose="020B0604020202020204" pitchFamily="34" charset="0"/>
                          <a:cs typeface="Times New Roman" panose="02020603050405020304" pitchFamily="18" charset="0"/>
                        </a:rPr>
                        <a:t>4</a:t>
                      </a:r>
                      <a:r>
                        <a:rPr lang="pt-PT" sz="900" dirty="0">
                          <a:effectLst/>
                          <a:latin typeface="Arial" panose="020B0604020202020204" pitchFamily="34" charset="0"/>
                          <a:ea typeface="Arial" panose="020B0604020202020204" pitchFamily="34" charset="0"/>
                          <a:cs typeface="Times New Roman" panose="02020603050405020304" pitchFamily="18" charset="0"/>
                        </a:rPr>
                        <a:t>. Livro das plantas (interativo)</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Um livro digital apresentado através de um tablet sobre uma mesa.</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52996157"/>
                  </a:ext>
                </a:extLst>
              </a:tr>
              <a:tr h="832535">
                <a:tc vMerge="1">
                  <a:txBody>
                    <a:bodyPr/>
                    <a:lstStyle/>
                    <a:p>
                      <a:endParaRPr lang="el-GR"/>
                    </a:p>
                  </a:txBody>
                  <a:tcPr/>
                </a:tc>
                <a:tc>
                  <a:txBody>
                    <a:bodyPr/>
                    <a:lstStyle/>
                    <a:p>
                      <a:pPr>
                        <a:lnSpc>
                          <a:spcPct val="100000"/>
                        </a:lnSpc>
                        <a:spcAft>
                          <a:spcPts val="80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5. </a:t>
                      </a:r>
                      <a:r>
                        <a:rPr lang="pt-PT" sz="900" dirty="0">
                          <a:effectLst/>
                          <a:latin typeface="Arial" panose="020B0604020202020204" pitchFamily="34" charset="0"/>
                          <a:ea typeface="Arial" panose="020B0604020202020204" pitchFamily="34" charset="0"/>
                          <a:cs typeface="Times New Roman" panose="02020603050405020304" pitchFamily="18" charset="0"/>
                        </a:rPr>
                        <a:t>Galeria interativa de fotografias de animais</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Uma construção na parede feita por cordas em que há nomes de animais e legendas explicativas, e pede-se aos alunos que coloquem a fotografia correta do animal acima de cada texto.</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30380616"/>
                  </a:ext>
                </a:extLst>
              </a:tr>
              <a:tr h="530051">
                <a:tc rowSpan="3">
                  <a:txBody>
                    <a:bodyPr/>
                    <a:lstStyle/>
                    <a:p>
                      <a:pPr marL="100330">
                        <a:lnSpc>
                          <a:spcPct val="150000"/>
                        </a:lnSpc>
                        <a:spcAft>
                          <a:spcPts val="800"/>
                        </a:spcAft>
                      </a:pPr>
                      <a:r>
                        <a:rPr lang="pt-PT" sz="1000" b="1" dirty="0">
                          <a:effectLst/>
                          <a:latin typeface="Arial" panose="020B0604020202020204" pitchFamily="34" charset="0"/>
                          <a:ea typeface="Arial" panose="020B0604020202020204" pitchFamily="34" charset="0"/>
                          <a:cs typeface="Times New Roman" panose="02020603050405020304" pitchFamily="18" charset="0"/>
                        </a:rPr>
                        <a:t>Montanha de Deuses</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6.</a:t>
                      </a:r>
                      <a:r>
                        <a:rPr lang="pt-PT" sz="900" dirty="0">
                          <a:effectLst/>
                          <a:latin typeface="Arial" panose="020B0604020202020204" pitchFamily="34" charset="0"/>
                          <a:ea typeface="Arial" panose="020B0604020202020204" pitchFamily="34" charset="0"/>
                          <a:cs typeface="Times New Roman" panose="02020603050405020304" pitchFamily="18" charset="0"/>
                        </a:rPr>
                        <a:t> Livro digital com excertos da mitologia grega e da história da montanha (interativo)</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Um livro digital apresentado através de um tablet sobre uma mesa.</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52966288"/>
                  </a:ext>
                </a:extLst>
              </a:tr>
              <a:tr h="349370">
                <a:tc vMerge="1">
                  <a:txBody>
                    <a:bodyPr/>
                    <a:lstStyle/>
                    <a:p>
                      <a:endParaRPr lang="el-GR"/>
                    </a:p>
                  </a:txBody>
                  <a:tcPr/>
                </a:tc>
                <a:tc>
                  <a:txBody>
                    <a:bodyPr/>
                    <a:lstStyle/>
                    <a:p>
                      <a:pPr>
                        <a:lnSpc>
                          <a:spcPct val="100000"/>
                        </a:lnSpc>
                        <a:spcAft>
                          <a:spcPts val="800"/>
                        </a:spcAft>
                      </a:pPr>
                      <a:r>
                        <a:rPr lang="el-GR" sz="900" dirty="0">
                          <a:effectLst/>
                          <a:latin typeface="Arial" panose="020B0604020202020204" pitchFamily="34" charset="0"/>
                          <a:ea typeface="Arial" panose="020B0604020202020204" pitchFamily="34" charset="0"/>
                          <a:cs typeface="Times New Roman" panose="02020603050405020304" pitchFamily="18" charset="0"/>
                        </a:rPr>
                        <a:t>7. </a:t>
                      </a:r>
                      <a:r>
                        <a:rPr lang="pt-PT" sz="900" dirty="0">
                          <a:effectLst/>
                          <a:latin typeface="Arial" panose="020B0604020202020204" pitchFamily="34" charset="0"/>
                          <a:ea typeface="Arial" panose="020B0604020202020204" pitchFamily="34" charset="0"/>
                          <a:cs typeface="Times New Roman" panose="02020603050405020304" pitchFamily="18" charset="0"/>
                        </a:rPr>
                        <a:t>Galeria de fotografias antigas</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Fotografias a preto e branco de vários tamanhos penduradas com cordas a partir de um ramo.</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60941045"/>
                  </a:ext>
                </a:extLst>
              </a:tr>
              <a:tr h="397538">
                <a:tc vMerge="1">
                  <a:txBody>
                    <a:bodyPr/>
                    <a:lstStyle/>
                    <a:p>
                      <a:endParaRPr lang="el-GR"/>
                    </a:p>
                  </a:txBody>
                  <a:tcPr/>
                </a:tc>
                <a:tc>
                  <a:txBody>
                    <a:bodyPr/>
                    <a:lstStyle/>
                    <a:p>
                      <a:pPr>
                        <a:lnSpc>
                          <a:spcPct val="100000"/>
                        </a:lnSpc>
                        <a:spcAft>
                          <a:spcPts val="80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8. </a:t>
                      </a:r>
                      <a:r>
                        <a:rPr lang="pt-PT" sz="900" dirty="0">
                          <a:effectLst/>
                          <a:latin typeface="Arial" panose="020B0604020202020204" pitchFamily="34" charset="0"/>
                          <a:ea typeface="Arial" panose="020B0604020202020204" pitchFamily="34" charset="0"/>
                          <a:cs typeface="Times New Roman" panose="02020603050405020304" pitchFamily="18" charset="0"/>
                        </a:rPr>
                        <a:t>Apresentação de vídeo de uma igreja antiga</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Afixação num ecrã de televisão sem parar (em </a:t>
                      </a:r>
                      <a:r>
                        <a:rPr lang="pt-PT" sz="900" dirty="0" err="1">
                          <a:effectLst/>
                          <a:latin typeface="Arial" panose="020B0604020202020204" pitchFamily="34" charset="0"/>
                          <a:ea typeface="Arial" panose="020B0604020202020204" pitchFamily="34" charset="0"/>
                          <a:cs typeface="Times New Roman" panose="02020603050405020304" pitchFamily="18" charset="0"/>
                        </a:rPr>
                        <a:t>loop</a:t>
                      </a:r>
                      <a:r>
                        <a:rPr lang="pt-PT" sz="900" dirty="0">
                          <a:effectLst/>
                          <a:latin typeface="Arial" panose="020B0604020202020204" pitchFamily="34" charset="0"/>
                          <a:ea typeface="Arial" panose="020B0604020202020204" pitchFamily="34" charset="0"/>
                          <a:cs typeface="Times New Roman" panose="02020603050405020304" pitchFamily="18" charset="0"/>
                        </a:rPr>
                        <a:t>)</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39193294"/>
                  </a:ext>
                </a:extLst>
              </a:tr>
              <a:tr h="470162">
                <a:tc rowSpan="3">
                  <a:txBody>
                    <a:bodyPr/>
                    <a:lstStyle/>
                    <a:p>
                      <a:pPr marL="100330">
                        <a:lnSpc>
                          <a:spcPct val="150000"/>
                        </a:lnSpc>
                        <a:spcAft>
                          <a:spcPts val="800"/>
                        </a:spcAft>
                      </a:pPr>
                      <a:r>
                        <a:rPr lang="pt-PT" sz="1000" b="1" dirty="0">
                          <a:effectLst/>
                          <a:latin typeface="Arial" panose="020B0604020202020204" pitchFamily="34" charset="0"/>
                          <a:ea typeface="Arial" panose="020B0604020202020204" pitchFamily="34" charset="0"/>
                          <a:cs typeface="Times New Roman" panose="02020603050405020304" pitchFamily="18" charset="0"/>
                        </a:rPr>
                        <a:t>Respeito pela natureza</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9. </a:t>
                      </a:r>
                      <a:r>
                        <a:rPr lang="pt-PT" sz="900" dirty="0">
                          <a:effectLst/>
                          <a:latin typeface="Arial" panose="020B0604020202020204" pitchFamily="34" charset="0"/>
                          <a:ea typeface="Arial" panose="020B0604020202020204" pitchFamily="34" charset="0"/>
                          <a:cs typeface="Times New Roman" panose="02020603050405020304" pitchFamily="18" charset="0"/>
                        </a:rPr>
                        <a:t>Mapa de trilhos da montanha do Olimpo e sinal de regulação</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Mapa e placa colada numa tábua de madeira no chão 1,80x60 (vertical) ou num quadro de avisos da escola.</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26086054"/>
                  </a:ext>
                </a:extLst>
              </a:tr>
              <a:tr h="369354">
                <a:tc vMerge="1">
                  <a:txBody>
                    <a:bodyPr/>
                    <a:lstStyle/>
                    <a:p>
                      <a:endParaRPr lang="el-GR"/>
                    </a:p>
                  </a:txBody>
                  <a:tcPr/>
                </a:tc>
                <a:tc>
                  <a:txBody>
                    <a:bodyPr/>
                    <a:lstStyle/>
                    <a:p>
                      <a:pPr>
                        <a:lnSpc>
                          <a:spcPct val="100000"/>
                        </a:lnSpc>
                        <a:spcAft>
                          <a:spcPts val="80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10. </a:t>
                      </a:r>
                      <a:r>
                        <a:rPr lang="pt-PT" sz="900" dirty="0">
                          <a:effectLst/>
                          <a:latin typeface="Arial" panose="020B0604020202020204" pitchFamily="34" charset="0"/>
                          <a:ea typeface="Arial" panose="020B0604020202020204" pitchFamily="34" charset="0"/>
                          <a:cs typeface="Times New Roman" panose="02020603050405020304" pitchFamily="18" charset="0"/>
                        </a:rPr>
                        <a:t>Atividade de vídeo e dramatização</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Num pequeno palco 2x3 metros: 2 atores, fundo cénico: exibição de um vídeo na parede</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95860251"/>
                  </a:ext>
                </a:extLst>
              </a:tr>
              <a:tr h="590954">
                <a:tc vMerge="1">
                  <a:txBody>
                    <a:bodyPr/>
                    <a:lstStyle/>
                    <a:p>
                      <a:endParaRPr lang="el-GR"/>
                    </a:p>
                  </a:txBody>
                  <a:tcPr/>
                </a:tc>
                <a:tc>
                  <a:txBody>
                    <a:bodyPr/>
                    <a:lstStyle/>
                    <a:p>
                      <a:pPr>
                        <a:lnSpc>
                          <a:spcPct val="100000"/>
                        </a:lnSpc>
                        <a:spcAft>
                          <a:spcPts val="800"/>
                        </a:spcAft>
                      </a:pPr>
                      <a:r>
                        <a:rPr lang="el-GR" sz="900" dirty="0">
                          <a:effectLst/>
                          <a:latin typeface="Arial" panose="020B0604020202020204" pitchFamily="34" charset="0"/>
                          <a:ea typeface="Arial" panose="020B0604020202020204" pitchFamily="34" charset="0"/>
                          <a:cs typeface="Times New Roman" panose="02020603050405020304" pitchFamily="18" charset="0"/>
                        </a:rPr>
                        <a:t>11.</a:t>
                      </a:r>
                      <a:r>
                        <a:rPr lang="pt-PT" sz="900" dirty="0">
                          <a:effectLst/>
                          <a:latin typeface="Arial" panose="020B0604020202020204" pitchFamily="34" charset="0"/>
                          <a:ea typeface="Arial" panose="020B0604020202020204" pitchFamily="34" charset="0"/>
                          <a:cs typeface="Times New Roman" panose="02020603050405020304" pitchFamily="18" charset="0"/>
                        </a:rPr>
                        <a:t> Vestuário e equipamento de montanha</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900" dirty="0">
                          <a:effectLst/>
                          <a:latin typeface="Arial" panose="020B0604020202020204" pitchFamily="34" charset="0"/>
                          <a:ea typeface="Arial" panose="020B0604020202020204" pitchFamily="34" charset="0"/>
                          <a:cs typeface="Times New Roman" panose="02020603050405020304" pitchFamily="18" charset="0"/>
                        </a:rPr>
                        <a:t>Objetos e equipamento reais de escalada, alguns suspensos por cordas do teto e outros em cenários já prontos, por exemplo, uma tenda de campismo.</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18781132"/>
                  </a:ext>
                </a:extLst>
              </a:tr>
            </a:tbl>
          </a:graphicData>
        </a:graphic>
      </p:graphicFrame>
    </p:spTree>
    <p:extLst>
      <p:ext uri="{BB962C8B-B14F-4D97-AF65-F5344CB8AC3E}">
        <p14:creationId xmlns:p14="http://schemas.microsoft.com/office/powerpoint/2010/main" val="3980345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600" dirty="0">
                <a:solidFill>
                  <a:srgbClr val="002060"/>
                </a:solidFill>
                <a:latin typeface="Arial" panose="020B0604020202020204" pitchFamily="34" charset="0"/>
                <a:cs typeface="Arial" panose="020B0604020202020204" pitchFamily="34" charset="0"/>
              </a:rPr>
              <a:t>PASSO 5: Desenvolvimento de textos</a:t>
            </a:r>
            <a:endParaRPr kumimoji="0" lang="en-GB"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498736" y="1477109"/>
            <a:ext cx="1119452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3043925" y="1757283"/>
            <a:ext cx="8527588" cy="4020973"/>
          </a:xfrm>
          <a:prstGeom prst="rect">
            <a:avLst/>
          </a:prstGeom>
          <a:noFill/>
        </p:spPr>
        <p:txBody>
          <a:bodyPr wrap="square">
            <a:spAutoFit/>
          </a:bodyPr>
          <a:lstStyle/>
          <a:p>
            <a:pPr>
              <a:lnSpc>
                <a:spcPct val="125000"/>
              </a:lnSpc>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Precisa</a:t>
            </a:r>
            <a:r>
              <a:rPr lang="en-US" sz="2800" dirty="0">
                <a:latin typeface="Arial" panose="020B0604020202020204" pitchFamily="34" charset="0"/>
                <a:ea typeface="Calibri" panose="020F0502020204030204" pitchFamily="34" charset="0"/>
                <a:cs typeface="Times New Roman" panose="02020603050405020304" pitchFamily="18" charset="0"/>
              </a:rPr>
              <a:t> de </a:t>
            </a:r>
            <a:r>
              <a:rPr lang="en-US" sz="2800" dirty="0" err="1">
                <a:latin typeface="Arial" panose="020B0604020202020204" pitchFamily="34" charset="0"/>
                <a:ea typeface="Calibri" panose="020F0502020204030204" pitchFamily="34" charset="0"/>
                <a:cs typeface="Times New Roman" panose="02020603050405020304" pitchFamily="18" charset="0"/>
              </a:rPr>
              <a:t>escrever</a:t>
            </a:r>
            <a:r>
              <a:rPr lang="en-US" sz="2800" dirty="0">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25000"/>
              </a:lnSpc>
              <a:spcAft>
                <a:spcPts val="800"/>
              </a:spcAft>
              <a:buFont typeface="Arial" panose="020B0604020202020204" pitchFamily="34" charset="0"/>
              <a:buChar char="•"/>
            </a:pPr>
            <a:r>
              <a:rPr lang="pt-PT" dirty="0">
                <a:latin typeface="Arial" panose="020B0604020202020204" pitchFamily="34" charset="0"/>
                <a:ea typeface="Calibri" panose="020F0502020204030204" pitchFamily="34" charset="0"/>
                <a:cs typeface="Times New Roman" panose="02020603050405020304" pitchFamily="18" charset="0"/>
              </a:rPr>
              <a:t>um </a:t>
            </a:r>
            <a:r>
              <a:rPr lang="pt-PT" b="1" dirty="0">
                <a:latin typeface="Arial" panose="020B0604020202020204" pitchFamily="34" charset="0"/>
                <a:ea typeface="Calibri" panose="020F0502020204030204" pitchFamily="34" charset="0"/>
                <a:cs typeface="Times New Roman" panose="02020603050405020304" pitchFamily="18" charset="0"/>
              </a:rPr>
              <a:t>painel de texto introdutório</a:t>
            </a:r>
            <a:r>
              <a:rPr lang="pt-PT" dirty="0">
                <a:latin typeface="Arial" panose="020B0604020202020204" pitchFamily="34" charset="0"/>
                <a:ea typeface="Calibri" panose="020F0502020204030204" pitchFamily="34" charset="0"/>
                <a:cs typeface="Times New Roman" panose="02020603050405020304" pitchFamily="18" charset="0"/>
              </a:rPr>
              <a:t> (cartaz ou </a:t>
            </a:r>
            <a:r>
              <a:rPr lang="pt-PT" dirty="0" err="1">
                <a:latin typeface="Arial" panose="020B0604020202020204" pitchFamily="34" charset="0"/>
                <a:ea typeface="Calibri" panose="020F0502020204030204" pitchFamily="34" charset="0"/>
                <a:cs typeface="Times New Roman" panose="02020603050405020304" pitchFamily="18" charset="0"/>
              </a:rPr>
              <a:t>banner</a:t>
            </a:r>
            <a:r>
              <a:rPr lang="pt-PT" dirty="0">
                <a:latin typeface="Arial" panose="020B0604020202020204" pitchFamily="34" charset="0"/>
                <a:ea typeface="Calibri" panose="020F0502020204030204" pitchFamily="34" charset="0"/>
                <a:cs typeface="Times New Roman" panose="02020603050405020304" pitchFamily="18" charset="0"/>
              </a:rPr>
              <a:t>) para explicar do que se trata a exposição.</a:t>
            </a:r>
          </a:p>
          <a:p>
            <a:pPr marL="285750" indent="-285750">
              <a:lnSpc>
                <a:spcPct val="125000"/>
              </a:lnSpc>
              <a:spcAft>
                <a:spcPts val="800"/>
              </a:spcAft>
              <a:buFont typeface="Arial" panose="020B0604020202020204" pitchFamily="34" charset="0"/>
              <a:buChar char="•"/>
            </a:pPr>
            <a:r>
              <a:rPr lang="pt-PT" b="1" dirty="0">
                <a:latin typeface="Arial" panose="020B0604020202020204" pitchFamily="34" charset="0"/>
                <a:ea typeface="Calibri" panose="020F0502020204030204" pitchFamily="34" charset="0"/>
                <a:cs typeface="Times New Roman" panose="02020603050405020304" pitchFamily="18" charset="0"/>
              </a:rPr>
              <a:t>um painel de texto introdutório para cada secção </a:t>
            </a:r>
            <a:r>
              <a:rPr lang="pt-PT" dirty="0">
                <a:latin typeface="Arial" panose="020B0604020202020204" pitchFamily="34" charset="0"/>
                <a:ea typeface="Calibri" panose="020F0502020204030204" pitchFamily="34" charset="0"/>
                <a:cs typeface="Times New Roman" panose="02020603050405020304" pitchFamily="18" charset="0"/>
              </a:rPr>
              <a:t>da exposição para explicar o tema da secção. Numa exposição online, sob a forma de </a:t>
            </a:r>
            <a:r>
              <a:rPr lang="pt-PT" dirty="0" err="1">
                <a:latin typeface="Arial" panose="020B0604020202020204" pitchFamily="34" charset="0"/>
                <a:ea typeface="Calibri" panose="020F0502020204030204" pitchFamily="34" charset="0"/>
                <a:cs typeface="Times New Roman" panose="02020603050405020304" pitchFamily="18" charset="0"/>
              </a:rPr>
              <a:t>jpg</a:t>
            </a:r>
            <a:r>
              <a:rPr lang="pt-PT" dirty="0">
                <a:latin typeface="Arial" panose="020B0604020202020204" pitchFamily="34" charset="0"/>
                <a:ea typeface="Calibri" panose="020F0502020204030204" pitchFamily="34" charset="0"/>
                <a:cs typeface="Times New Roman" panose="02020603050405020304" pitchFamily="18" charset="0"/>
              </a:rPr>
              <a:t> ou </a:t>
            </a:r>
            <a:r>
              <a:rPr lang="pt-PT" dirty="0" err="1">
                <a:latin typeface="Arial" panose="020B0604020202020204" pitchFamily="34" charset="0"/>
                <a:ea typeface="Calibri" panose="020F0502020204030204" pitchFamily="34" charset="0"/>
                <a:cs typeface="Times New Roman" panose="02020603050405020304" pitchFamily="18" charset="0"/>
              </a:rPr>
              <a:t>png</a:t>
            </a:r>
            <a:r>
              <a:rPr lang="pt-PT" dirty="0">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25000"/>
              </a:lnSpc>
              <a:spcAft>
                <a:spcPts val="800"/>
              </a:spcAft>
              <a:buFont typeface="Arial" panose="020B0604020202020204" pitchFamily="34" charset="0"/>
              <a:buChar char="•"/>
            </a:pPr>
            <a:r>
              <a:rPr lang="pt-PT" b="1" dirty="0">
                <a:ea typeface="Calibri" panose="020F0502020204030204" pitchFamily="34" charset="0"/>
                <a:cs typeface="Times New Roman" panose="02020603050405020304" pitchFamily="18" charset="0"/>
              </a:rPr>
              <a:t>Etiquetas de exposição </a:t>
            </a:r>
            <a:r>
              <a:rPr lang="pt-PT" dirty="0">
                <a:ea typeface="Calibri" panose="020F0502020204030204" pitchFamily="34" charset="0"/>
                <a:cs typeface="Times New Roman" panose="02020603050405020304" pitchFamily="18" charset="0"/>
              </a:rPr>
              <a:t>para partilhar informação sobre o que está em exposição (para todos os elementos). Pode utilizar códigos QR se quiser partilhar mais informação. Numa exposição online, as etiquetas podem estar ao lado ou abaixo da imagem do objeto, juntamente com uma ligação relevante no caso de querermos dar mais material informativo.</a:t>
            </a:r>
            <a:endParaRPr lang="el-GR" dirty="0">
              <a:effectLst/>
              <a:ea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F9A7688F-E769-5AF6-E642-66897519E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237" y="2339031"/>
            <a:ext cx="2179938" cy="2179938"/>
          </a:xfrm>
          <a:prstGeom prst="rect">
            <a:avLst/>
          </a:prstGeom>
        </p:spPr>
      </p:pic>
    </p:spTree>
    <p:extLst>
      <p:ext uri="{BB962C8B-B14F-4D97-AF65-F5344CB8AC3E}">
        <p14:creationId xmlns:p14="http://schemas.microsoft.com/office/powerpoint/2010/main" val="1468030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4000" dirty="0">
                <a:solidFill>
                  <a:srgbClr val="002060"/>
                </a:solidFill>
                <a:latin typeface="Arial" panose="020B0604020202020204" pitchFamily="34" charset="0"/>
                <a:cs typeface="Arial" panose="020B0604020202020204" pitchFamily="34" charset="0"/>
              </a:rPr>
              <a:t>PASSO 5: Desenvolvimento de textos</a:t>
            </a:r>
            <a:endParaRPr lang="en-GB" sz="40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29065" y="1477109"/>
            <a:ext cx="11333870"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E2A0424-4896-2636-7C48-B4C7BBA67D5E}"/>
              </a:ext>
            </a:extLst>
          </p:cNvPr>
          <p:cNvSpPr txBox="1"/>
          <p:nvPr/>
        </p:nvSpPr>
        <p:spPr>
          <a:xfrm>
            <a:off x="4567398" y="1372348"/>
            <a:ext cx="3035394" cy="463075"/>
          </a:xfrm>
          <a:prstGeom prst="rect">
            <a:avLst/>
          </a:prstGeom>
          <a:noFill/>
        </p:spPr>
        <p:txBody>
          <a:bodyPr wrap="square">
            <a:spAutoFit/>
          </a:bodyPr>
          <a:lstStyle/>
          <a:p>
            <a:pPr lvl="0" algn="ctr">
              <a:lnSpc>
                <a:spcPct val="150000"/>
              </a:lnSpc>
              <a:spcAft>
                <a:spcPts val="800"/>
              </a:spcAft>
              <a:defRPr/>
            </a:pPr>
            <a:r>
              <a:rPr lang="en-US"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Exemplos</a:t>
            </a:r>
            <a:r>
              <a:rPr lang="en-US" b="1" dirty="0">
                <a:solidFill>
                  <a:srgbClr val="002060"/>
                </a:solidFill>
                <a:latin typeface="Arial" panose="020B0604020202020204" pitchFamily="34" charset="0"/>
                <a:ea typeface="Calibri" panose="020F0502020204030204" pitchFamily="34" charset="0"/>
                <a:cs typeface="Times New Roman" panose="02020603050405020304" pitchFamily="18" charset="0"/>
              </a:rPr>
              <a:t> de </a:t>
            </a:r>
            <a:r>
              <a:rPr lang="en-US"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painéis</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Ομάδα 18">
            <a:extLst>
              <a:ext uri="{FF2B5EF4-FFF2-40B4-BE49-F238E27FC236}">
                <a16:creationId xmlns:a16="http://schemas.microsoft.com/office/drawing/2014/main" id="{61FDE144-6E9A-440A-9A87-574B036D11C7}"/>
              </a:ext>
            </a:extLst>
          </p:cNvPr>
          <p:cNvGrpSpPr/>
          <p:nvPr/>
        </p:nvGrpSpPr>
        <p:grpSpPr>
          <a:xfrm>
            <a:off x="737750" y="1813987"/>
            <a:ext cx="2571750" cy="3990975"/>
            <a:chOff x="3328987" y="-735012"/>
            <a:chExt cx="2571750" cy="3990975"/>
          </a:xfrm>
        </p:grpSpPr>
        <p:sp>
          <p:nvSpPr>
            <p:cNvPr id="10" name="Ορθογώνιο 9">
              <a:extLst>
                <a:ext uri="{FF2B5EF4-FFF2-40B4-BE49-F238E27FC236}">
                  <a16:creationId xmlns:a16="http://schemas.microsoft.com/office/drawing/2014/main" id="{337484C6-0D98-1DC7-18F4-8B5C8B5B59CB}"/>
                </a:ext>
              </a:extLst>
            </p:cNvPr>
            <p:cNvSpPr/>
            <p:nvPr/>
          </p:nvSpPr>
          <p:spPr>
            <a:xfrm>
              <a:off x="3328987" y="-735012"/>
              <a:ext cx="2571750" cy="3990975"/>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Ορθογώνιο 11">
              <a:extLst>
                <a:ext uri="{FF2B5EF4-FFF2-40B4-BE49-F238E27FC236}">
                  <a16:creationId xmlns:a16="http://schemas.microsoft.com/office/drawing/2014/main" id="{240A592D-6A15-CE4D-7AE4-9F9A8CD6E9C5}"/>
                </a:ext>
              </a:extLst>
            </p:cNvPr>
            <p:cNvSpPr/>
            <p:nvPr/>
          </p:nvSpPr>
          <p:spPr>
            <a:xfrm>
              <a:off x="3567112" y="-487362"/>
              <a:ext cx="2057400" cy="3476625"/>
            </a:xfrm>
            <a:prstGeom prst="rect">
              <a:avLst/>
            </a:prstGeom>
            <a:solidFill>
              <a:srgbClr val="FFFFFF"/>
            </a:solidFill>
            <a:ln>
              <a:noFill/>
            </a:ln>
          </p:spPr>
          <p:txBody>
            <a:bodyPr spcFirstLastPara="1" wrap="square" lIns="91425" tIns="45700" rIns="91425" bIns="45700" anchor="t" anchorCtr="0">
              <a:noAutofit/>
            </a:bodyPr>
            <a:lstStyle/>
            <a:p>
              <a:pPr algn="ctr">
                <a:lnSpc>
                  <a:spcPct val="107000"/>
                </a:lnSpc>
                <a:spcAft>
                  <a:spcPts val="800"/>
                </a:spcAft>
              </a:pPr>
              <a:r>
                <a:rPr lang="pt-PT" sz="1600" b="1"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MONTE DO OLIMPO</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R="5080" algn="ctr">
                <a:lnSpc>
                  <a:spcPct val="107000"/>
                </a:lnSpc>
                <a:spcAft>
                  <a:spcPts val="800"/>
                </a:spcAft>
              </a:pPr>
              <a:r>
                <a:rPr lang="pt-PT" sz="1100" dirty="0">
                  <a:solidFill>
                    <a:srgbClr val="767171"/>
                  </a:solidFill>
                  <a:latin typeface="Calibri" panose="020F0502020204030204" pitchFamily="34" charset="0"/>
                  <a:ea typeface="Calibri" panose="020F0502020204030204" pitchFamily="34" charset="0"/>
                  <a:cs typeface="Calibri" panose="020F0502020204030204" pitchFamily="34" charset="0"/>
                </a:rPr>
                <a:t>O Olimpo é a montanha mais alta da Grécia. De acordo com a mitologia grega, era o lar dos 12 antigos deuses e deusas gregos. </a:t>
              </a:r>
            </a:p>
            <a:p>
              <a:pPr marR="5080" algn="ctr">
                <a:lnSpc>
                  <a:spcPct val="107000"/>
                </a:lnSpc>
                <a:spcAft>
                  <a:spcPts val="800"/>
                </a:spcAft>
              </a:pPr>
              <a:r>
                <a:rPr lang="pt-PT" sz="1100" dirty="0">
                  <a:solidFill>
                    <a:srgbClr val="767171"/>
                  </a:solidFill>
                  <a:latin typeface="Calibri" panose="020F0502020204030204" pitchFamily="34" charset="0"/>
                  <a:ea typeface="Calibri" panose="020F0502020204030204" pitchFamily="34" charset="0"/>
                  <a:cs typeface="Calibri" panose="020F0502020204030204" pitchFamily="34" charset="0"/>
                </a:rPr>
                <a:t>Em 1938, o Olimpo foi estabelecido como o primeiro Parque Nacional da Grécia devido ao seu valor natural e cultural.</a:t>
              </a:r>
            </a:p>
            <a:p>
              <a:pPr marR="5080" algn="ctr">
                <a:lnSpc>
                  <a:spcPct val="107000"/>
                </a:lnSpc>
                <a:spcAft>
                  <a:spcPts val="800"/>
                </a:spcAft>
              </a:pPr>
              <a:r>
                <a:rPr lang="pt-PT" sz="1100" dirty="0">
                  <a:solidFill>
                    <a:srgbClr val="767171"/>
                  </a:solidFill>
                  <a:latin typeface="Calibri" panose="020F0502020204030204" pitchFamily="34" charset="0"/>
                  <a:ea typeface="Calibri" panose="020F0502020204030204" pitchFamily="34" charset="0"/>
                  <a:cs typeface="Calibri" panose="020F0502020204030204" pitchFamily="34" charset="0"/>
                </a:rPr>
                <a:t>Atualmente, os visitantes vêm de todo o mundo. Admiram a sua história e rara beleza.</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Ομάδα 17">
            <a:extLst>
              <a:ext uri="{FF2B5EF4-FFF2-40B4-BE49-F238E27FC236}">
                <a16:creationId xmlns:a16="http://schemas.microsoft.com/office/drawing/2014/main" id="{8FDCC533-0833-121E-0AB3-406140296948}"/>
              </a:ext>
            </a:extLst>
          </p:cNvPr>
          <p:cNvGrpSpPr/>
          <p:nvPr/>
        </p:nvGrpSpPr>
        <p:grpSpPr>
          <a:xfrm>
            <a:off x="3424237" y="1857973"/>
            <a:ext cx="2571750" cy="3971925"/>
            <a:chOff x="6291262" y="-725487"/>
            <a:chExt cx="2571750" cy="3971925"/>
          </a:xfrm>
        </p:grpSpPr>
        <p:sp>
          <p:nvSpPr>
            <p:cNvPr id="11" name="Ορθογώνιο 10">
              <a:extLst>
                <a:ext uri="{FF2B5EF4-FFF2-40B4-BE49-F238E27FC236}">
                  <a16:creationId xmlns:a16="http://schemas.microsoft.com/office/drawing/2014/main" id="{D24A9289-9838-8A53-DA78-C9A5AB75490E}"/>
                </a:ext>
              </a:extLst>
            </p:cNvPr>
            <p:cNvSpPr/>
            <p:nvPr/>
          </p:nvSpPr>
          <p:spPr>
            <a:xfrm>
              <a:off x="6291262" y="-725487"/>
              <a:ext cx="2571750" cy="3971925"/>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Ορθογώνιο 12">
              <a:extLst>
                <a:ext uri="{FF2B5EF4-FFF2-40B4-BE49-F238E27FC236}">
                  <a16:creationId xmlns:a16="http://schemas.microsoft.com/office/drawing/2014/main" id="{5FB06169-A070-45B2-5DD0-E089C3FB35FA}"/>
                </a:ext>
              </a:extLst>
            </p:cNvPr>
            <p:cNvSpPr/>
            <p:nvPr/>
          </p:nvSpPr>
          <p:spPr>
            <a:xfrm>
              <a:off x="6529387" y="-477837"/>
              <a:ext cx="2076450" cy="3409950"/>
            </a:xfrm>
            <a:prstGeom prst="rect">
              <a:avLst/>
            </a:prstGeom>
            <a:solidFill>
              <a:srgbClr val="FFFFFF"/>
            </a:solidFill>
            <a:ln>
              <a:noFill/>
            </a:ln>
          </p:spPr>
          <p:txBody>
            <a:bodyPr spcFirstLastPara="1" wrap="square" lIns="91425" tIns="45700" rIns="91425" bIns="45700" anchor="t" anchorCtr="0">
              <a:noAutofit/>
            </a:bodyPr>
            <a:lstStyle/>
            <a:p>
              <a:pPr marL="89535" marR="203200" indent="89535" algn="ctr">
                <a:lnSpc>
                  <a:spcPct val="107000"/>
                </a:lnSpc>
                <a:spcAft>
                  <a:spcPts val="800"/>
                </a:spcAft>
              </a:pPr>
              <a:r>
                <a:rPr lang="en-US" sz="1600" b="1" dirty="0" err="1">
                  <a:solidFill>
                    <a:srgbClr val="767171"/>
                  </a:solidFill>
                  <a:latin typeface="Calibri" panose="020F0502020204030204" pitchFamily="34" charset="0"/>
                  <a:ea typeface="Calibri" panose="020F0502020204030204" pitchFamily="34" charset="0"/>
                  <a:cs typeface="Calibri" panose="020F0502020204030204" pitchFamily="34" charset="0"/>
                </a:rPr>
                <a:t>Olimpo</a:t>
              </a:r>
              <a:r>
                <a:rPr lang="en-US" sz="1600" b="1" dirty="0">
                  <a:solidFill>
                    <a:srgbClr val="767171"/>
                  </a:solidFill>
                  <a:latin typeface="Calibri" panose="020F0502020204030204" pitchFamily="34" charset="0"/>
                  <a:ea typeface="Calibri" panose="020F0502020204030204" pitchFamily="34" charset="0"/>
                  <a:cs typeface="Calibri" panose="020F0502020204030204" pitchFamily="34" charset="0"/>
                </a:rPr>
                <a:t> </a:t>
              </a:r>
              <a:r>
                <a:rPr lang="en-US" sz="1600" b="1" dirty="0" err="1">
                  <a:solidFill>
                    <a:srgbClr val="767171"/>
                  </a:solidFill>
                  <a:latin typeface="Calibri" panose="020F0502020204030204" pitchFamily="34" charset="0"/>
                  <a:ea typeface="Calibri" panose="020F0502020204030204" pitchFamily="34" charset="0"/>
                  <a:cs typeface="Calibri" panose="020F0502020204030204" pitchFamily="34" charset="0"/>
                </a:rPr>
                <a:t>Único</a:t>
              </a:r>
              <a:endParaRPr lang="en-US" sz="1600" b="1" dirty="0">
                <a:solidFill>
                  <a:srgbClr val="767171"/>
                </a:solidFill>
                <a:latin typeface="Calibri" panose="020F0502020204030204" pitchFamily="34" charset="0"/>
                <a:ea typeface="Calibri" panose="020F0502020204030204" pitchFamily="34" charset="0"/>
                <a:cs typeface="Calibri" panose="020F0502020204030204" pitchFamily="34" charset="0"/>
              </a:endParaRPr>
            </a:p>
            <a:p>
              <a:pPr marL="89535" marR="203200" indent="89535" algn="ctr">
                <a:lnSpc>
                  <a:spcPct val="107000"/>
                </a:lnSpc>
                <a:spcAft>
                  <a:spcPts val="800"/>
                </a:spcAft>
              </a:pPr>
              <a:r>
                <a:rPr lang="pt-PT" sz="1100" dirty="0">
                  <a:solidFill>
                    <a:srgbClr val="7F7F7F"/>
                  </a:solidFill>
                  <a:latin typeface="Calibri" panose="020F0502020204030204" pitchFamily="34" charset="0"/>
                  <a:ea typeface="Calibri" panose="020F0502020204030204" pitchFamily="34" charset="0"/>
                  <a:cs typeface="Calibri" panose="020F0502020204030204" pitchFamily="34" charset="0"/>
                </a:rPr>
                <a:t>A grande altitude há prados ou encostas rochosas. Nos níveis mais baixos existem diferentes tipos de florestas com faias e pinheiros negros. </a:t>
              </a:r>
            </a:p>
            <a:p>
              <a:pPr marL="89535" marR="203200" indent="89535" algn="ctr">
                <a:lnSpc>
                  <a:spcPct val="107000"/>
                </a:lnSpc>
                <a:spcAft>
                  <a:spcPts val="800"/>
                </a:spcAft>
              </a:pPr>
              <a:r>
                <a:rPr lang="pt-PT" sz="1100" dirty="0">
                  <a:solidFill>
                    <a:srgbClr val="7F7F7F"/>
                  </a:solidFill>
                  <a:latin typeface="Calibri" panose="020F0502020204030204" pitchFamily="34" charset="0"/>
                  <a:ea typeface="Calibri" panose="020F0502020204030204" pitchFamily="34" charset="0"/>
                  <a:cs typeface="Calibri" panose="020F0502020204030204" pitchFamily="34" charset="0"/>
                </a:rPr>
                <a:t>Mais de 1.100 espécies de flora já foram registadas.</a:t>
              </a:r>
            </a:p>
            <a:p>
              <a:pPr marL="89535" marR="203200" indent="89535" algn="ctr">
                <a:lnSpc>
                  <a:spcPct val="107000"/>
                </a:lnSpc>
                <a:spcAft>
                  <a:spcPts val="800"/>
                </a:spcAft>
              </a:pPr>
              <a:r>
                <a:rPr lang="pt-PT" sz="1100" dirty="0">
                  <a:solidFill>
                    <a:srgbClr val="7F7F7F"/>
                  </a:solidFill>
                  <a:latin typeface="Calibri" panose="020F0502020204030204" pitchFamily="34" charset="0"/>
                  <a:ea typeface="Calibri" panose="020F0502020204030204" pitchFamily="34" charset="0"/>
                  <a:cs typeface="Calibri" panose="020F0502020204030204" pitchFamily="34" charset="0"/>
                </a:rPr>
                <a:t>As suas florestas são o lar de uma multidão de animais, alguns dos quais são raros ou ameaçados de extinção.</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Ομάδα 20">
            <a:extLst>
              <a:ext uri="{FF2B5EF4-FFF2-40B4-BE49-F238E27FC236}">
                <a16:creationId xmlns:a16="http://schemas.microsoft.com/office/drawing/2014/main" id="{765269CA-94B4-9209-BF8D-E2D1D7DE907F}"/>
              </a:ext>
            </a:extLst>
          </p:cNvPr>
          <p:cNvGrpSpPr/>
          <p:nvPr/>
        </p:nvGrpSpPr>
        <p:grpSpPr>
          <a:xfrm>
            <a:off x="8910661" y="1857973"/>
            <a:ext cx="2571750" cy="3971925"/>
            <a:chOff x="6272212" y="3446463"/>
            <a:chExt cx="2571750" cy="4127500"/>
          </a:xfrm>
        </p:grpSpPr>
        <p:sp>
          <p:nvSpPr>
            <p:cNvPr id="15" name="Ορθογώνιο 14">
              <a:extLst>
                <a:ext uri="{FF2B5EF4-FFF2-40B4-BE49-F238E27FC236}">
                  <a16:creationId xmlns:a16="http://schemas.microsoft.com/office/drawing/2014/main" id="{2AC1E597-2BEB-B4F4-554E-8FBA66C15919}"/>
                </a:ext>
              </a:extLst>
            </p:cNvPr>
            <p:cNvSpPr/>
            <p:nvPr/>
          </p:nvSpPr>
          <p:spPr>
            <a:xfrm>
              <a:off x="6272212" y="3446463"/>
              <a:ext cx="2571750" cy="4127500"/>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Ορθογώνιο 15">
              <a:extLst>
                <a:ext uri="{FF2B5EF4-FFF2-40B4-BE49-F238E27FC236}">
                  <a16:creationId xmlns:a16="http://schemas.microsoft.com/office/drawing/2014/main" id="{679BCE38-4F79-4965-C232-41281DD41EBF}"/>
                </a:ext>
              </a:extLst>
            </p:cNvPr>
            <p:cNvSpPr/>
            <p:nvPr/>
          </p:nvSpPr>
          <p:spPr>
            <a:xfrm>
              <a:off x="6543674" y="3640364"/>
              <a:ext cx="2028825" cy="3789382"/>
            </a:xfrm>
            <a:prstGeom prst="rect">
              <a:avLst/>
            </a:prstGeom>
            <a:solidFill>
              <a:srgbClr val="FFFFFF"/>
            </a:solidFill>
            <a:ln>
              <a:noFill/>
            </a:ln>
          </p:spPr>
          <p:txBody>
            <a:bodyPr spcFirstLastPara="1" wrap="square" lIns="91425" tIns="45700" rIns="91425" bIns="45700" anchor="t" anchorCtr="0">
              <a:noAutofit/>
            </a:bodyPr>
            <a:lstStyle/>
            <a:p>
              <a:pPr marL="89535" marR="203200" indent="89535" algn="ctr">
                <a:lnSpc>
                  <a:spcPct val="107000"/>
                </a:lnSpc>
                <a:spcAft>
                  <a:spcPts val="800"/>
                </a:spcAft>
              </a:pPr>
              <a:r>
                <a:rPr lang="en-US" sz="1600" b="1" dirty="0" err="1">
                  <a:solidFill>
                    <a:srgbClr val="767171"/>
                  </a:solidFill>
                  <a:latin typeface="Calibri" panose="020F0502020204030204" pitchFamily="34" charset="0"/>
                  <a:ea typeface="Calibri" panose="020F0502020204030204" pitchFamily="34" charset="0"/>
                  <a:cs typeface="Calibri" panose="020F0502020204030204" pitchFamily="34" charset="0"/>
                </a:rPr>
                <a:t>Respeito</a:t>
              </a:r>
              <a:r>
                <a:rPr lang="en-US" sz="1600" b="1" dirty="0">
                  <a:solidFill>
                    <a:srgbClr val="767171"/>
                  </a:solidFill>
                  <a:latin typeface="Calibri" panose="020F0502020204030204" pitchFamily="34" charset="0"/>
                  <a:ea typeface="Calibri" panose="020F0502020204030204" pitchFamily="34" charset="0"/>
                  <a:cs typeface="Calibri" panose="020F0502020204030204" pitchFamily="34" charset="0"/>
                </a:rPr>
                <a:t> pela </a:t>
              </a:r>
              <a:r>
                <a:rPr lang="en-US" sz="1600" b="1" dirty="0" err="1">
                  <a:solidFill>
                    <a:srgbClr val="767171"/>
                  </a:solidFill>
                  <a:latin typeface="Calibri" panose="020F0502020204030204" pitchFamily="34" charset="0"/>
                  <a:ea typeface="Calibri" panose="020F0502020204030204" pitchFamily="34" charset="0"/>
                  <a:cs typeface="Calibri" panose="020F0502020204030204" pitchFamily="34" charset="0"/>
                </a:rPr>
                <a:t>natureza</a:t>
              </a:r>
              <a:endParaRPr lang="en-US" sz="1600" b="1" dirty="0">
                <a:solidFill>
                  <a:srgbClr val="767171"/>
                </a:solidFill>
                <a:latin typeface="Calibri" panose="020F0502020204030204" pitchFamily="34" charset="0"/>
                <a:ea typeface="Calibri" panose="020F0502020204030204" pitchFamily="34" charset="0"/>
                <a:cs typeface="Calibri" panose="020F0502020204030204" pitchFamily="34" charset="0"/>
              </a:endParaRPr>
            </a:p>
            <a:p>
              <a:pPr marL="89535" marR="203200" indent="89535" algn="ctr">
                <a:lnSpc>
                  <a:spcPct val="107000"/>
                </a:lnSpc>
                <a:spcAft>
                  <a:spcPts val="800"/>
                </a:spcAft>
              </a:pPr>
              <a:r>
                <a:rPr lang="pt-PT" sz="1100" dirty="0">
                  <a:solidFill>
                    <a:srgbClr val="7F7F7F"/>
                  </a:solidFill>
                  <a:latin typeface="Calibri" panose="020F0502020204030204" pitchFamily="34" charset="0"/>
                  <a:ea typeface="Calibri" panose="020F0502020204030204" pitchFamily="34" charset="0"/>
                  <a:cs typeface="Calibri" panose="020F0502020204030204" pitchFamily="34" charset="0"/>
                </a:rPr>
                <a:t>O Olimpo é um Parque Nacional e uma Reserva da Biosfera da UNESCO, protegida a nível nacional, europeu e mundial. </a:t>
              </a:r>
            </a:p>
            <a:p>
              <a:pPr marL="89535" marR="203200" indent="89535" algn="ctr">
                <a:lnSpc>
                  <a:spcPct val="107000"/>
                </a:lnSpc>
                <a:spcAft>
                  <a:spcPts val="800"/>
                </a:spcAft>
              </a:pPr>
              <a:r>
                <a:rPr lang="pt-PT" sz="1100" dirty="0">
                  <a:solidFill>
                    <a:srgbClr val="7F7F7F"/>
                  </a:solidFill>
                  <a:latin typeface="Calibri" panose="020F0502020204030204" pitchFamily="34" charset="0"/>
                  <a:ea typeface="Calibri" panose="020F0502020204030204" pitchFamily="34" charset="0"/>
                  <a:cs typeface="Calibri" panose="020F0502020204030204" pitchFamily="34" charset="0"/>
                </a:rPr>
                <a:t>Desde os anos 60, o turismo de montanha evoluiu gradualmente nos seus trilhos. A subida do Monte Olimpo requer resistência física e mental, vestuário e equipamento adequados e, acima de tudo, respeito pelas características desta montanha única</a:t>
              </a: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Ομάδα 19">
            <a:extLst>
              <a:ext uri="{FF2B5EF4-FFF2-40B4-BE49-F238E27FC236}">
                <a16:creationId xmlns:a16="http://schemas.microsoft.com/office/drawing/2014/main" id="{6C816233-D451-AA20-4B86-D4E6E93C48F5}"/>
              </a:ext>
            </a:extLst>
          </p:cNvPr>
          <p:cNvGrpSpPr/>
          <p:nvPr/>
        </p:nvGrpSpPr>
        <p:grpSpPr>
          <a:xfrm>
            <a:off x="6144975" y="1889863"/>
            <a:ext cx="2571750" cy="3940035"/>
            <a:chOff x="3338512" y="3446463"/>
            <a:chExt cx="2571750" cy="4146550"/>
          </a:xfrm>
        </p:grpSpPr>
        <p:sp>
          <p:nvSpPr>
            <p:cNvPr id="14" name="Ορθογώνιο 13">
              <a:extLst>
                <a:ext uri="{FF2B5EF4-FFF2-40B4-BE49-F238E27FC236}">
                  <a16:creationId xmlns:a16="http://schemas.microsoft.com/office/drawing/2014/main" id="{DCFA93AF-CD61-424A-59CA-CBA0AB186EE4}"/>
                </a:ext>
              </a:extLst>
            </p:cNvPr>
            <p:cNvSpPr/>
            <p:nvPr/>
          </p:nvSpPr>
          <p:spPr>
            <a:xfrm>
              <a:off x="3338512" y="3446463"/>
              <a:ext cx="2571750" cy="4146550"/>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Ορθογώνιο 16">
              <a:extLst>
                <a:ext uri="{FF2B5EF4-FFF2-40B4-BE49-F238E27FC236}">
                  <a16:creationId xmlns:a16="http://schemas.microsoft.com/office/drawing/2014/main" id="{89849943-967A-02B8-3DD0-DB420B1C850C}"/>
                </a:ext>
              </a:extLst>
            </p:cNvPr>
            <p:cNvSpPr/>
            <p:nvPr/>
          </p:nvSpPr>
          <p:spPr>
            <a:xfrm>
              <a:off x="3498209" y="3539070"/>
              <a:ext cx="2257425" cy="3907887"/>
            </a:xfrm>
            <a:prstGeom prst="rect">
              <a:avLst/>
            </a:prstGeom>
            <a:solidFill>
              <a:srgbClr val="FFFFFF"/>
            </a:solidFill>
            <a:ln>
              <a:noFill/>
            </a:ln>
          </p:spPr>
          <p:txBody>
            <a:bodyPr spcFirstLastPara="1" wrap="square" lIns="91425" tIns="45700" rIns="91425" bIns="45700" anchor="t" anchorCtr="0">
              <a:noAutofit/>
            </a:bodyPr>
            <a:lstStyle/>
            <a:p>
              <a:pPr marL="89535" marR="203200" indent="89535" algn="ctr">
                <a:lnSpc>
                  <a:spcPct val="107000"/>
                </a:lnSpc>
                <a:spcAft>
                  <a:spcPts val="800"/>
                </a:spcAft>
              </a:pPr>
              <a:r>
                <a:rPr lang="en-US" sz="1600" b="1" dirty="0" err="1">
                  <a:solidFill>
                    <a:srgbClr val="767171"/>
                  </a:solidFill>
                  <a:latin typeface="Calibri" panose="020F0502020204030204" pitchFamily="34" charset="0"/>
                  <a:ea typeface="Calibri" panose="020F0502020204030204" pitchFamily="34" charset="0"/>
                  <a:cs typeface="Calibri" panose="020F0502020204030204" pitchFamily="34" charset="0"/>
                </a:rPr>
                <a:t>Montanha</a:t>
              </a:r>
              <a:r>
                <a:rPr lang="en-US" sz="1600" b="1" dirty="0">
                  <a:solidFill>
                    <a:srgbClr val="767171"/>
                  </a:solidFill>
                  <a:latin typeface="Calibri" panose="020F0502020204030204" pitchFamily="34" charset="0"/>
                  <a:ea typeface="Calibri" panose="020F0502020204030204" pitchFamily="34" charset="0"/>
                  <a:cs typeface="Calibri" panose="020F0502020204030204" pitchFamily="34" charset="0"/>
                </a:rPr>
                <a:t> de </a:t>
              </a:r>
              <a:r>
                <a:rPr lang="en-US" sz="1600" b="1" dirty="0" err="1">
                  <a:solidFill>
                    <a:srgbClr val="767171"/>
                  </a:solidFill>
                  <a:latin typeface="Calibri" panose="020F0502020204030204" pitchFamily="34" charset="0"/>
                  <a:ea typeface="Calibri" panose="020F0502020204030204" pitchFamily="34" charset="0"/>
                  <a:cs typeface="Calibri" panose="020F0502020204030204" pitchFamily="34" charset="0"/>
                </a:rPr>
                <a:t>Deuses</a:t>
              </a:r>
              <a:endParaRPr lang="en-US" sz="1600" b="1" dirty="0">
                <a:solidFill>
                  <a:srgbClr val="767171"/>
                </a:solidFill>
                <a:latin typeface="Calibri" panose="020F0502020204030204" pitchFamily="34" charset="0"/>
                <a:ea typeface="Calibri" panose="020F0502020204030204" pitchFamily="34" charset="0"/>
                <a:cs typeface="Calibri" panose="020F0502020204030204" pitchFamily="34" charset="0"/>
              </a:endParaRPr>
            </a:p>
            <a:p>
              <a:pPr marL="89535" marR="203200" indent="89535" algn="ctr">
                <a:lnSpc>
                  <a:spcPct val="107000"/>
                </a:lnSpc>
                <a:spcAft>
                  <a:spcPts val="800"/>
                </a:spcAft>
              </a:pPr>
              <a:r>
                <a:rPr lang="pt-PT" sz="1000" dirty="0">
                  <a:solidFill>
                    <a:srgbClr val="7F7F7F"/>
                  </a:solidFill>
                  <a:latin typeface="Calibri" panose="020F0502020204030204" pitchFamily="34" charset="0"/>
                  <a:ea typeface="Calibri" panose="020F0502020204030204" pitchFamily="34" charset="0"/>
                  <a:cs typeface="Calibri" panose="020F0502020204030204" pitchFamily="34" charset="0"/>
                </a:rPr>
                <a:t>A forma do Olimpo e os seus picos altos e íngremes geralmente cobertos por nevoeiro e nuvens tempestuosas têm fascinado as pessoas desde os tempos pré-históricos. </a:t>
              </a:r>
            </a:p>
            <a:p>
              <a:pPr marL="89535" marR="203200" indent="89535" algn="ctr">
                <a:lnSpc>
                  <a:spcPct val="107000"/>
                </a:lnSpc>
                <a:spcAft>
                  <a:spcPts val="800"/>
                </a:spcAft>
              </a:pPr>
              <a:r>
                <a:rPr lang="pt-PT" sz="1000" dirty="0">
                  <a:solidFill>
                    <a:srgbClr val="7F7F7F"/>
                  </a:solidFill>
                  <a:latin typeface="Calibri" panose="020F0502020204030204" pitchFamily="34" charset="0"/>
                  <a:ea typeface="Calibri" panose="020F0502020204030204" pitchFamily="34" charset="0"/>
                  <a:cs typeface="Calibri" panose="020F0502020204030204" pitchFamily="34" charset="0"/>
                </a:rPr>
                <a:t>Esta montanha sempre despertou curiosidade e admiração. É por isso que os antigos gregos escolheram este lugar como residência dos seus 12 deuses. Poetas, escritores e pintores enfrentaram o seu mistério com admiração. </a:t>
              </a:r>
            </a:p>
            <a:p>
              <a:pPr marL="89535" marR="203200" indent="89535" algn="ctr">
                <a:lnSpc>
                  <a:spcPct val="107000"/>
                </a:lnSpc>
                <a:spcAft>
                  <a:spcPts val="800"/>
                </a:spcAft>
              </a:pPr>
              <a:r>
                <a:rPr lang="pt-PT" sz="1000" dirty="0">
                  <a:solidFill>
                    <a:srgbClr val="7F7F7F"/>
                  </a:solidFill>
                  <a:latin typeface="Calibri" panose="020F0502020204030204" pitchFamily="34" charset="0"/>
                  <a:ea typeface="Calibri" panose="020F0502020204030204" pitchFamily="34" charset="0"/>
                  <a:cs typeface="Calibri" panose="020F0502020204030204" pitchFamily="34" charset="0"/>
                </a:rPr>
                <a:t>Devido à santidade do lugar, os assentamentos humanos limitavam-se aos seus sopés</a:t>
              </a:r>
              <a:r>
                <a:rPr lang="pt-PT" sz="1100" dirty="0">
                  <a:solidFill>
                    <a:srgbClr val="7F7F7F"/>
                  </a:solidFill>
                  <a:latin typeface="Calibri" panose="020F0502020204030204" pitchFamily="34" charset="0"/>
                  <a:ea typeface="Calibri" panose="020F0502020204030204" pitchFamily="34" charset="0"/>
                  <a:cs typeface="Calibri" panose="020F0502020204030204" pitchFamily="34"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55499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5: Desenvolvimento de textos</a:t>
            </a:r>
            <a:endParaRPr lang="en-GB" sz="32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29065" y="1477109"/>
            <a:ext cx="11333870"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E2A0424-4896-2636-7C48-B4C7BBA67D5E}"/>
              </a:ext>
            </a:extLst>
          </p:cNvPr>
          <p:cNvSpPr txBox="1"/>
          <p:nvPr/>
        </p:nvSpPr>
        <p:spPr>
          <a:xfrm>
            <a:off x="4567398" y="1372348"/>
            <a:ext cx="4003396" cy="463075"/>
          </a:xfrm>
          <a:prstGeom prst="rect">
            <a:avLst/>
          </a:prstGeom>
          <a:noFill/>
        </p:spPr>
        <p:txBody>
          <a:bodyPr wrap="square">
            <a:spAutoFit/>
          </a:bodyPr>
          <a:lstStyle/>
          <a:p>
            <a:pPr lvl="0" algn="ctr">
              <a:lnSpc>
                <a:spcPct val="150000"/>
              </a:lnSpc>
              <a:spcAft>
                <a:spcPts val="800"/>
              </a:spcAft>
              <a:defRPr/>
            </a:pPr>
            <a:r>
              <a:rPr lang="pt-PT" b="1" dirty="0">
                <a:solidFill>
                  <a:srgbClr val="002060"/>
                </a:solidFill>
                <a:latin typeface="Arial" panose="020B0604020202020204" pitchFamily="34" charset="0"/>
                <a:ea typeface="Calibri" panose="020F0502020204030204" pitchFamily="34" charset="0"/>
                <a:cs typeface="Times New Roman" panose="02020603050405020304" pitchFamily="18" charset="0"/>
              </a:rPr>
              <a:t>Exemplos de etiquetas de objetos</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Πίνακας 24">
            <a:extLst>
              <a:ext uri="{FF2B5EF4-FFF2-40B4-BE49-F238E27FC236}">
                <a16:creationId xmlns:a16="http://schemas.microsoft.com/office/drawing/2014/main" id="{B56ACCFB-5C26-7ED9-3E4C-C78B791167B6}"/>
              </a:ext>
            </a:extLst>
          </p:cNvPr>
          <p:cNvGraphicFramePr>
            <a:graphicFrameLocks noGrp="1"/>
          </p:cNvGraphicFramePr>
          <p:nvPr>
            <p:extLst>
              <p:ext uri="{D42A27DB-BD31-4B8C-83A1-F6EECF244321}">
                <p14:modId xmlns:p14="http://schemas.microsoft.com/office/powerpoint/2010/main" val="1473340362"/>
              </p:ext>
            </p:extLst>
          </p:nvPr>
        </p:nvGraphicFramePr>
        <p:xfrm>
          <a:off x="771525" y="1835423"/>
          <a:ext cx="5324475" cy="1169353"/>
        </p:xfrm>
        <a:graphic>
          <a:graphicData uri="http://schemas.openxmlformats.org/drawingml/2006/table">
            <a:tbl>
              <a:tblPr bandRow="1"/>
              <a:tblGrid>
                <a:gridCol w="5324475">
                  <a:extLst>
                    <a:ext uri="{9D8B030D-6E8A-4147-A177-3AD203B41FA5}">
                      <a16:colId xmlns:a16="http://schemas.microsoft.com/office/drawing/2014/main" val="1818424467"/>
                    </a:ext>
                  </a:extLst>
                </a:gridCol>
              </a:tblGrid>
              <a:tr h="711200">
                <a:tc>
                  <a:txBody>
                    <a:bodyPr/>
                    <a:lstStyle/>
                    <a:p>
                      <a:pPr algn="ctr">
                        <a:lnSpc>
                          <a:spcPct val="150000"/>
                        </a:lnSpc>
                        <a:spcAft>
                          <a:spcPts val="800"/>
                        </a:spcAft>
                        <a:tabLst>
                          <a:tab pos="238125" algn="l"/>
                          <a:tab pos="1343025" algn="l"/>
                        </a:tabLst>
                      </a:pPr>
                      <a:r>
                        <a:rPr lang="pt-PT"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Uma experiência de uma vida</a:t>
                      </a:r>
                    </a:p>
                    <a:p>
                      <a:pPr algn="ctr">
                        <a:lnSpc>
                          <a:spcPct val="150000"/>
                        </a:lnSpc>
                        <a:spcAft>
                          <a:spcPts val="800"/>
                        </a:spcAft>
                        <a:tabLst>
                          <a:tab pos="238125" algn="l"/>
                          <a:tab pos="1343025" algn="l"/>
                        </a:tabLst>
                      </a:pP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À medida que se aproxima dos picos sente-se como um pequeno deus. Subir ao Monte Olimpo é uma fuga mítica que continua a ser uma experiência inesquecível. A montanha tem muito para lhe ensinar</a:t>
                      </a:r>
                      <a:r>
                        <a:rPr lang="en-US"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12985"/>
                  </a:ext>
                </a:extLst>
              </a:tr>
            </a:tbl>
          </a:graphicData>
        </a:graphic>
      </p:graphicFrame>
      <p:graphicFrame>
        <p:nvGraphicFramePr>
          <p:cNvPr id="26" name="Πίνακας 25">
            <a:extLst>
              <a:ext uri="{FF2B5EF4-FFF2-40B4-BE49-F238E27FC236}">
                <a16:creationId xmlns:a16="http://schemas.microsoft.com/office/drawing/2014/main" id="{3C5C5258-FC6B-F800-1A98-7FEBECD1F948}"/>
              </a:ext>
            </a:extLst>
          </p:cNvPr>
          <p:cNvGraphicFramePr>
            <a:graphicFrameLocks noGrp="1"/>
          </p:cNvGraphicFramePr>
          <p:nvPr>
            <p:extLst>
              <p:ext uri="{D42A27DB-BD31-4B8C-83A1-F6EECF244321}">
                <p14:modId xmlns:p14="http://schemas.microsoft.com/office/powerpoint/2010/main" val="4112715407"/>
              </p:ext>
            </p:extLst>
          </p:nvPr>
        </p:nvGraphicFramePr>
        <p:xfrm>
          <a:off x="6238201" y="1835423"/>
          <a:ext cx="5324475" cy="2969052"/>
        </p:xfrm>
        <a:graphic>
          <a:graphicData uri="http://schemas.openxmlformats.org/drawingml/2006/table">
            <a:tbl>
              <a:tblPr bandRow="1"/>
              <a:tblGrid>
                <a:gridCol w="5324475">
                  <a:extLst>
                    <a:ext uri="{9D8B030D-6E8A-4147-A177-3AD203B41FA5}">
                      <a16:colId xmlns:a16="http://schemas.microsoft.com/office/drawing/2014/main" val="2807014376"/>
                    </a:ext>
                  </a:extLst>
                </a:gridCol>
              </a:tblGrid>
              <a:tr h="2969052">
                <a:tc>
                  <a:txBody>
                    <a:bodyPr/>
                    <a:lstStyle/>
                    <a:p>
                      <a:pPr algn="ctr">
                        <a:lnSpc>
                          <a:spcPct val="150000"/>
                        </a:lnSpc>
                        <a:spcAft>
                          <a:spcPts val="800"/>
                        </a:spcAft>
                        <a:tabLst>
                          <a:tab pos="238125" algn="l"/>
                          <a:tab pos="1343025" algn="l"/>
                        </a:tabLst>
                      </a:pPr>
                      <a:r>
                        <a:rPr lang="en-US" sz="1200" b="1"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Subir</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os</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picos</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p>
                    <a:p>
                      <a:pPr algn="ctr">
                        <a:lnSpc>
                          <a:spcPct val="150000"/>
                        </a:lnSpc>
                        <a:spcAft>
                          <a:spcPts val="800"/>
                        </a:spcAft>
                        <a:tabLst>
                          <a:tab pos="238125" algn="l"/>
                          <a:tab pos="1343025" algn="l"/>
                        </a:tabLst>
                      </a:pP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Escarpado e quase sempre nublado, os picos do Olimpo tiram-lhe o fôlego. O mais alto é </a:t>
                      </a:r>
                      <a:r>
                        <a:rPr lang="pt-PT"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Mytikas</a:t>
                      </a: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(2,918 m.) que segundo a mitologia foi o ponto de encontro dos Deuses do Olimpo. Outros picos familiares são </a:t>
                      </a:r>
                      <a:r>
                        <a:rPr lang="pt-PT"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Stefani</a:t>
                      </a: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(2,909 m.), conhecido como o trono de Zeus do qual ele lançou o seu relâmpago; </a:t>
                      </a:r>
                      <a:r>
                        <a:rPr lang="pt-PT"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Agios</a:t>
                      </a: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pt-PT"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Antonios</a:t>
                      </a: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(2,815 m.) onde os antigos gregos tinham chegado para ter contacto visual com </a:t>
                      </a:r>
                      <a:r>
                        <a:rPr lang="pt-PT"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Mytikas</a:t>
                      </a: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e deixar as suas homenagens aos Deuses; o Profeta Elias (2,803 m.) com a capela ortodoxa no local onde se diz que era o templo do deus Apolo. Entre os picos, a 2.550 m. de altitude há um belo prado onde viviam as Musas.</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079026"/>
                  </a:ext>
                </a:extLst>
              </a:tr>
            </a:tbl>
          </a:graphicData>
        </a:graphic>
      </p:graphicFrame>
      <p:graphicFrame>
        <p:nvGraphicFramePr>
          <p:cNvPr id="27" name="Πίνακας 26">
            <a:extLst>
              <a:ext uri="{FF2B5EF4-FFF2-40B4-BE49-F238E27FC236}">
                <a16:creationId xmlns:a16="http://schemas.microsoft.com/office/drawing/2014/main" id="{4CACB8B1-9F18-C845-339D-8D8464AE248D}"/>
              </a:ext>
            </a:extLst>
          </p:cNvPr>
          <p:cNvGraphicFramePr>
            <a:graphicFrameLocks noGrp="1"/>
          </p:cNvGraphicFramePr>
          <p:nvPr>
            <p:extLst>
              <p:ext uri="{D42A27DB-BD31-4B8C-83A1-F6EECF244321}">
                <p14:modId xmlns:p14="http://schemas.microsoft.com/office/powerpoint/2010/main" val="1790933304"/>
              </p:ext>
            </p:extLst>
          </p:nvPr>
        </p:nvGraphicFramePr>
        <p:xfrm>
          <a:off x="771525" y="3166106"/>
          <a:ext cx="5324475" cy="2540953"/>
        </p:xfrm>
        <a:graphic>
          <a:graphicData uri="http://schemas.openxmlformats.org/drawingml/2006/table">
            <a:tbl>
              <a:tblPr bandRow="1"/>
              <a:tblGrid>
                <a:gridCol w="5324475">
                  <a:extLst>
                    <a:ext uri="{9D8B030D-6E8A-4147-A177-3AD203B41FA5}">
                      <a16:colId xmlns:a16="http://schemas.microsoft.com/office/drawing/2014/main" val="3743609460"/>
                    </a:ext>
                  </a:extLst>
                </a:gridCol>
              </a:tblGrid>
              <a:tr h="711200">
                <a:tc>
                  <a:txBody>
                    <a:bodyPr/>
                    <a:lstStyle/>
                    <a:p>
                      <a:pPr algn="ctr">
                        <a:lnSpc>
                          <a:spcPct val="150000"/>
                        </a:lnSpc>
                        <a:spcAft>
                          <a:spcPts val="800"/>
                        </a:spcAft>
                        <a:tabLst>
                          <a:tab pos="238125" algn="l"/>
                          <a:tab pos="1343025" algn="l"/>
                        </a:tabLst>
                      </a:pPr>
                      <a:r>
                        <a:rPr lang="en-US" sz="1200" b="1"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Florestas</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verdes</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por </a:t>
                      </a:r>
                      <a:r>
                        <a:rPr lang="en-US" sz="1200" b="1"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todo</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o </a:t>
                      </a:r>
                      <a:r>
                        <a:rPr lang="en-US" sz="1200" b="1"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lado</a:t>
                      </a:r>
                      <a:r>
                        <a:rPr lang="en-US" sz="1200" b="1"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t>
                      </a:r>
                    </a:p>
                    <a:p>
                      <a:pPr algn="ctr">
                        <a:lnSpc>
                          <a:spcPct val="150000"/>
                        </a:lnSpc>
                        <a:spcAft>
                          <a:spcPts val="800"/>
                        </a:spcAft>
                        <a:tabLst>
                          <a:tab pos="238125" algn="l"/>
                          <a:tab pos="1343025" algn="l"/>
                        </a:tabLst>
                      </a:pP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A variedade de microclimas é responsável pela inversão das zonas de vegetação e pela anarquia da distribuição das zonas de vegetação. A maior linha de árvores (linha de madeira) da Europa ocorre nesta montanha (</a:t>
                      </a:r>
                      <a:r>
                        <a:rPr lang="pt-PT"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Pinus</a:t>
                      </a: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pt-PT" sz="1200" dirty="0" err="1">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heldreichii</a:t>
                      </a:r>
                      <a:r>
                        <a:rPr lang="pt-PT" sz="1200" dirty="0">
                          <a:solidFill>
                            <a:schemeClr val="bg2">
                              <a:lumMod val="10000"/>
                            </a:schemeClr>
                          </a:solidFill>
                          <a:effectLst/>
                          <a:latin typeface="Arial" panose="020B0604020202020204" pitchFamily="34" charset="0"/>
                          <a:ea typeface="Arial" panose="020B0604020202020204" pitchFamily="34" charset="0"/>
                          <a:cs typeface="Times New Roman" panose="02020603050405020304" pitchFamily="18" charset="0"/>
                        </a:rPr>
                        <a:t> a 2500 m). Existem geralmente quatro zonas de vegetação sucessivas observadas no Olimpo sem limites claros entre elas e são as seguintes: Zona de vegetação mediterrânica, Zona de florestas de faias e coníferas de montanha, Zona de coníferas de vida fria, Zona de Êxodo de altas montanhas.</a:t>
                      </a:r>
                      <a:endParaRPr lang="el-GR"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309632"/>
                  </a:ext>
                </a:extLst>
              </a:tr>
            </a:tbl>
          </a:graphicData>
        </a:graphic>
      </p:graphicFrame>
    </p:spTree>
    <p:extLst>
      <p:ext uri="{BB962C8B-B14F-4D97-AF65-F5344CB8AC3E}">
        <p14:creationId xmlns:p14="http://schemas.microsoft.com/office/powerpoint/2010/main" val="43068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FF66900-5021-4468-A5F8-2E48D3854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181" y="1717138"/>
            <a:ext cx="3431637" cy="3431637"/>
          </a:xfrm>
          <a:prstGeom prst="rect">
            <a:avLst/>
          </a:prstGeom>
        </p:spPr>
      </p:pic>
      <p:sp>
        <p:nvSpPr>
          <p:cNvPr id="4" name="CaixaDeTexto 3">
            <a:extLst>
              <a:ext uri="{FF2B5EF4-FFF2-40B4-BE49-F238E27FC236}">
                <a16:creationId xmlns:a16="http://schemas.microsoft.com/office/drawing/2014/main" id="{7ACE9ABC-744E-4ABC-A362-99B206D12168}"/>
              </a:ext>
            </a:extLst>
          </p:cNvPr>
          <p:cNvSpPr txBox="1"/>
          <p:nvPr/>
        </p:nvSpPr>
        <p:spPr>
          <a:xfrm>
            <a:off x="3507984" y="5148775"/>
            <a:ext cx="5562164" cy="369332"/>
          </a:xfrm>
          <a:prstGeom prst="rect">
            <a:avLst/>
          </a:prstGeom>
          <a:noFill/>
        </p:spPr>
        <p:txBody>
          <a:bodyPr wrap="none" rtlCol="0">
            <a:spAutoFit/>
          </a:bodyPr>
          <a:lstStyle/>
          <a:p>
            <a:r>
              <a:rPr lang="en-US" dirty="0" err="1"/>
              <a:t>Aceda</a:t>
            </a:r>
            <a:r>
              <a:rPr lang="en-US" dirty="0"/>
              <a:t> a </a:t>
            </a:r>
            <a:r>
              <a:rPr lang="en-US" b="1" dirty="0"/>
              <a:t>www.menti.com</a:t>
            </a:r>
            <a:r>
              <a:rPr lang="en-US" dirty="0"/>
              <a:t> e use o </a:t>
            </a:r>
            <a:r>
              <a:rPr lang="en-US" dirty="0" err="1"/>
              <a:t>código</a:t>
            </a:r>
            <a:r>
              <a:rPr lang="en-US" dirty="0"/>
              <a:t> </a:t>
            </a:r>
            <a:r>
              <a:rPr lang="en-US" b="1" dirty="0"/>
              <a:t>5206 8516</a:t>
            </a:r>
            <a:endParaRPr lang="en-GB" dirty="0"/>
          </a:p>
        </p:txBody>
      </p:sp>
      <p:sp>
        <p:nvSpPr>
          <p:cNvPr id="8" name="CaixaDeTexto 7">
            <a:extLst>
              <a:ext uri="{FF2B5EF4-FFF2-40B4-BE49-F238E27FC236}">
                <a16:creationId xmlns:a16="http://schemas.microsoft.com/office/drawing/2014/main" id="{A1BA9C9F-B770-47F7-9DA7-B549A2457BCE}"/>
              </a:ext>
            </a:extLst>
          </p:cNvPr>
          <p:cNvSpPr txBox="1"/>
          <p:nvPr/>
        </p:nvSpPr>
        <p:spPr>
          <a:xfrm>
            <a:off x="3812361" y="1109060"/>
            <a:ext cx="4567276" cy="461665"/>
          </a:xfrm>
          <a:prstGeom prst="rect">
            <a:avLst/>
          </a:prstGeom>
          <a:noFill/>
        </p:spPr>
        <p:txBody>
          <a:bodyPr wrap="none" rtlCol="0">
            <a:spAutoFit/>
          </a:bodyPr>
          <a:lstStyle/>
          <a:p>
            <a:r>
              <a:rPr lang="en-US" sz="2400" dirty="0"/>
              <a:t>Quiz </a:t>
            </a:r>
            <a:r>
              <a:rPr lang="en-US" sz="2400" dirty="0" err="1"/>
              <a:t>sobre</a:t>
            </a:r>
            <a:r>
              <a:rPr lang="en-US" sz="2400" dirty="0"/>
              <a:t> </a:t>
            </a:r>
            <a:r>
              <a:rPr lang="en-US" sz="2400" dirty="0" err="1"/>
              <a:t>exposições</a:t>
            </a:r>
            <a:r>
              <a:rPr lang="en-US" sz="2400" dirty="0"/>
              <a:t> </a:t>
            </a:r>
            <a:r>
              <a:rPr lang="en-US" sz="2400" dirty="0" err="1"/>
              <a:t>híbridas</a:t>
            </a:r>
            <a:r>
              <a:rPr lang="en-US" sz="2400" dirty="0"/>
              <a:t>:</a:t>
            </a:r>
            <a:endParaRPr lang="en-GB" sz="2400" dirty="0"/>
          </a:p>
        </p:txBody>
      </p:sp>
    </p:spTree>
    <p:extLst>
      <p:ext uri="{BB962C8B-B14F-4D97-AF65-F5344CB8AC3E}">
        <p14:creationId xmlns:p14="http://schemas.microsoft.com/office/powerpoint/2010/main" val="1256694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5: Construa as suas exposições</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875099" y="1583309"/>
            <a:ext cx="10792102" cy="4337044"/>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1395841" y="2119638"/>
            <a:ext cx="9921060" cy="2330253"/>
          </a:xfrm>
          <a:prstGeom prst="rect">
            <a:avLst/>
          </a:prstGeom>
          <a:noFill/>
        </p:spPr>
        <p:txBody>
          <a:bodyPr wrap="square">
            <a:spAutoFit/>
          </a:bodyPr>
          <a:lstStyle/>
          <a:p>
            <a:pPr>
              <a:lnSpc>
                <a:spcPct val="150000"/>
              </a:lnSpc>
              <a:spcAft>
                <a:spcPts val="800"/>
              </a:spcAft>
            </a:pPr>
            <a:r>
              <a:rPr lang="pt-PT" dirty="0">
                <a:latin typeface="Arial" panose="020B0604020202020204" pitchFamily="34" charset="0"/>
                <a:ea typeface="Calibri" panose="020F0502020204030204" pitchFamily="34" charset="0"/>
                <a:cs typeface="Times New Roman" panose="02020603050405020304" pitchFamily="18" charset="0"/>
              </a:rPr>
              <a:t>Depois de seguir os passos anteriores está na altura de construir as suas exposições.</a:t>
            </a:r>
          </a:p>
          <a:p>
            <a:pPr>
              <a:lnSpc>
                <a:spcPct val="150000"/>
              </a:lnSpc>
              <a:spcAft>
                <a:spcPts val="800"/>
              </a:spcAft>
            </a:pPr>
            <a:r>
              <a:rPr lang="pt-PT" dirty="0">
                <a:latin typeface="Arial" panose="020B0604020202020204" pitchFamily="34" charset="0"/>
                <a:ea typeface="Calibri" panose="020F0502020204030204" pitchFamily="34" charset="0"/>
                <a:cs typeface="Times New Roman" panose="02020603050405020304" pitchFamily="18" charset="0"/>
              </a:rPr>
              <a:t>Antes da construção, terá de criar um projeto que será acompanhado por imagens explicativas adequadas e/ou planos de conceção. </a:t>
            </a:r>
          </a:p>
          <a:p>
            <a:pPr>
              <a:lnSpc>
                <a:spcPct val="150000"/>
              </a:lnSpc>
              <a:spcAft>
                <a:spcPts val="800"/>
              </a:spcAft>
            </a:pPr>
            <a:r>
              <a:rPr lang="pt-PT" dirty="0">
                <a:latin typeface="Arial" panose="020B0604020202020204" pitchFamily="34" charset="0"/>
                <a:ea typeface="Calibri" panose="020F0502020204030204" pitchFamily="34" charset="0"/>
                <a:cs typeface="Times New Roman" panose="02020603050405020304" pitchFamily="18" charset="0"/>
              </a:rPr>
              <a:t>As plantas são necessárias para uma melhor organização, mas também para a divisão de tarefas entre os alunos. Atribua grupos de 2-4 alunos para criar cada elemento da exposição.</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0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5: Construa as suas exposições</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Retângulo: Cantos Arredondados 3">
            <a:extLst>
              <a:ext uri="{FF2B5EF4-FFF2-40B4-BE49-F238E27FC236}">
                <a16:creationId xmlns:a16="http://schemas.microsoft.com/office/drawing/2014/main" id="{96790E71-828A-350C-FE97-8C997C3426A6}"/>
              </a:ext>
            </a:extLst>
          </p:cNvPr>
          <p:cNvSpPr/>
          <p:nvPr/>
        </p:nvSpPr>
        <p:spPr>
          <a:xfrm>
            <a:off x="875099" y="1583309"/>
            <a:ext cx="11021479"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4" name="Πίνακας 13">
            <a:extLst>
              <a:ext uri="{FF2B5EF4-FFF2-40B4-BE49-F238E27FC236}">
                <a16:creationId xmlns:a16="http://schemas.microsoft.com/office/drawing/2014/main" id="{E38A515E-C837-B415-5253-C72179D620DF}"/>
              </a:ext>
            </a:extLst>
          </p:cNvPr>
          <p:cNvGraphicFramePr>
            <a:graphicFrameLocks noGrp="1"/>
          </p:cNvGraphicFramePr>
          <p:nvPr>
            <p:extLst>
              <p:ext uri="{D42A27DB-BD31-4B8C-83A1-F6EECF244321}">
                <p14:modId xmlns:p14="http://schemas.microsoft.com/office/powerpoint/2010/main" val="458344296"/>
              </p:ext>
            </p:extLst>
          </p:nvPr>
        </p:nvGraphicFramePr>
        <p:xfrm>
          <a:off x="1348354" y="1662321"/>
          <a:ext cx="10089396" cy="4672299"/>
        </p:xfrm>
        <a:graphic>
          <a:graphicData uri="http://schemas.openxmlformats.org/drawingml/2006/table">
            <a:tbl>
              <a:tblPr bandRow="1"/>
              <a:tblGrid>
                <a:gridCol w="2892560">
                  <a:extLst>
                    <a:ext uri="{9D8B030D-6E8A-4147-A177-3AD203B41FA5}">
                      <a16:colId xmlns:a16="http://schemas.microsoft.com/office/drawing/2014/main" val="4278073339"/>
                    </a:ext>
                  </a:extLst>
                </a:gridCol>
                <a:gridCol w="7196836">
                  <a:extLst>
                    <a:ext uri="{9D8B030D-6E8A-4147-A177-3AD203B41FA5}">
                      <a16:colId xmlns:a16="http://schemas.microsoft.com/office/drawing/2014/main" val="2896269525"/>
                    </a:ext>
                  </a:extLst>
                </a:gridCol>
              </a:tblGrid>
              <a:tr h="220973">
                <a:tc>
                  <a:txBody>
                    <a:bodyPr/>
                    <a:lstStyle/>
                    <a:p>
                      <a:pPr>
                        <a:lnSpc>
                          <a:spcPct val="115000"/>
                        </a:lnSpc>
                        <a:spcAft>
                          <a:spcPts val="800"/>
                        </a:spcAft>
                      </a:pPr>
                      <a:r>
                        <a:rPr lang="pt-PT" sz="1400" b="1" u="sng"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Sub-secção:</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O </a:t>
                      </a:r>
                      <a:r>
                        <a:rPr lang="en-US" sz="1400" dirty="0" err="1">
                          <a:effectLst/>
                          <a:latin typeface="Arial" panose="020B0604020202020204" pitchFamily="34" charset="0"/>
                          <a:ea typeface="Arial" panose="020B0604020202020204" pitchFamily="34" charset="0"/>
                          <a:cs typeface="Times New Roman" panose="02020603050405020304" pitchFamily="18" charset="0"/>
                        </a:rPr>
                        <a:t>único</a:t>
                      </a:r>
                      <a:r>
                        <a:rPr lang="en-US" sz="1400" dirty="0">
                          <a:effectLst/>
                          <a:latin typeface="Arial" panose="020B0604020202020204" pitchFamily="34" charset="0"/>
                          <a:ea typeface="Arial" panose="020B0604020202020204" pitchFamily="34" charset="0"/>
                          <a:cs typeface="Times New Roman" panose="02020603050405020304" pitchFamily="18" charset="0"/>
                        </a:rPr>
                        <a:t> </a:t>
                      </a:r>
                      <a:r>
                        <a:rPr lang="en-US" sz="1400" dirty="0" err="1">
                          <a:effectLst/>
                          <a:latin typeface="Arial" panose="020B0604020202020204" pitchFamily="34" charset="0"/>
                          <a:ea typeface="Arial" panose="020B0604020202020204" pitchFamily="34" charset="0"/>
                          <a:cs typeface="Times New Roman" panose="02020603050405020304" pitchFamily="18" charset="0"/>
                        </a:rPr>
                        <a:t>Olimpo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99521170"/>
                  </a:ext>
                </a:extLst>
              </a:tr>
              <a:tr h="220973">
                <a:tc>
                  <a:txBody>
                    <a:bodyPr/>
                    <a:lstStyle/>
                    <a:p>
                      <a:pPr>
                        <a:lnSpc>
                          <a:spcPct val="115000"/>
                        </a:lnSpc>
                        <a:spcAft>
                          <a:spcPts val="800"/>
                        </a:spcAft>
                      </a:pPr>
                      <a:r>
                        <a:rPr lang="pt-PT" sz="1400" b="1"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 número:</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Nº 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47407974"/>
                  </a:ext>
                </a:extLst>
              </a:tr>
              <a:tr h="220973">
                <a:tc>
                  <a:txBody>
                    <a:bodyPr/>
                    <a:lstStyle/>
                    <a:p>
                      <a:pPr>
                        <a:lnSpc>
                          <a:spcPct val="115000"/>
                        </a:lnSpc>
                        <a:spcAft>
                          <a:spcPts val="800"/>
                        </a:spcAft>
                      </a:pPr>
                      <a:r>
                        <a:rPr lang="pt-PT" sz="1400" b="1"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Nome da exibição:</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pt-PT" sz="1400" b="1" dirty="0">
                          <a:effectLst/>
                          <a:latin typeface="Arial" panose="020B0604020202020204" pitchFamily="34" charset="0"/>
                          <a:ea typeface="Arial" panose="020B0604020202020204" pitchFamily="34" charset="0"/>
                          <a:cs typeface="Times New Roman" panose="02020603050405020304" pitchFamily="18" charset="0"/>
                        </a:rPr>
                        <a:t>Uma experiência de uma vida</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74697283"/>
                  </a:ext>
                </a:extLst>
              </a:tr>
              <a:tr h="220973">
                <a:tc>
                  <a:txBody>
                    <a:bodyPr/>
                    <a:lstStyle/>
                    <a:p>
                      <a:pPr>
                        <a:lnSpc>
                          <a:spcPct val="115000"/>
                        </a:lnSpc>
                        <a:spcAft>
                          <a:spcPts val="800"/>
                        </a:spcAft>
                      </a:pPr>
                      <a:r>
                        <a:rPr lang="pt-PT" sz="1400" b="1"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Tipo de exibição:</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Digital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05696916"/>
                  </a:ext>
                </a:extLst>
              </a:tr>
              <a:tr h="220973">
                <a:tc>
                  <a:txBody>
                    <a:bodyPr/>
                    <a:lstStyle/>
                    <a:p>
                      <a:pPr>
                        <a:lnSpc>
                          <a:spcPct val="115000"/>
                        </a:lnSpc>
                        <a:spcAft>
                          <a:spcPts val="800"/>
                        </a:spcAft>
                      </a:pPr>
                      <a:r>
                        <a:rPr lang="pt-PT" sz="1400" b="1"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Tempo de preparação:</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1 hora total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96403362"/>
                  </a:ext>
                </a:extLst>
              </a:tr>
              <a:tr h="220973">
                <a:tc>
                  <a:txBody>
                    <a:bodyPr/>
                    <a:lstStyle/>
                    <a:p>
                      <a:pPr>
                        <a:lnSpc>
                          <a:spcPct val="115000"/>
                        </a:lnSpc>
                        <a:spcAft>
                          <a:spcPts val="800"/>
                        </a:spcAft>
                      </a:pPr>
                      <a:r>
                        <a:rPr lang="pt-PT" sz="1400" b="1"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Alunos necessários:</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2 </a:t>
                      </a:r>
                      <a:r>
                        <a:rPr lang="en-US" sz="1400" dirty="0" err="1">
                          <a:effectLst/>
                          <a:latin typeface="Arial" panose="020B0604020202020204" pitchFamily="34" charset="0"/>
                          <a:ea typeface="Arial" panose="020B0604020202020204" pitchFamily="34" charset="0"/>
                          <a:cs typeface="Times New Roman" panose="02020603050405020304" pitchFamily="18" charset="0"/>
                        </a:rPr>
                        <a:t>alunos</a:t>
                      </a:r>
                      <a:r>
                        <a:rPr lang="en-US" sz="1400" dirty="0">
                          <a:effectLst/>
                          <a:latin typeface="Arial" panose="020B0604020202020204" pitchFamily="34" charset="0"/>
                          <a:ea typeface="Calibri" panose="020F0502020204030204" pitchFamily="34" charset="0"/>
                          <a:cs typeface="Times New Roman" panose="02020603050405020304" pitchFamily="18" charset="0"/>
                        </a:rPr>
                        <a:t> (no total)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63726188"/>
                  </a:ext>
                </a:extLst>
              </a:tr>
              <a:tr h="646795">
                <a:tc>
                  <a:txBody>
                    <a:bodyPr/>
                    <a:lstStyle/>
                    <a:p>
                      <a:pPr>
                        <a:lnSpc>
                          <a:spcPct val="115000"/>
                        </a:lnSpc>
                        <a:spcAft>
                          <a:spcPts val="800"/>
                        </a:spcAft>
                      </a:pPr>
                      <a:r>
                        <a:rPr lang="pt-PT" sz="1400" b="1"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Breve descrição:</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400" dirty="0">
                          <a:effectLst/>
                          <a:latin typeface="Arial" panose="020B0604020202020204" pitchFamily="34" charset="0"/>
                          <a:ea typeface="Arial" panose="020B0604020202020204" pitchFamily="34" charset="0"/>
                          <a:cs typeface="Times New Roman" panose="02020603050405020304" pitchFamily="18" charset="0"/>
                        </a:rPr>
                        <a:t>Um pequeno vídeo (07:12min) mostrando a montanha desde o sopé até ao topo. O vídeo será exibido num ecrã de televisão sem parar durante a exposição.</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35816532"/>
                  </a:ext>
                </a:extLst>
              </a:tr>
              <a:tr h="1017145">
                <a:tc>
                  <a:txBody>
                    <a:bodyPr/>
                    <a:lstStyle/>
                    <a:p>
                      <a:pPr>
                        <a:lnSpc>
                          <a:spcPct val="115000"/>
                        </a:lnSpc>
                        <a:spcAft>
                          <a:spcPts val="800"/>
                        </a:spcAft>
                      </a:pPr>
                      <a:r>
                        <a:rPr lang="pt-PT" sz="1400" b="1"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Materiais e/ou ferramentas necessárias:</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1400" dirty="0">
                          <a:effectLst/>
                          <a:latin typeface="Arial" panose="020B0604020202020204" pitchFamily="34" charset="0"/>
                          <a:ea typeface="Arial" panose="020B0604020202020204" pitchFamily="34" charset="0"/>
                          <a:cs typeface="Times New Roman" panose="02020603050405020304" pitchFamily="18" charset="0"/>
                        </a:rPr>
                        <a:t>Uma televisão inteligente pendurada na parede ou numa mesa estável (em alternativa, pode usar um projetor e um computador).</a:t>
                      </a:r>
                    </a:p>
                    <a:p>
                      <a:pPr>
                        <a:lnSpc>
                          <a:spcPct val="100000"/>
                        </a:lnSpc>
                        <a:spcAft>
                          <a:spcPts val="800"/>
                        </a:spcAft>
                      </a:pPr>
                      <a:r>
                        <a:rPr lang="pt-PT" sz="1400" dirty="0">
                          <a:effectLst/>
                          <a:latin typeface="Arial" panose="020B0604020202020204" pitchFamily="34" charset="0"/>
                          <a:ea typeface="Arial" panose="020B0604020202020204" pitchFamily="34" charset="0"/>
                          <a:cs typeface="Times New Roman" panose="02020603050405020304" pitchFamily="18" charset="0"/>
                        </a:rPr>
                        <a:t>Um vídeo do YouTube sobre o Monte Olimpo.</a:t>
                      </a:r>
                    </a:p>
                    <a:p>
                      <a:pPr>
                        <a:lnSpc>
                          <a:spcPct val="100000"/>
                        </a:lnSpc>
                        <a:spcAft>
                          <a:spcPts val="800"/>
                        </a:spcAft>
                      </a:pPr>
                      <a:r>
                        <a:rPr lang="pt-PT" sz="1400" dirty="0">
                          <a:effectLst/>
                          <a:latin typeface="Arial" panose="020B0604020202020204" pitchFamily="34" charset="0"/>
                          <a:ea typeface="Arial" panose="020B0604020202020204" pitchFamily="34" charset="0"/>
                          <a:cs typeface="Times New Roman" panose="02020603050405020304" pitchFamily="18" charset="0"/>
                        </a:rPr>
                        <a:t>Haverá uma etiqueta explicativa geral gravada na parede.</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83996804"/>
                  </a:ext>
                </a:extLst>
              </a:tr>
              <a:tr h="331861">
                <a:tc>
                  <a:txBody>
                    <a:bodyPr/>
                    <a:lstStyle/>
                    <a:p>
                      <a:pPr>
                        <a:lnSpc>
                          <a:spcPct val="115000"/>
                        </a:lnSpc>
                        <a:spcAft>
                          <a:spcPts val="800"/>
                        </a:spcAft>
                      </a:pPr>
                      <a:r>
                        <a:rPr lang="pt-PT" sz="1400" b="1" noProof="0">
                          <a:solidFill>
                            <a:srgbClr val="2E75B5"/>
                          </a:solidFill>
                          <a:effectLst/>
                          <a:latin typeface="Arial" panose="020B0604020202020204" pitchFamily="34" charset="0"/>
                          <a:ea typeface="Arial" panose="020B0604020202020204" pitchFamily="34" charset="0"/>
                          <a:cs typeface="Times New Roman" panose="02020603050405020304" pitchFamily="18" charset="0"/>
                        </a:rPr>
                        <a:t>Dimensões da exibição:</a:t>
                      </a:r>
                      <a:endParaRPr lang="pt-PT"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400" dirty="0">
                          <a:effectLst/>
                          <a:latin typeface="Arial" panose="020B0604020202020204" pitchFamily="34" charset="0"/>
                          <a:ea typeface="Arial" panose="020B0604020202020204" pitchFamily="34" charset="0"/>
                          <a:cs typeface="Times New Roman" panose="02020603050405020304" pitchFamily="18" charset="0"/>
                        </a:rPr>
                        <a:t>O ecrã da TV deve ter pelo menos 50''.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14503657"/>
                  </a:ext>
                </a:extLst>
              </a:tr>
              <a:tr h="1259685">
                <a:tc>
                  <a:txBody>
                    <a:bodyPr/>
                    <a:lstStyle/>
                    <a:p>
                      <a:pPr>
                        <a:lnSpc>
                          <a:spcPct val="115000"/>
                        </a:lnSpc>
                        <a:spcAft>
                          <a:spcPts val="800"/>
                        </a:spcAft>
                      </a:pPr>
                      <a:r>
                        <a:rPr lang="pt-PT" sz="1400" b="1" noProof="0"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Instruções de construção passo-a-passo:</a:t>
                      </a:r>
                      <a:endParaRPr lang="pt-PT"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342900" lvl="0" indent="-342900">
                        <a:lnSpc>
                          <a:spcPct val="100000"/>
                        </a:lnSpc>
                        <a:spcAft>
                          <a:spcPts val="800"/>
                        </a:spcAft>
                        <a:buFont typeface="+mj-lt"/>
                        <a:buAutoNum type="arabicPeriod"/>
                      </a:pPr>
                      <a:r>
                        <a:rPr lang="pt-PT" sz="1400" u="none" strike="noStrike" dirty="0">
                          <a:effectLst/>
                          <a:latin typeface="Arial" panose="020B0604020202020204" pitchFamily="34" charset="0"/>
                          <a:ea typeface="Arial" panose="020B0604020202020204" pitchFamily="34" charset="0"/>
                          <a:cs typeface="Times New Roman" panose="02020603050405020304" pitchFamily="18" charset="0"/>
                        </a:rPr>
                        <a:t>Instalar a TV na parede ou numa base como uma mesa.</a:t>
                      </a:r>
                    </a:p>
                    <a:p>
                      <a:pPr marL="342900" lvl="0" indent="-342900">
                        <a:lnSpc>
                          <a:spcPct val="100000"/>
                        </a:lnSpc>
                        <a:spcAft>
                          <a:spcPts val="800"/>
                        </a:spcAft>
                        <a:buFont typeface="+mj-lt"/>
                        <a:buAutoNum type="arabicPeriod"/>
                      </a:pPr>
                      <a:r>
                        <a:rPr lang="pt-PT" sz="1400" u="none" strike="noStrike" dirty="0">
                          <a:effectLst/>
                          <a:latin typeface="Arial" panose="020B0604020202020204" pitchFamily="34" charset="0"/>
                          <a:ea typeface="Arial" panose="020B0604020202020204" pitchFamily="34" charset="0"/>
                          <a:cs typeface="Times New Roman" panose="02020603050405020304" pitchFamily="18" charset="0"/>
                        </a:rPr>
                        <a:t>Encontre o vídeo adequado.</a:t>
                      </a:r>
                      <a:r>
                        <a:rPr lang="en-US" sz="1400" u="none" strike="noStrike" dirty="0">
                          <a:effectLst/>
                          <a:latin typeface="Arial" panose="020B0604020202020204" pitchFamily="34" charset="0"/>
                          <a:ea typeface="Arial" panose="020B0604020202020204" pitchFamily="34" charset="0"/>
                          <a:cs typeface="Times New Roman" panose="02020603050405020304" pitchFamily="18" charset="0"/>
                        </a:rPr>
                        <a:t>: </a:t>
                      </a:r>
                      <a:r>
                        <a:rPr lang="en-US" sz="1400" u="none" strike="noStrike" dirty="0" err="1">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6"/>
                        </a:rPr>
                        <a:t>Ανά</a:t>
                      </a:r>
                      <a:r>
                        <a:rPr lang="en-US" sz="14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6"/>
                        </a:rPr>
                        <a:t>βαση στον Όλυμπο: Οροπέδιο Μουσών - Προφήτης Ηλίας - Λούκι - Μύτικας - Ζωνάρια - Πριόνια (2018) - YouTube</a:t>
                      </a:r>
                      <a:r>
                        <a:rPr lang="en-US" sz="1400" u="none" strike="noStrike" dirty="0">
                          <a:effectLst/>
                          <a:latin typeface="Arial" panose="020B0604020202020204" pitchFamily="34" charset="0"/>
                          <a:ea typeface="Arial" panose="020B0604020202020204" pitchFamily="34" charset="0"/>
                          <a:cs typeface="Times New Roman" panose="02020603050405020304" pitchFamily="18" charset="0"/>
                        </a:rPr>
                        <a:t>)</a:t>
                      </a:r>
                      <a:endParaRPr lang="el-GR"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mj-lt"/>
                        <a:buAutoNum type="arabicPeriod"/>
                      </a:pPr>
                      <a:r>
                        <a:rPr lang="pt-PT" sz="1400" u="none" strike="noStrike" dirty="0">
                          <a:effectLst/>
                          <a:latin typeface="Arial" panose="020B0604020202020204" pitchFamily="34" charset="0"/>
                          <a:ea typeface="Arial" panose="020B0604020202020204" pitchFamily="34" charset="0"/>
                          <a:cs typeface="Times New Roman" panose="02020603050405020304" pitchFamily="18" charset="0"/>
                        </a:rPr>
                        <a:t>Descarregar o Vídeo e tê-lo a reproduzir em </a:t>
                      </a:r>
                      <a:r>
                        <a:rPr lang="pt-PT" sz="1400" u="none" strike="noStrike" dirty="0" err="1">
                          <a:effectLst/>
                          <a:latin typeface="Arial" panose="020B0604020202020204" pitchFamily="34" charset="0"/>
                          <a:ea typeface="Arial" panose="020B0604020202020204" pitchFamily="34" charset="0"/>
                          <a:cs typeface="Times New Roman" panose="02020603050405020304" pitchFamily="18" charset="0"/>
                        </a:rPr>
                        <a:t>loop</a:t>
                      </a:r>
                      <a:endParaRPr lang="el-GR" sz="12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22999827"/>
                  </a:ext>
                </a:extLst>
              </a:tr>
            </a:tbl>
          </a:graphicData>
        </a:graphic>
      </p:graphicFrame>
    </p:spTree>
    <p:extLst>
      <p:ext uri="{BB962C8B-B14F-4D97-AF65-F5344CB8AC3E}">
        <p14:creationId xmlns:p14="http://schemas.microsoft.com/office/powerpoint/2010/main" val="1956854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5: Construa as suas exposições</a:t>
            </a:r>
            <a:endParaRPr lang="en-GB" sz="32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238754" y="1583309"/>
            <a:ext cx="11353977"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4" name="Πίνακας 3">
            <a:extLst>
              <a:ext uri="{FF2B5EF4-FFF2-40B4-BE49-F238E27FC236}">
                <a16:creationId xmlns:a16="http://schemas.microsoft.com/office/drawing/2014/main" id="{9652BE88-8183-5CAE-43E0-939DE4564CB2}"/>
              </a:ext>
            </a:extLst>
          </p:cNvPr>
          <p:cNvGraphicFramePr>
            <a:graphicFrameLocks noGrp="1"/>
          </p:cNvGraphicFramePr>
          <p:nvPr>
            <p:extLst>
              <p:ext uri="{D42A27DB-BD31-4B8C-83A1-F6EECF244321}">
                <p14:modId xmlns:p14="http://schemas.microsoft.com/office/powerpoint/2010/main" val="2419444912"/>
              </p:ext>
            </p:extLst>
          </p:nvPr>
        </p:nvGraphicFramePr>
        <p:xfrm>
          <a:off x="875099" y="1679490"/>
          <a:ext cx="10407933" cy="4566951"/>
        </p:xfrm>
        <a:graphic>
          <a:graphicData uri="http://schemas.openxmlformats.org/drawingml/2006/table">
            <a:tbl>
              <a:tblPr bandRow="1"/>
              <a:tblGrid>
                <a:gridCol w="2413738">
                  <a:extLst>
                    <a:ext uri="{9D8B030D-6E8A-4147-A177-3AD203B41FA5}">
                      <a16:colId xmlns:a16="http://schemas.microsoft.com/office/drawing/2014/main" val="2954511060"/>
                    </a:ext>
                  </a:extLst>
                </a:gridCol>
                <a:gridCol w="7994195">
                  <a:extLst>
                    <a:ext uri="{9D8B030D-6E8A-4147-A177-3AD203B41FA5}">
                      <a16:colId xmlns:a16="http://schemas.microsoft.com/office/drawing/2014/main" val="2298372287"/>
                    </a:ext>
                  </a:extLst>
                </a:gridCol>
              </a:tblGrid>
              <a:tr h="151474">
                <a:tc>
                  <a:txBody>
                    <a:bodyPr/>
                    <a:lstStyle/>
                    <a:p>
                      <a:pPr>
                        <a:lnSpc>
                          <a:spcPct val="115000"/>
                        </a:lnSpc>
                        <a:spcAft>
                          <a:spcPts val="800"/>
                        </a:spcAft>
                      </a:pPr>
                      <a:r>
                        <a:rPr lang="en-US" sz="11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Sub-</a:t>
                      </a:r>
                      <a:r>
                        <a:rPr lang="en-US" sz="1100" b="1" u="sng"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secção</a:t>
                      </a:r>
                      <a:r>
                        <a:rPr lang="en-US" sz="11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dirty="0">
                          <a:effectLst/>
                          <a:latin typeface="+mn-lt"/>
                          <a:ea typeface="Arial" panose="020B0604020202020204" pitchFamily="34" charset="0"/>
                          <a:cs typeface="Times New Roman" panose="02020603050405020304" pitchFamily="18" charset="0"/>
                        </a:rPr>
                        <a:t>O </a:t>
                      </a:r>
                      <a:r>
                        <a:rPr lang="en-US" sz="1400" dirty="0" err="1">
                          <a:effectLst/>
                          <a:latin typeface="+mn-lt"/>
                          <a:ea typeface="Arial" panose="020B0604020202020204" pitchFamily="34" charset="0"/>
                          <a:cs typeface="Times New Roman" panose="02020603050405020304" pitchFamily="18" charset="0"/>
                        </a:rPr>
                        <a:t>único</a:t>
                      </a:r>
                      <a:r>
                        <a:rPr lang="en-US" sz="1400" dirty="0">
                          <a:effectLst/>
                          <a:latin typeface="+mn-lt"/>
                          <a:ea typeface="Arial" panose="020B0604020202020204" pitchFamily="34" charset="0"/>
                          <a:cs typeface="Times New Roman" panose="02020603050405020304" pitchFamily="18" charset="0"/>
                        </a:rPr>
                        <a:t> </a:t>
                      </a:r>
                      <a:r>
                        <a:rPr lang="en-US" sz="1400" dirty="0" err="1">
                          <a:effectLst/>
                          <a:latin typeface="+mn-lt"/>
                          <a:ea typeface="Arial" panose="020B0604020202020204" pitchFamily="34" charset="0"/>
                          <a:cs typeface="Times New Roman" panose="02020603050405020304" pitchFamily="18" charset="0"/>
                        </a:rPr>
                        <a:t>Olimpo</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91155744"/>
                  </a:ext>
                </a:extLst>
              </a:tr>
              <a:tr h="151474">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número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b="1" dirty="0">
                          <a:effectLst/>
                          <a:latin typeface="+mn-lt"/>
                          <a:ea typeface="Arial" panose="020B0604020202020204" pitchFamily="34" charset="0"/>
                          <a:cs typeface="Times New Roman" panose="02020603050405020304" pitchFamily="18" charset="0"/>
                        </a:rPr>
                        <a:t>Nº 2</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51982469"/>
                  </a:ext>
                </a:extLst>
              </a:tr>
              <a:tr h="151474">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Nome da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b="1" dirty="0" err="1">
                          <a:effectLst/>
                          <a:latin typeface="+mn-lt"/>
                          <a:ea typeface="Arial" panose="020B0604020202020204" pitchFamily="34" charset="0"/>
                          <a:cs typeface="Times New Roman" panose="02020603050405020304" pitchFamily="18" charset="0"/>
                        </a:rPr>
                        <a:t>Subir</a:t>
                      </a:r>
                      <a:r>
                        <a:rPr lang="en-US" sz="1400" b="1" dirty="0">
                          <a:effectLst/>
                          <a:latin typeface="+mn-lt"/>
                          <a:ea typeface="Arial" panose="020B0604020202020204" pitchFamily="34" charset="0"/>
                          <a:cs typeface="Times New Roman" panose="02020603050405020304" pitchFamily="18" charset="0"/>
                        </a:rPr>
                        <a:t> </a:t>
                      </a:r>
                      <a:r>
                        <a:rPr lang="en-US" sz="1400" b="1" dirty="0" err="1">
                          <a:effectLst/>
                          <a:latin typeface="+mn-lt"/>
                          <a:ea typeface="Arial" panose="020B0604020202020204" pitchFamily="34" charset="0"/>
                          <a:cs typeface="Times New Roman" panose="02020603050405020304" pitchFamily="18" charset="0"/>
                        </a:rPr>
                        <a:t>os</a:t>
                      </a:r>
                      <a:r>
                        <a:rPr lang="en-US" sz="1400" b="1" dirty="0">
                          <a:effectLst/>
                          <a:latin typeface="+mn-lt"/>
                          <a:ea typeface="Arial" panose="020B0604020202020204" pitchFamily="34" charset="0"/>
                          <a:cs typeface="Times New Roman" panose="02020603050405020304" pitchFamily="18" charset="0"/>
                        </a:rPr>
                        <a:t> </a:t>
                      </a:r>
                      <a:r>
                        <a:rPr lang="en-US" sz="1400" b="1" dirty="0" err="1">
                          <a:effectLst/>
                          <a:latin typeface="+mn-lt"/>
                          <a:ea typeface="Arial" panose="020B0604020202020204" pitchFamily="34" charset="0"/>
                          <a:cs typeface="Times New Roman" panose="02020603050405020304" pitchFamily="18" charset="0"/>
                        </a:rPr>
                        <a:t>picos</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12453605"/>
                  </a:ext>
                </a:extLst>
              </a:tr>
              <a:tr h="151474">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Tipo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dirty="0">
                          <a:effectLst/>
                          <a:latin typeface="+mn-lt"/>
                          <a:ea typeface="Arial" panose="020B0604020202020204" pitchFamily="34" charset="0"/>
                          <a:cs typeface="Times New Roman" panose="02020603050405020304" pitchFamily="18" charset="0"/>
                        </a:rPr>
                        <a:t>Digital (</a:t>
                      </a:r>
                      <a:r>
                        <a:rPr lang="en-US" sz="1400" dirty="0" err="1">
                          <a:effectLst/>
                          <a:latin typeface="+mn-lt"/>
                          <a:ea typeface="Arial" panose="020B0604020202020204" pitchFamily="34" charset="0"/>
                          <a:cs typeface="Times New Roman" panose="02020603050405020304" pitchFamily="18" charset="0"/>
                        </a:rPr>
                        <a:t>interativo</a:t>
                      </a:r>
                      <a:r>
                        <a:rPr lang="en-US" sz="1400" dirty="0">
                          <a:effectLst/>
                          <a:latin typeface="+mn-lt"/>
                          <a:ea typeface="Arial" panose="020B0604020202020204" pitchFamily="34" charset="0"/>
                          <a:cs typeface="Times New Roman" panose="02020603050405020304" pitchFamily="18" charset="0"/>
                        </a:rPr>
                        <a:t>)</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40322192"/>
                  </a:ext>
                </a:extLst>
              </a:tr>
              <a:tr h="151474">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Tempo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preparação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dirty="0">
                          <a:effectLst/>
                          <a:latin typeface="+mn-lt"/>
                          <a:ea typeface="Arial" panose="020B0604020202020204" pitchFamily="34" charset="0"/>
                          <a:cs typeface="Times New Roman" panose="02020603050405020304" pitchFamily="18" charset="0"/>
                        </a:rPr>
                        <a:t>1 hora total</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0789936"/>
                  </a:ext>
                </a:extLst>
              </a:tr>
              <a:tr h="151474">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Alunos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necessários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400" dirty="0">
                          <a:effectLst/>
                          <a:latin typeface="+mn-lt"/>
                          <a:ea typeface="Arial" panose="020B0604020202020204" pitchFamily="34" charset="0"/>
                          <a:cs typeface="Times New Roman" panose="02020603050405020304" pitchFamily="18" charset="0"/>
                        </a:rPr>
                        <a:t>2 </a:t>
                      </a:r>
                      <a:r>
                        <a:rPr lang="en-US" sz="1400" dirty="0" err="1">
                          <a:effectLst/>
                          <a:latin typeface="+mn-lt"/>
                          <a:ea typeface="Arial" panose="020B0604020202020204" pitchFamily="34" charset="0"/>
                          <a:cs typeface="Times New Roman" panose="02020603050405020304" pitchFamily="18" charset="0"/>
                        </a:rPr>
                        <a:t>alunos</a:t>
                      </a:r>
                      <a:r>
                        <a:rPr lang="en-US" sz="1400" dirty="0">
                          <a:effectLst/>
                          <a:latin typeface="+mn-lt"/>
                          <a:ea typeface="Arial" panose="020B0604020202020204" pitchFamily="34" charset="0"/>
                          <a:cs typeface="Times New Roman" panose="02020603050405020304" pitchFamily="18" charset="0"/>
                        </a:rPr>
                        <a:t> (</a:t>
                      </a:r>
                      <a:r>
                        <a:rPr lang="en-US" sz="1400" dirty="0" err="1">
                          <a:effectLst/>
                          <a:latin typeface="+mn-lt"/>
                          <a:ea typeface="Arial" panose="020B0604020202020204" pitchFamily="34" charset="0"/>
                          <a:cs typeface="Times New Roman" panose="02020603050405020304" pitchFamily="18" charset="0"/>
                        </a:rPr>
                        <a:t>em</a:t>
                      </a:r>
                      <a:r>
                        <a:rPr lang="en-US" sz="1400" dirty="0">
                          <a:effectLst/>
                          <a:latin typeface="+mn-lt"/>
                          <a:ea typeface="Arial" panose="020B0604020202020204" pitchFamily="34" charset="0"/>
                          <a:cs typeface="Times New Roman" panose="02020603050405020304" pitchFamily="18" charset="0"/>
                        </a:rPr>
                        <a:t> total)</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58744941"/>
                  </a:ext>
                </a:extLst>
              </a:tr>
              <a:tr h="719874">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Breve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descrição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1400" dirty="0">
                          <a:effectLst/>
                          <a:latin typeface="+mn-lt"/>
                          <a:ea typeface="Arial" panose="020B0604020202020204" pitchFamily="34" charset="0"/>
                          <a:cs typeface="Times New Roman" panose="02020603050405020304" pitchFamily="18" charset="0"/>
                        </a:rPr>
                        <a:t>Um website que apresenta os picos do Monte Olimpo em 3D. Sentado em frente a um computador ou em pé em frente a um quadro branco </a:t>
                      </a:r>
                      <a:r>
                        <a:rPr lang="pt-PT" sz="1400" dirty="0" err="1">
                          <a:effectLst/>
                          <a:latin typeface="+mn-lt"/>
                          <a:ea typeface="Arial" panose="020B0604020202020204" pitchFamily="34" charset="0"/>
                          <a:cs typeface="Times New Roman" panose="02020603050405020304" pitchFamily="18" charset="0"/>
                        </a:rPr>
                        <a:t>interactivo</a:t>
                      </a:r>
                      <a:r>
                        <a:rPr lang="pt-PT" sz="1400" dirty="0">
                          <a:effectLst/>
                          <a:latin typeface="+mn-lt"/>
                          <a:ea typeface="Arial" panose="020B0604020202020204" pitchFamily="34" charset="0"/>
                          <a:cs typeface="Times New Roman" panose="02020603050405020304" pitchFamily="18" charset="0"/>
                        </a:rPr>
                        <a:t>, o visitante tem a oportunidade de percorrer cada pico, aprender a sua altitude e desfrutar da paisagem única.</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22512693"/>
                  </a:ext>
                </a:extLst>
              </a:tr>
              <a:tr h="431924">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Materiais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e/</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ou</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ferramentas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necessárias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pPr>
                      <a:r>
                        <a:rPr lang="pt-PT" sz="1400" dirty="0">
                          <a:effectLst/>
                          <a:latin typeface="+mn-lt"/>
                          <a:ea typeface="Arial" panose="020B0604020202020204" pitchFamily="34" charset="0"/>
                          <a:cs typeface="Times New Roman" panose="02020603050405020304" pitchFamily="18" charset="0"/>
                        </a:rPr>
                        <a:t>Α computador com um grande ecrã sobre uma mesa. Idealmente, um quadro branco </a:t>
                      </a:r>
                      <a:r>
                        <a:rPr lang="pt-PT" sz="1400" dirty="0" err="1">
                          <a:effectLst/>
                          <a:latin typeface="+mn-lt"/>
                          <a:ea typeface="Arial" panose="020B0604020202020204" pitchFamily="34" charset="0"/>
                          <a:cs typeface="Times New Roman" panose="02020603050405020304" pitchFamily="18" charset="0"/>
                        </a:rPr>
                        <a:t>interactivo</a:t>
                      </a:r>
                      <a:r>
                        <a:rPr lang="pt-PT" sz="1400" dirty="0">
                          <a:effectLst/>
                          <a:latin typeface="+mn-lt"/>
                          <a:ea typeface="Arial" panose="020B0604020202020204" pitchFamily="34" charset="0"/>
                          <a:cs typeface="Times New Roman" panose="02020603050405020304" pitchFamily="18" charset="0"/>
                        </a:rPr>
                        <a:t>. Haverá uma etiqueta explicativa geral colada na parede.</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30352557"/>
                  </a:ext>
                </a:extLst>
              </a:tr>
              <a:tr h="151474">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Dimensões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da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pt-PT" sz="1400" dirty="0">
                          <a:effectLst/>
                          <a:latin typeface="+mn-lt"/>
                          <a:ea typeface="Arial" panose="020B0604020202020204" pitchFamily="34" charset="0"/>
                          <a:cs typeface="Times New Roman" panose="02020603050405020304" pitchFamily="18" charset="0"/>
                        </a:rPr>
                        <a:t>Ecrã de computador não inferior a 23''.</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3141901"/>
                  </a:ext>
                </a:extLst>
              </a:tr>
              <a:tr h="1843842">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Instruções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construção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342900" lvl="0" indent="-342900">
                        <a:lnSpc>
                          <a:spcPct val="100000"/>
                        </a:lnSpc>
                        <a:spcAft>
                          <a:spcPts val="0"/>
                        </a:spcAft>
                        <a:buFont typeface="+mj-lt"/>
                        <a:buAutoNum type="arabicPeriod"/>
                      </a:pPr>
                      <a:r>
                        <a:rPr lang="pt-PT" sz="1400" u="none" strike="noStrike" dirty="0">
                          <a:effectLst/>
                          <a:latin typeface="+mn-lt"/>
                          <a:ea typeface="Arial" panose="020B0604020202020204" pitchFamily="34" charset="0"/>
                          <a:cs typeface="Times New Roman" panose="02020603050405020304" pitchFamily="18" charset="0"/>
                        </a:rPr>
                        <a:t>Colocar o computador sobre uma pequena mesa</a:t>
                      </a:r>
                    </a:p>
                    <a:p>
                      <a:pPr marL="342900" lvl="0" indent="-342900">
                        <a:lnSpc>
                          <a:spcPct val="100000"/>
                        </a:lnSpc>
                        <a:spcAft>
                          <a:spcPts val="0"/>
                        </a:spcAft>
                        <a:buFont typeface="+mj-lt"/>
                        <a:buAutoNum type="arabicPeriod"/>
                      </a:pPr>
                      <a:r>
                        <a:rPr lang="pt-PT" sz="1400" u="none" strike="noStrike" dirty="0">
                          <a:effectLst/>
                          <a:latin typeface="+mn-lt"/>
                          <a:ea typeface="Arial" panose="020B0604020202020204" pitchFamily="34" charset="0"/>
                          <a:cs typeface="Times New Roman" panose="02020603050405020304" pitchFamily="18" charset="0"/>
                        </a:rPr>
                        <a:t>Encontrar o website</a:t>
                      </a:r>
                      <a:r>
                        <a:rPr lang="en-US" sz="1400" dirty="0">
                          <a:effectLst/>
                          <a:latin typeface="+mn-lt"/>
                          <a:ea typeface="Arial" panose="020B0604020202020204" pitchFamily="34" charset="0"/>
                          <a:cs typeface="Times New Roman" panose="02020603050405020304" pitchFamily="18" charset="0"/>
                        </a:rPr>
                        <a:t>(</a:t>
                      </a:r>
                      <a:r>
                        <a:rPr lang="en-US" sz="1400" u="none" strike="noStrike" dirty="0" err="1">
                          <a:solidFill>
                            <a:srgbClr val="0563C1"/>
                          </a:solidFill>
                          <a:effectLst/>
                          <a:latin typeface="+mn-lt"/>
                          <a:ea typeface="Arial" panose="020B0604020202020204" pitchFamily="34" charset="0"/>
                          <a:cs typeface="Times New Roman" panose="02020603050405020304" pitchFamily="18" charset="0"/>
                          <a:hlinkClick r:id="rId6"/>
                        </a:rPr>
                        <a:t>Εθνικός</a:t>
                      </a:r>
                      <a:r>
                        <a:rPr lang="en-US" sz="1400" u="none" strike="noStrike" dirty="0">
                          <a:solidFill>
                            <a:srgbClr val="0563C1"/>
                          </a:solidFill>
                          <a:effectLst/>
                          <a:latin typeface="+mn-lt"/>
                          <a:ea typeface="Arial" panose="020B0604020202020204" pitchFamily="34" charset="0"/>
                          <a:cs typeface="Times New Roman" panose="02020603050405020304" pitchFamily="18" charset="0"/>
                          <a:hlinkClick r:id="rId6"/>
                        </a:rPr>
                        <a:t> </a:t>
                      </a:r>
                      <a:r>
                        <a:rPr lang="en-US" sz="1400" u="none" strike="noStrike" dirty="0" err="1">
                          <a:solidFill>
                            <a:srgbClr val="0563C1"/>
                          </a:solidFill>
                          <a:effectLst/>
                          <a:latin typeface="+mn-lt"/>
                          <a:ea typeface="Arial" panose="020B0604020202020204" pitchFamily="34" charset="0"/>
                          <a:cs typeface="Times New Roman" panose="02020603050405020304" pitchFamily="18" charset="0"/>
                          <a:hlinkClick r:id="rId6"/>
                        </a:rPr>
                        <a:t>Δρυμός</a:t>
                      </a:r>
                      <a:r>
                        <a:rPr lang="en-US" sz="1400" u="none" strike="noStrike" dirty="0">
                          <a:solidFill>
                            <a:srgbClr val="0563C1"/>
                          </a:solidFill>
                          <a:effectLst/>
                          <a:latin typeface="+mn-lt"/>
                          <a:ea typeface="Arial" panose="020B0604020202020204" pitchFamily="34" charset="0"/>
                          <a:cs typeface="Times New Roman" panose="02020603050405020304" pitchFamily="18" charset="0"/>
                          <a:hlinkClick r:id="rId6"/>
                        </a:rPr>
                        <a:t> </a:t>
                      </a:r>
                      <a:r>
                        <a:rPr lang="en-US" sz="1400" u="none" strike="noStrike" dirty="0" err="1">
                          <a:solidFill>
                            <a:srgbClr val="0563C1"/>
                          </a:solidFill>
                          <a:effectLst/>
                          <a:latin typeface="+mn-lt"/>
                          <a:ea typeface="Arial" panose="020B0604020202020204" pitchFamily="34" charset="0"/>
                          <a:cs typeface="Times New Roman" panose="02020603050405020304" pitchFamily="18" charset="0"/>
                          <a:hlinkClick r:id="rId6"/>
                        </a:rPr>
                        <a:t>Ολύμ</a:t>
                      </a:r>
                      <a:r>
                        <a:rPr lang="en-US" sz="1400" u="none" strike="noStrike" dirty="0">
                          <a:solidFill>
                            <a:srgbClr val="0563C1"/>
                          </a:solidFill>
                          <a:effectLst/>
                          <a:latin typeface="+mn-lt"/>
                          <a:ea typeface="Arial" panose="020B0604020202020204" pitchFamily="34" charset="0"/>
                          <a:cs typeface="Times New Roman" panose="02020603050405020304" pitchFamily="18" charset="0"/>
                          <a:hlinkClick r:id="rId6"/>
                        </a:rPr>
                        <a:t>που - Mount Olympus Summits</a:t>
                      </a:r>
                      <a:r>
                        <a:rPr lang="en-US" sz="1400" dirty="0">
                          <a:effectLst/>
                          <a:latin typeface="+mn-lt"/>
                          <a:ea typeface="Arial" panose="020B0604020202020204" pitchFamily="34" charset="0"/>
                          <a:cs typeface="Times New Roman" panose="02020603050405020304" pitchFamily="18" charset="0"/>
                        </a:rPr>
                        <a:t>) e exibi-la no ecrã</a:t>
                      </a:r>
                      <a:endParaRPr lang="el-GR" sz="1400" dirty="0">
                        <a:effectLst/>
                        <a:latin typeface="+mn-lt"/>
                        <a:ea typeface="Calibri" panose="020F0502020204030204" pitchFamily="34" charset="0"/>
                        <a:cs typeface="Times New Roman" panose="02020603050405020304" pitchFamily="18" charset="0"/>
                      </a:endParaRPr>
                    </a:p>
                    <a:p>
                      <a:pPr marL="0" lvl="0" indent="0">
                        <a:lnSpc>
                          <a:spcPct val="100000"/>
                        </a:lnSpc>
                        <a:spcAft>
                          <a:spcPts val="0"/>
                        </a:spcAft>
                        <a:buFont typeface="+mj-lt"/>
                        <a:buNone/>
                      </a:pPr>
                      <a:r>
                        <a:rPr lang="en-US" sz="1400" u="none" strike="noStrike" dirty="0">
                          <a:effectLst/>
                          <a:latin typeface="+mn-lt"/>
                          <a:ea typeface="Arial" panose="020B0604020202020204" pitchFamily="34" charset="0"/>
                          <a:cs typeface="Times New Roman" panose="02020603050405020304" pitchFamily="18" charset="0"/>
                        </a:rPr>
                        <a:t>3. </a:t>
                      </a:r>
                      <a:r>
                        <a:rPr lang="pt-PT" sz="1400" u="none" strike="noStrike" dirty="0">
                          <a:effectLst/>
                          <a:latin typeface="+mn-lt"/>
                          <a:ea typeface="Arial" panose="020B0604020202020204" pitchFamily="34" charset="0"/>
                          <a:cs typeface="Times New Roman" panose="02020603050405020304" pitchFamily="18" charset="0"/>
                        </a:rPr>
                        <a:t>Não se esqueça de colocar uma cadeira em frente ao computador</a:t>
                      </a:r>
                    </a:p>
                    <a:p>
                      <a:pPr marL="0" lvl="0" indent="0">
                        <a:lnSpc>
                          <a:spcPct val="100000"/>
                        </a:lnSpc>
                        <a:spcAft>
                          <a:spcPts val="0"/>
                        </a:spcAft>
                        <a:buFont typeface="+mj-lt"/>
                        <a:buNone/>
                      </a:pPr>
                      <a:r>
                        <a:rPr lang="pt-PT" sz="1400" u="none" strike="noStrike" dirty="0">
                          <a:effectLst/>
                          <a:latin typeface="+mn-lt"/>
                          <a:ea typeface="Arial" panose="020B0604020202020204" pitchFamily="34" charset="0"/>
                          <a:cs typeface="Times New Roman" panose="02020603050405020304" pitchFamily="18" charset="0"/>
                        </a:rPr>
                        <a:t>                                   OU</a:t>
                      </a:r>
                    </a:p>
                    <a:p>
                      <a:pPr marL="0" lvl="0" indent="0">
                        <a:lnSpc>
                          <a:spcPct val="100000"/>
                        </a:lnSpc>
                        <a:spcAft>
                          <a:spcPts val="0"/>
                        </a:spcAft>
                        <a:buFont typeface="+mj-lt"/>
                        <a:buNone/>
                      </a:pPr>
                      <a:r>
                        <a:rPr lang="pt-PT" sz="1400" u="none" strike="noStrike" dirty="0">
                          <a:effectLst/>
                          <a:latin typeface="+mn-lt"/>
                          <a:ea typeface="Arial" panose="020B0604020202020204" pitchFamily="34" charset="0"/>
                          <a:cs typeface="Times New Roman" panose="02020603050405020304" pitchFamily="18" charset="0"/>
                        </a:rPr>
                        <a:t>Colocar o quadro interativo na parede ou sobre uma base apropriada</a:t>
                      </a:r>
                    </a:p>
                    <a:p>
                      <a:pPr marL="0" lvl="0" indent="0">
                        <a:lnSpc>
                          <a:spcPct val="100000"/>
                        </a:lnSpc>
                        <a:spcAft>
                          <a:spcPts val="0"/>
                        </a:spcAft>
                        <a:buFont typeface="+mj-lt"/>
                        <a:buNone/>
                      </a:pPr>
                      <a:r>
                        <a:rPr lang="pt-PT" sz="1400" u="none" strike="noStrike" dirty="0">
                          <a:effectLst/>
                          <a:latin typeface="+mn-lt"/>
                          <a:ea typeface="Arial" panose="020B0604020202020204" pitchFamily="34" charset="0"/>
                          <a:cs typeface="Times New Roman" panose="02020603050405020304" pitchFamily="18" charset="0"/>
                        </a:rPr>
                        <a:t>4. Ligar o quadro com um computador e um projetor</a:t>
                      </a:r>
                    </a:p>
                    <a:p>
                      <a:pPr marL="0" lvl="0" indent="0">
                        <a:lnSpc>
                          <a:spcPct val="100000"/>
                        </a:lnSpc>
                        <a:spcAft>
                          <a:spcPts val="0"/>
                        </a:spcAft>
                        <a:buFont typeface="+mj-lt"/>
                        <a:buNone/>
                      </a:pPr>
                      <a:r>
                        <a:rPr lang="pt-PT" sz="1400" u="none" strike="noStrike" dirty="0">
                          <a:effectLst/>
                          <a:latin typeface="+mn-lt"/>
                          <a:ea typeface="Arial" panose="020B0604020202020204" pitchFamily="34" charset="0"/>
                          <a:cs typeface="Times New Roman" panose="02020603050405020304" pitchFamily="18" charset="0"/>
                        </a:rPr>
                        <a:t>5. Mostrar o website no ecrã</a:t>
                      </a:r>
                    </a:p>
                    <a:p>
                      <a:pPr marL="0" lvl="0" indent="0">
                        <a:lnSpc>
                          <a:spcPct val="100000"/>
                        </a:lnSpc>
                        <a:spcAft>
                          <a:spcPts val="0"/>
                        </a:spcAft>
                        <a:buFont typeface="+mj-lt"/>
                        <a:buNone/>
                      </a:pPr>
                      <a:r>
                        <a:rPr lang="pt-PT" sz="1400" u="none" strike="noStrike" dirty="0">
                          <a:effectLst/>
                          <a:latin typeface="+mn-lt"/>
                          <a:ea typeface="Arial" panose="020B0604020202020204" pitchFamily="34" charset="0"/>
                          <a:cs typeface="Times New Roman" panose="02020603050405020304" pitchFamily="18" charset="0"/>
                        </a:rPr>
                        <a:t>6. Não se esqueça de deixar espaço suficiente para que o visitante se mova em frente ao quadro</a:t>
                      </a:r>
                      <a:endParaRPr lang="el-GR" sz="1400" dirty="0">
                        <a:effectLst/>
                        <a:latin typeface="+mn-lt"/>
                        <a:ea typeface="Calibri" panose="020F0502020204030204" pitchFamily="34" charset="0"/>
                        <a:cs typeface="Times New Roman" panose="02020603050405020304" pitchFamily="18" charset="0"/>
                      </a:endParaRPr>
                    </a:p>
                  </a:txBody>
                  <a:tcPr marL="43012" marR="43012"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43474839"/>
                  </a:ext>
                </a:extLst>
              </a:tr>
            </a:tbl>
          </a:graphicData>
        </a:graphic>
      </p:graphicFrame>
    </p:spTree>
    <p:extLst>
      <p:ext uri="{BB962C8B-B14F-4D97-AF65-F5344CB8AC3E}">
        <p14:creationId xmlns:p14="http://schemas.microsoft.com/office/powerpoint/2010/main" val="95911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5: Construa as suas exposições</a:t>
            </a:r>
            <a:endParaRPr lang="en-GB" sz="32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Retângulo: Cantos Arredondados 3">
            <a:extLst>
              <a:ext uri="{FF2B5EF4-FFF2-40B4-BE49-F238E27FC236}">
                <a16:creationId xmlns:a16="http://schemas.microsoft.com/office/drawing/2014/main" id="{96790E71-828A-350C-FE97-8C997C3426A6}"/>
              </a:ext>
            </a:extLst>
          </p:cNvPr>
          <p:cNvSpPr/>
          <p:nvPr/>
        </p:nvSpPr>
        <p:spPr>
          <a:xfrm>
            <a:off x="712922" y="1346747"/>
            <a:ext cx="11183656" cy="4817884"/>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5" name="Πίνακας 4">
            <a:extLst>
              <a:ext uri="{FF2B5EF4-FFF2-40B4-BE49-F238E27FC236}">
                <a16:creationId xmlns:a16="http://schemas.microsoft.com/office/drawing/2014/main" id="{842D5769-3A44-0A90-3F73-4F8C311A2EB6}"/>
              </a:ext>
            </a:extLst>
          </p:cNvPr>
          <p:cNvGraphicFramePr>
            <a:graphicFrameLocks noGrp="1"/>
          </p:cNvGraphicFramePr>
          <p:nvPr>
            <p:extLst>
              <p:ext uri="{D42A27DB-BD31-4B8C-83A1-F6EECF244321}">
                <p14:modId xmlns:p14="http://schemas.microsoft.com/office/powerpoint/2010/main" val="938708602"/>
              </p:ext>
            </p:extLst>
          </p:nvPr>
        </p:nvGraphicFramePr>
        <p:xfrm>
          <a:off x="1083849" y="1352385"/>
          <a:ext cx="10603979" cy="5155331"/>
        </p:xfrm>
        <a:graphic>
          <a:graphicData uri="http://schemas.openxmlformats.org/drawingml/2006/table">
            <a:tbl>
              <a:tblPr bandRow="1"/>
              <a:tblGrid>
                <a:gridCol w="3040090">
                  <a:extLst>
                    <a:ext uri="{9D8B030D-6E8A-4147-A177-3AD203B41FA5}">
                      <a16:colId xmlns:a16="http://schemas.microsoft.com/office/drawing/2014/main" val="2779131875"/>
                    </a:ext>
                  </a:extLst>
                </a:gridCol>
                <a:gridCol w="7563889">
                  <a:extLst>
                    <a:ext uri="{9D8B030D-6E8A-4147-A177-3AD203B41FA5}">
                      <a16:colId xmlns:a16="http://schemas.microsoft.com/office/drawing/2014/main" val="2082621308"/>
                    </a:ext>
                  </a:extLst>
                </a:gridCol>
              </a:tblGrid>
              <a:tr h="172640">
                <a:tc>
                  <a:txBody>
                    <a:bodyPr/>
                    <a:lstStyle/>
                    <a:p>
                      <a:pPr>
                        <a:lnSpc>
                          <a:spcPct val="115000"/>
                        </a:lnSpc>
                        <a:spcAft>
                          <a:spcPts val="800"/>
                        </a:spcAft>
                      </a:pPr>
                      <a:r>
                        <a:rPr lang="en-US" sz="12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Sub-</a:t>
                      </a:r>
                      <a:r>
                        <a:rPr lang="en-US" sz="1200" b="1" u="sng"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secção</a:t>
                      </a:r>
                      <a:r>
                        <a:rPr lang="en-US" sz="12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100" dirty="0">
                          <a:effectLst/>
                          <a:latin typeface="+mn-lt"/>
                          <a:ea typeface="Calibri" panose="020F0502020204030204" pitchFamily="34" charset="0"/>
                          <a:cs typeface="Times New Roman" panose="02020603050405020304" pitchFamily="18" charset="0"/>
                        </a:rPr>
                        <a:t>O </a:t>
                      </a:r>
                      <a:r>
                        <a:rPr lang="en-US" sz="1100" dirty="0" err="1">
                          <a:effectLst/>
                          <a:latin typeface="+mn-lt"/>
                          <a:ea typeface="Calibri" panose="020F0502020204030204" pitchFamily="34" charset="0"/>
                          <a:cs typeface="Times New Roman" panose="02020603050405020304" pitchFamily="18" charset="0"/>
                        </a:rPr>
                        <a:t>único</a:t>
                      </a:r>
                      <a:r>
                        <a:rPr lang="en-US" sz="1100" dirty="0">
                          <a:effectLst/>
                          <a:latin typeface="+mn-lt"/>
                          <a:ea typeface="Calibri" panose="020F0502020204030204" pitchFamily="34" charset="0"/>
                          <a:cs typeface="Times New Roman" panose="02020603050405020304" pitchFamily="18" charset="0"/>
                        </a:rPr>
                        <a:t> </a:t>
                      </a:r>
                      <a:r>
                        <a:rPr lang="en-US" sz="1100" dirty="0" err="1">
                          <a:effectLst/>
                          <a:latin typeface="+mn-lt"/>
                          <a:ea typeface="Calibri" panose="020F0502020204030204" pitchFamily="34" charset="0"/>
                          <a:cs typeface="Times New Roman" panose="02020603050405020304" pitchFamily="18" charset="0"/>
                        </a:rPr>
                        <a:t>Olimpo</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74559353"/>
                  </a:ext>
                </a:extLst>
              </a:tr>
              <a:tr h="194187">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número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b="1" dirty="0">
                          <a:effectLst/>
                          <a:latin typeface="+mn-lt"/>
                          <a:ea typeface="Arial" panose="020B0604020202020204" pitchFamily="34" charset="0"/>
                          <a:cs typeface="Times New Roman" panose="02020603050405020304" pitchFamily="18" charset="0"/>
                        </a:rPr>
                        <a:t>Nº 3</a:t>
                      </a:r>
                      <a:endParaRPr lang="el-GR" sz="1200" b="1"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27592649"/>
                  </a:ext>
                </a:extLst>
              </a:tr>
              <a:tr h="172640">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Nome da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100" b="1" dirty="0" err="1">
                          <a:effectLst/>
                          <a:latin typeface="+mn-lt"/>
                          <a:ea typeface="Arial" panose="020B0604020202020204" pitchFamily="34" charset="0"/>
                          <a:cs typeface="Times New Roman" panose="02020603050405020304" pitchFamily="18" charset="0"/>
                        </a:rPr>
                        <a:t>Florestas</a:t>
                      </a:r>
                      <a:r>
                        <a:rPr lang="en-US" sz="1100" b="1" dirty="0">
                          <a:effectLst/>
                          <a:latin typeface="+mn-lt"/>
                          <a:ea typeface="Arial" panose="020B0604020202020204" pitchFamily="34" charset="0"/>
                          <a:cs typeface="Times New Roman" panose="02020603050405020304" pitchFamily="18" charset="0"/>
                        </a:rPr>
                        <a:t> </a:t>
                      </a:r>
                      <a:r>
                        <a:rPr lang="en-US" sz="1100" b="1" dirty="0" err="1">
                          <a:effectLst/>
                          <a:latin typeface="+mn-lt"/>
                          <a:ea typeface="Arial" panose="020B0604020202020204" pitchFamily="34" charset="0"/>
                          <a:cs typeface="Times New Roman" panose="02020603050405020304" pitchFamily="18" charset="0"/>
                        </a:rPr>
                        <a:t>verdes</a:t>
                      </a:r>
                      <a:r>
                        <a:rPr lang="en-US" sz="1100" b="1" dirty="0">
                          <a:effectLst/>
                          <a:latin typeface="+mn-lt"/>
                          <a:ea typeface="Arial" panose="020B0604020202020204" pitchFamily="34" charset="0"/>
                          <a:cs typeface="Times New Roman" panose="02020603050405020304" pitchFamily="18" charset="0"/>
                        </a:rPr>
                        <a:t> por </a:t>
                      </a:r>
                      <a:r>
                        <a:rPr lang="en-US" sz="1100" b="1" dirty="0" err="1">
                          <a:effectLst/>
                          <a:latin typeface="+mn-lt"/>
                          <a:ea typeface="Arial" panose="020B0604020202020204" pitchFamily="34" charset="0"/>
                          <a:cs typeface="Times New Roman" panose="02020603050405020304" pitchFamily="18" charset="0"/>
                        </a:rPr>
                        <a:t>todo</a:t>
                      </a:r>
                      <a:r>
                        <a:rPr lang="en-US" sz="1100" b="1" dirty="0">
                          <a:effectLst/>
                          <a:latin typeface="+mn-lt"/>
                          <a:ea typeface="Arial" panose="020B0604020202020204" pitchFamily="34" charset="0"/>
                          <a:cs typeface="Times New Roman" panose="02020603050405020304" pitchFamily="18" charset="0"/>
                        </a:rPr>
                        <a:t> o </a:t>
                      </a:r>
                      <a:r>
                        <a:rPr lang="en-US" sz="1100" b="1" dirty="0" err="1">
                          <a:effectLst/>
                          <a:latin typeface="+mn-lt"/>
                          <a:ea typeface="Arial" panose="020B0604020202020204" pitchFamily="34" charset="0"/>
                          <a:cs typeface="Times New Roman" panose="02020603050405020304" pitchFamily="18" charset="0"/>
                        </a:rPr>
                        <a:t>lado</a:t>
                      </a:r>
                      <a:r>
                        <a:rPr lang="en-US" sz="1100" b="1" dirty="0">
                          <a:effectLst/>
                          <a:latin typeface="+mn-lt"/>
                          <a:ea typeface="Arial" panose="020B0604020202020204" pitchFamily="34" charset="0"/>
                          <a:cs typeface="Times New Roman" panose="02020603050405020304" pitchFamily="18" charset="0"/>
                        </a:rPr>
                        <a:t>!</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61962658"/>
                  </a:ext>
                </a:extLst>
              </a:tr>
              <a:tr h="172640">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Tipo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100" dirty="0" err="1">
                          <a:effectLst/>
                          <a:latin typeface="+mn-lt"/>
                          <a:ea typeface="Arial" panose="020B0604020202020204" pitchFamily="34" charset="0"/>
                          <a:cs typeface="Times New Roman" panose="02020603050405020304" pitchFamily="18" charset="0"/>
                        </a:rPr>
                        <a:t>Tangivel</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77463773"/>
                  </a:ext>
                </a:extLst>
              </a:tr>
              <a:tr h="172640">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Tempo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preparação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100" dirty="0">
                          <a:effectLst/>
                          <a:latin typeface="+mn-lt"/>
                          <a:ea typeface="Arial" panose="020B0604020202020204" pitchFamily="34" charset="0"/>
                          <a:cs typeface="Times New Roman" panose="02020603050405020304" pitchFamily="18" charset="0"/>
                        </a:rPr>
                        <a:t>2 horas para a preparação e 1 hora para a instalação</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70242600"/>
                  </a:ext>
                </a:extLst>
              </a:tr>
              <a:tr h="172640">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Alunos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necessários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100" dirty="0">
                          <a:effectLst/>
                          <a:latin typeface="+mn-lt"/>
                          <a:ea typeface="Arial" panose="020B0604020202020204" pitchFamily="34" charset="0"/>
                          <a:cs typeface="Times New Roman" panose="02020603050405020304" pitchFamily="18" charset="0"/>
                        </a:rPr>
                        <a:t>4 </a:t>
                      </a:r>
                      <a:r>
                        <a:rPr lang="en-US" sz="1100" dirty="0" err="1">
                          <a:effectLst/>
                          <a:latin typeface="+mn-lt"/>
                          <a:ea typeface="Arial" panose="020B0604020202020204" pitchFamily="34" charset="0"/>
                          <a:cs typeface="Times New Roman" panose="02020603050405020304" pitchFamily="18" charset="0"/>
                        </a:rPr>
                        <a:t>alunos</a:t>
                      </a:r>
                      <a:r>
                        <a:rPr lang="en-US" sz="1100" dirty="0">
                          <a:effectLst/>
                          <a:latin typeface="+mn-lt"/>
                          <a:ea typeface="Arial" panose="020B0604020202020204" pitchFamily="34" charset="0"/>
                          <a:cs typeface="Times New Roman" panose="02020603050405020304" pitchFamily="18" charset="0"/>
                        </a:rPr>
                        <a:t> (no total)</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11548018"/>
                  </a:ext>
                </a:extLst>
              </a:tr>
              <a:tr h="453701">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Breve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descrição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100" dirty="0">
                          <a:effectLst/>
                          <a:latin typeface="+mn-lt"/>
                          <a:ea typeface="Arial" panose="020B0604020202020204" pitchFamily="34" charset="0"/>
                          <a:cs typeface="Times New Roman" panose="02020603050405020304" pitchFamily="18" charset="0"/>
                        </a:rPr>
                        <a:t>Um cartaz em que o relevo da montanha é impresso tendo à volta fotos coladas de vários tamanhos mostrando diferentes tipos de árvores e florestas.</a:t>
                      </a:r>
                    </a:p>
                    <a:p>
                      <a:pPr>
                        <a:lnSpc>
                          <a:spcPct val="100000"/>
                        </a:lnSpc>
                        <a:spcAft>
                          <a:spcPts val="0"/>
                        </a:spcAft>
                      </a:pPr>
                      <a:r>
                        <a:rPr lang="pt-PT" sz="1100" dirty="0">
                          <a:effectLst/>
                          <a:latin typeface="+mn-lt"/>
                          <a:ea typeface="Arial" panose="020B0604020202020204" pitchFamily="34" charset="0"/>
                          <a:cs typeface="Times New Roman" panose="02020603050405020304" pitchFamily="18" charset="0"/>
                        </a:rPr>
                        <a:t>Ver um exemplo:</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23589195"/>
                  </a:ext>
                </a:extLst>
              </a:tr>
              <a:tr h="656636">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Materiais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e/</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ou</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ferramentas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necessárias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100" dirty="0">
                          <a:effectLst/>
                          <a:latin typeface="+mn-lt"/>
                          <a:ea typeface="Arial" panose="020B0604020202020204" pitchFamily="34" charset="0"/>
                          <a:cs typeface="Times New Roman" panose="02020603050405020304" pitchFamily="18" charset="0"/>
                        </a:rPr>
                        <a:t>Uma impressora (para papel Α0, A4, A3, A5)</a:t>
                      </a:r>
                    </a:p>
                    <a:p>
                      <a:pPr>
                        <a:lnSpc>
                          <a:spcPct val="100000"/>
                        </a:lnSpc>
                        <a:spcAft>
                          <a:spcPts val="0"/>
                        </a:spcAft>
                      </a:pPr>
                      <a:r>
                        <a:rPr lang="pt-PT" sz="1100" dirty="0">
                          <a:effectLst/>
                          <a:latin typeface="+mn-lt"/>
                          <a:ea typeface="Arial" panose="020B0604020202020204" pitchFamily="34" charset="0"/>
                          <a:cs typeface="Times New Roman" panose="02020603050405020304" pitchFamily="18" charset="0"/>
                        </a:rPr>
                        <a:t>Papel fotográfico A4, A3, A5</a:t>
                      </a:r>
                    </a:p>
                    <a:p>
                      <a:pPr>
                        <a:lnSpc>
                          <a:spcPct val="100000"/>
                        </a:lnSpc>
                        <a:spcAft>
                          <a:spcPts val="0"/>
                        </a:spcAft>
                      </a:pPr>
                      <a:r>
                        <a:rPr lang="pt-PT" sz="1100" dirty="0">
                          <a:effectLst/>
                          <a:latin typeface="+mn-lt"/>
                          <a:ea typeface="Arial" panose="020B0604020202020204" pitchFamily="34" charset="0"/>
                          <a:cs typeface="Times New Roman" panose="02020603050405020304" pitchFamily="18" charset="0"/>
                        </a:rPr>
                        <a:t>Α0 cartolina</a:t>
                      </a:r>
                    </a:p>
                    <a:p>
                      <a:pPr>
                        <a:lnSpc>
                          <a:spcPct val="100000"/>
                        </a:lnSpc>
                        <a:spcAft>
                          <a:spcPts val="0"/>
                        </a:spcAft>
                      </a:pPr>
                      <a:r>
                        <a:rPr lang="pt-PT" sz="1100" dirty="0">
                          <a:effectLst/>
                          <a:latin typeface="+mn-lt"/>
                          <a:ea typeface="Arial" panose="020B0604020202020204" pitchFamily="34" charset="0"/>
                          <a:cs typeface="Times New Roman" panose="02020603050405020304" pitchFamily="18" charset="0"/>
                        </a:rPr>
                        <a:t>Adesivo azul ou fita adesiva dupla face</a:t>
                      </a:r>
                    </a:p>
                    <a:p>
                      <a:pPr>
                        <a:lnSpc>
                          <a:spcPct val="100000"/>
                        </a:lnSpc>
                        <a:spcAft>
                          <a:spcPts val="0"/>
                        </a:spcAft>
                      </a:pPr>
                      <a:r>
                        <a:rPr lang="pt-PT" sz="1100" dirty="0">
                          <a:effectLst/>
                          <a:latin typeface="+mn-lt"/>
                          <a:ea typeface="Arial" panose="020B0604020202020204" pitchFamily="34" charset="0"/>
                          <a:cs typeface="Times New Roman" panose="02020603050405020304" pitchFamily="18" charset="0"/>
                        </a:rPr>
                        <a:t>Haverá uma etiqueta explicativa geral gravada na parede.</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84447077"/>
                  </a:ext>
                </a:extLst>
              </a:tr>
              <a:tr h="158961">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Dimensões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da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pt-PT" sz="1100" dirty="0">
                          <a:effectLst/>
                          <a:latin typeface="+mn-lt"/>
                          <a:ea typeface="Arial" panose="020B0604020202020204" pitchFamily="34" charset="0"/>
                          <a:cs typeface="Times New Roman" panose="02020603050405020304" pitchFamily="18" charset="0"/>
                        </a:rPr>
                        <a:t>Superfície total da parede, cerca de 2x3 m (horizontal)</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33064722"/>
                  </a:ext>
                </a:extLst>
              </a:tr>
              <a:tr h="2274904">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Instruções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construção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342900" lvl="0" indent="-342900">
                        <a:lnSpc>
                          <a:spcPct val="100000"/>
                        </a:lnSpc>
                        <a:spcAft>
                          <a:spcPts val="0"/>
                        </a:spcAft>
                        <a:buFont typeface="+mj-lt"/>
                        <a:buAutoNum type="arabicPeriod"/>
                      </a:pPr>
                      <a:r>
                        <a:rPr lang="pt-PT" sz="1100" dirty="0">
                          <a:effectLst/>
                          <a:latin typeface="+mn-lt"/>
                          <a:ea typeface="Arial" panose="020B0604020202020204" pitchFamily="34" charset="0"/>
                          <a:cs typeface="Times New Roman" panose="02020603050405020304" pitchFamily="18" charset="0"/>
                        </a:rPr>
                        <a:t>Descarregar uma imagem geral do relevo do Monte Olimpo (Sugestão</a:t>
                      </a:r>
                      <a:r>
                        <a:rPr lang="en-US" sz="1100" dirty="0">
                          <a:effectLst/>
                          <a:latin typeface="+mn-lt"/>
                          <a:ea typeface="Arial" panose="020B0604020202020204" pitchFamily="34" charset="0"/>
                          <a:cs typeface="Times New Roman" panose="02020603050405020304" pitchFamily="18" charset="0"/>
                        </a:rPr>
                        <a:t>: </a:t>
                      </a:r>
                      <a:r>
                        <a:rPr lang="en-US" sz="1100" u="none" strike="noStrike" dirty="0">
                          <a:effectLst/>
                          <a:latin typeface="+mn-lt"/>
                          <a:ea typeface="Arial" panose="020B0604020202020204" pitchFamily="34" charset="0"/>
                          <a:cs typeface="Times New Roman" panose="02020603050405020304" pitchFamily="18" charset="0"/>
                          <a:hlinkClick r:id="rId6"/>
                        </a:rPr>
                        <a:t>Google Earth</a:t>
                      </a:r>
                      <a:r>
                        <a:rPr lang="en-US" sz="1100" dirty="0">
                          <a:effectLst/>
                          <a:latin typeface="+mn-lt"/>
                          <a:ea typeface="Arial" panose="020B0604020202020204" pitchFamily="34" charset="0"/>
                          <a:cs typeface="Times New Roman" panose="02020603050405020304" pitchFamily="18" charset="0"/>
                        </a:rPr>
                        <a:t>)</a:t>
                      </a:r>
                      <a:endParaRPr lang="el-GR" sz="1100" dirty="0">
                        <a:effectLst/>
                        <a:latin typeface="+mn-lt"/>
                        <a:ea typeface="Calibri" panose="020F0502020204030204" pitchFamily="34" charset="0"/>
                        <a:cs typeface="Times New Roman" panose="02020603050405020304" pitchFamily="18" charset="0"/>
                      </a:endParaRPr>
                    </a:p>
                    <a:p>
                      <a:pPr marL="342900" lvl="0" indent="-342900">
                        <a:lnSpc>
                          <a:spcPct val="100000"/>
                        </a:lnSpc>
                        <a:spcAft>
                          <a:spcPts val="0"/>
                        </a:spcAft>
                        <a:buFont typeface="+mj-lt"/>
                        <a:buAutoNum type="arabicPeriod"/>
                      </a:pPr>
                      <a:r>
                        <a:rPr lang="pt-PT" sz="1100" dirty="0">
                          <a:effectLst/>
                          <a:latin typeface="+mn-lt"/>
                          <a:ea typeface="Arial" panose="020B0604020202020204" pitchFamily="34" charset="0"/>
                          <a:cs typeface="Times New Roman" panose="02020603050405020304" pitchFamily="18" charset="0"/>
                        </a:rPr>
                        <a:t>Imprima-o no cartão A0 e cole-o no centro da parede</a:t>
                      </a:r>
                    </a:p>
                    <a:p>
                      <a:pPr marL="342900" lvl="0" indent="-342900">
                        <a:lnSpc>
                          <a:spcPct val="100000"/>
                        </a:lnSpc>
                        <a:spcAft>
                          <a:spcPts val="0"/>
                        </a:spcAft>
                        <a:buFont typeface="+mj-lt"/>
                        <a:buAutoNum type="arabicPeriod"/>
                      </a:pPr>
                      <a:r>
                        <a:rPr lang="pt-PT" sz="1100" dirty="0">
                          <a:effectLst/>
                          <a:latin typeface="+mn-lt"/>
                          <a:ea typeface="Arial" panose="020B0604020202020204" pitchFamily="34" charset="0"/>
                          <a:cs typeface="Times New Roman" panose="02020603050405020304" pitchFamily="18" charset="0"/>
                        </a:rPr>
                        <a:t>Descarregar pelo menos 4 fotos representando espécies de árvores ou florestas características das zonas de vegetação do Olimpo. As fichas de trabalho digital POEME pode ajudá-lo com isto [Sugestão para descarregar mais material: </a:t>
                      </a:r>
                      <a:r>
                        <a:rPr lang="en-US" sz="1100" u="none" strike="noStrike" dirty="0">
                          <a:effectLst/>
                          <a:latin typeface="+mn-lt"/>
                          <a:ea typeface="Calibri" panose="020F0502020204030204" pitchFamily="34" charset="0"/>
                          <a:cs typeface="Times New Roman" panose="02020603050405020304" pitchFamily="18" charset="0"/>
                          <a:hlinkClick r:id="rId7"/>
                        </a:rPr>
                        <a:t>Mount Olympus: Birds on Olympus (olympusnp.blogspot.com)</a:t>
                      </a:r>
                      <a:r>
                        <a:rPr lang="en-US" sz="1100" dirty="0">
                          <a:effectLst/>
                          <a:latin typeface="+mn-lt"/>
                          <a:ea typeface="Calibri" panose="020F0502020204030204" pitchFamily="34" charset="0"/>
                          <a:cs typeface="Times New Roman" panose="02020603050405020304" pitchFamily="18" charset="0"/>
                        </a:rPr>
                        <a:t> </a:t>
                      </a:r>
                      <a:r>
                        <a:rPr lang="en-US" sz="1100" dirty="0" err="1">
                          <a:effectLst/>
                          <a:latin typeface="+mn-lt"/>
                          <a:ea typeface="Calibri" panose="020F0502020204030204" pitchFamily="34" charset="0"/>
                          <a:cs typeface="Times New Roman" panose="02020603050405020304" pitchFamily="18" charset="0"/>
                        </a:rPr>
                        <a:t>ou</a:t>
                      </a:r>
                      <a:r>
                        <a:rPr lang="en-US" sz="1100" dirty="0">
                          <a:effectLst/>
                          <a:latin typeface="+mn-lt"/>
                          <a:ea typeface="Calibri" panose="020F0502020204030204" pitchFamily="34" charset="0"/>
                          <a:cs typeface="Times New Roman" panose="02020603050405020304" pitchFamily="18" charset="0"/>
                        </a:rPr>
                        <a:t> </a:t>
                      </a:r>
                      <a:r>
                        <a:rPr lang="en-US" sz="1100" u="none" strike="noStrike" dirty="0">
                          <a:effectLst/>
                          <a:latin typeface="+mn-lt"/>
                          <a:ea typeface="Calibri" panose="020F0502020204030204" pitchFamily="34" charset="0"/>
                          <a:cs typeface="Times New Roman" panose="02020603050405020304" pitchFamily="18" charset="0"/>
                          <a:hlinkClick r:id="rId8"/>
                        </a:rPr>
                        <a:t>Flora - Fauna - Olimpos.eu</a:t>
                      </a:r>
                      <a:r>
                        <a:rPr lang="en-US" sz="1100" dirty="0">
                          <a:effectLst/>
                          <a:latin typeface="+mn-lt"/>
                          <a:ea typeface="Calibri" panose="020F0502020204030204" pitchFamily="34" charset="0"/>
                          <a:cs typeface="Times New Roman" panose="02020603050405020304" pitchFamily="18" charset="0"/>
                        </a:rPr>
                        <a:t> </a:t>
                      </a:r>
                      <a:r>
                        <a:rPr lang="pt-PT" sz="1100" dirty="0">
                          <a:effectLst/>
                          <a:latin typeface="+mn-lt"/>
                          <a:ea typeface="Calibri" panose="020F0502020204030204" pitchFamily="34" charset="0"/>
                          <a:cs typeface="Times New Roman" panose="02020603050405020304" pitchFamily="18" charset="0"/>
                        </a:rPr>
                        <a:t>ou pode utilizar mais material das </a:t>
                      </a:r>
                      <a:r>
                        <a:rPr lang="pt-PT" sz="1100" dirty="0">
                          <a:effectLst/>
                          <a:latin typeface="+mn-lt"/>
                          <a:ea typeface="Arial" panose="020B0604020202020204" pitchFamily="34" charset="0"/>
                          <a:cs typeface="Times New Roman" panose="02020603050405020304" pitchFamily="18" charset="0"/>
                        </a:rPr>
                        <a:t>fichas de trabalho digital POEME </a:t>
                      </a:r>
                      <a:r>
                        <a:rPr lang="pt-PT" sz="1100" dirty="0">
                          <a:effectLst/>
                          <a:latin typeface="+mn-lt"/>
                          <a:ea typeface="Calibri" panose="020F0502020204030204" pitchFamily="34" charset="0"/>
                          <a:cs typeface="Times New Roman" panose="02020603050405020304" pitchFamily="18" charset="0"/>
                        </a:rPr>
                        <a:t>disponíveis no website POEME)</a:t>
                      </a:r>
                    </a:p>
                    <a:p>
                      <a:pPr marL="342900" lvl="0" indent="-342900">
                        <a:lnSpc>
                          <a:spcPct val="100000"/>
                        </a:lnSpc>
                        <a:spcAft>
                          <a:spcPts val="0"/>
                        </a:spcAft>
                        <a:buFont typeface="+mj-lt"/>
                        <a:buAutoNum type="arabicPeriod"/>
                      </a:pPr>
                      <a:r>
                        <a:rPr lang="pt-PT" sz="1100" dirty="0">
                          <a:effectLst/>
                          <a:latin typeface="+mn-lt"/>
                          <a:ea typeface="Calibri" panose="020F0502020204030204" pitchFamily="34" charset="0"/>
                          <a:cs typeface="Times New Roman" panose="02020603050405020304" pitchFamily="18" charset="0"/>
                        </a:rPr>
                        <a:t>Editar cada imagem introduzindo nela o nome das espécies expostas.</a:t>
                      </a:r>
                    </a:p>
                    <a:p>
                      <a:pPr marL="342900" lvl="0" indent="-342900">
                        <a:lnSpc>
                          <a:spcPct val="100000"/>
                        </a:lnSpc>
                        <a:spcAft>
                          <a:spcPts val="0"/>
                        </a:spcAft>
                        <a:buFont typeface="+mj-lt"/>
                        <a:buAutoNum type="arabicPeriod"/>
                      </a:pPr>
                      <a:r>
                        <a:rPr lang="pt-PT" sz="1100" dirty="0">
                          <a:effectLst/>
                          <a:latin typeface="+mn-lt"/>
                          <a:ea typeface="Calibri" panose="020F0502020204030204" pitchFamily="34" charset="0"/>
                          <a:cs typeface="Times New Roman" panose="02020603050405020304" pitchFamily="18" charset="0"/>
                        </a:rPr>
                        <a:t>Imprimir as fotos do passo 3 em várias dimensões A3, A4, A5 algumas verticais e algumas horizontais. Em seguida, colá-las à volta da fotografia central do Monte Olimpo. É uma boa ideia colar as espécies de acordo com a altitude a que crescem (por exemplo, algumas mais altas, outras mais baixas).</a:t>
                      </a:r>
                      <a:endParaRPr lang="el-GR" sz="1100" dirty="0">
                        <a:effectLst/>
                        <a:latin typeface="+mn-lt"/>
                        <a:ea typeface="Calibri" panose="020F0502020204030204" pitchFamily="34" charset="0"/>
                        <a:cs typeface="Times New Roman" panose="02020603050405020304" pitchFamily="18" charset="0"/>
                      </a:endParaRPr>
                    </a:p>
                  </a:txBody>
                  <a:tcPr marL="28566" marR="2856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5172372"/>
                  </a:ext>
                </a:extLst>
              </a:tr>
            </a:tbl>
          </a:graphicData>
        </a:graphic>
      </p:graphicFrame>
      <p:pic>
        <p:nvPicPr>
          <p:cNvPr id="11265" name="image2.jpg">
            <a:extLst>
              <a:ext uri="{FF2B5EF4-FFF2-40B4-BE49-F238E27FC236}">
                <a16:creationId xmlns:a16="http://schemas.microsoft.com/office/drawing/2014/main" id="{18B12960-EAA6-D427-FC9C-43E56AAAD6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3226" y="5094556"/>
            <a:ext cx="1284670" cy="9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6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286307"/>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5: Construa as suas exposições</a:t>
            </a:r>
            <a:endParaRPr lang="en-GB" sz="32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238754" y="1331765"/>
            <a:ext cx="11401651" cy="483286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0" name="Πίνακας 9">
            <a:extLst>
              <a:ext uri="{FF2B5EF4-FFF2-40B4-BE49-F238E27FC236}">
                <a16:creationId xmlns:a16="http://schemas.microsoft.com/office/drawing/2014/main" id="{12539E12-2C93-57EF-1EE1-58F53D8CAE13}"/>
              </a:ext>
            </a:extLst>
          </p:cNvPr>
          <p:cNvGraphicFramePr>
            <a:graphicFrameLocks noGrp="1"/>
          </p:cNvGraphicFramePr>
          <p:nvPr>
            <p:extLst>
              <p:ext uri="{D42A27DB-BD31-4B8C-83A1-F6EECF244321}">
                <p14:modId xmlns:p14="http://schemas.microsoft.com/office/powerpoint/2010/main" val="2792809322"/>
              </p:ext>
            </p:extLst>
          </p:nvPr>
        </p:nvGraphicFramePr>
        <p:xfrm>
          <a:off x="551595" y="1515365"/>
          <a:ext cx="10700174" cy="4815868"/>
        </p:xfrm>
        <a:graphic>
          <a:graphicData uri="http://schemas.openxmlformats.org/drawingml/2006/table">
            <a:tbl>
              <a:tblPr bandRow="1"/>
              <a:tblGrid>
                <a:gridCol w="3067664">
                  <a:extLst>
                    <a:ext uri="{9D8B030D-6E8A-4147-A177-3AD203B41FA5}">
                      <a16:colId xmlns:a16="http://schemas.microsoft.com/office/drawing/2014/main" val="72196297"/>
                    </a:ext>
                  </a:extLst>
                </a:gridCol>
                <a:gridCol w="7632510">
                  <a:extLst>
                    <a:ext uri="{9D8B030D-6E8A-4147-A177-3AD203B41FA5}">
                      <a16:colId xmlns:a16="http://schemas.microsoft.com/office/drawing/2014/main" val="3047103024"/>
                    </a:ext>
                  </a:extLst>
                </a:gridCol>
              </a:tblGrid>
              <a:tr h="108760">
                <a:tc>
                  <a:txBody>
                    <a:bodyPr/>
                    <a:lstStyle/>
                    <a:p>
                      <a:pPr>
                        <a:lnSpc>
                          <a:spcPct val="115000"/>
                        </a:lnSpc>
                        <a:spcAft>
                          <a:spcPts val="800"/>
                        </a:spcAft>
                      </a:pPr>
                      <a:r>
                        <a:rPr lang="en-US" sz="12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Sub-</a:t>
                      </a:r>
                      <a:r>
                        <a:rPr lang="en-US" sz="1200" b="1" u="sng"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secção</a:t>
                      </a:r>
                      <a:r>
                        <a:rPr lang="en-US" sz="12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200" dirty="0">
                          <a:effectLst/>
                          <a:latin typeface="+mn-lt"/>
                          <a:ea typeface="Arial" panose="020B0604020202020204" pitchFamily="34" charset="0"/>
                          <a:cs typeface="Times New Roman" panose="02020603050405020304" pitchFamily="18" charset="0"/>
                        </a:rPr>
                        <a:t>O </a:t>
                      </a:r>
                      <a:r>
                        <a:rPr lang="en-US" sz="1200" dirty="0" err="1">
                          <a:effectLst/>
                          <a:latin typeface="+mn-lt"/>
                          <a:ea typeface="Arial" panose="020B0604020202020204" pitchFamily="34" charset="0"/>
                          <a:cs typeface="Times New Roman" panose="02020603050405020304" pitchFamily="18" charset="0"/>
                        </a:rPr>
                        <a:t>único</a:t>
                      </a:r>
                      <a:r>
                        <a:rPr lang="en-US" sz="1200" dirty="0">
                          <a:effectLst/>
                          <a:latin typeface="+mn-lt"/>
                          <a:ea typeface="Arial" panose="020B0604020202020204" pitchFamily="34" charset="0"/>
                          <a:cs typeface="Times New Roman" panose="02020603050405020304" pitchFamily="18" charset="0"/>
                        </a:rPr>
                        <a:t> </a:t>
                      </a:r>
                      <a:r>
                        <a:rPr lang="en-US" sz="1200" dirty="0" err="1">
                          <a:effectLst/>
                          <a:latin typeface="+mn-lt"/>
                          <a:ea typeface="Arial" panose="020B0604020202020204" pitchFamily="34" charset="0"/>
                          <a:cs typeface="Times New Roman" panose="02020603050405020304" pitchFamily="18" charset="0"/>
                        </a:rPr>
                        <a:t>Olimpo</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76636181"/>
                  </a:ext>
                </a:extLst>
              </a:tr>
              <a:tr h="108760">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número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b="1" dirty="0">
                          <a:effectLst/>
                          <a:latin typeface="+mn-lt"/>
                          <a:ea typeface="Arial" panose="020B0604020202020204" pitchFamily="34" charset="0"/>
                          <a:cs typeface="Times New Roman" panose="02020603050405020304" pitchFamily="18" charset="0"/>
                        </a:rPr>
                        <a:t>Nº 4</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17495776"/>
                  </a:ext>
                </a:extLst>
              </a:tr>
              <a:tr h="108760">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Nome da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b="1" dirty="0" err="1">
                          <a:effectLst/>
                          <a:latin typeface="+mn-lt"/>
                          <a:ea typeface="Arial" panose="020B0604020202020204" pitchFamily="34" charset="0"/>
                          <a:cs typeface="Times New Roman" panose="02020603050405020304" pitchFamily="18" charset="0"/>
                        </a:rPr>
                        <a:t>Arte</a:t>
                      </a:r>
                      <a:r>
                        <a:rPr lang="en-US" sz="1200" b="1" dirty="0">
                          <a:effectLst/>
                          <a:latin typeface="+mn-lt"/>
                          <a:ea typeface="Arial" panose="020B0604020202020204" pitchFamily="34" charset="0"/>
                          <a:cs typeface="Times New Roman" panose="02020603050405020304" pitchFamily="18" charset="0"/>
                        </a:rPr>
                        <a:t> </a:t>
                      </a:r>
                      <a:r>
                        <a:rPr lang="en-US" sz="1200" b="1" dirty="0" err="1">
                          <a:effectLst/>
                          <a:latin typeface="+mn-lt"/>
                          <a:ea typeface="Arial" panose="020B0604020202020204" pitchFamily="34" charset="0"/>
                          <a:cs typeface="Times New Roman" panose="02020603050405020304" pitchFamily="18" charset="0"/>
                        </a:rPr>
                        <a:t>inspirada</a:t>
                      </a:r>
                      <a:r>
                        <a:rPr lang="en-US" sz="1200" b="1" dirty="0">
                          <a:effectLst/>
                          <a:latin typeface="+mn-lt"/>
                          <a:ea typeface="Arial" panose="020B0604020202020204" pitchFamily="34" charset="0"/>
                          <a:cs typeface="Times New Roman" panose="02020603050405020304" pitchFamily="18" charset="0"/>
                        </a:rPr>
                        <a:t> </a:t>
                      </a:r>
                      <a:r>
                        <a:rPr lang="en-US" sz="1200" b="1" dirty="0" err="1">
                          <a:effectLst/>
                          <a:latin typeface="+mn-lt"/>
                          <a:ea typeface="Arial" panose="020B0604020202020204" pitchFamily="34" charset="0"/>
                          <a:cs typeface="Times New Roman" panose="02020603050405020304" pitchFamily="18" charset="0"/>
                        </a:rPr>
                        <a:t>na</a:t>
                      </a:r>
                      <a:r>
                        <a:rPr lang="en-US" sz="1200" b="1" dirty="0">
                          <a:effectLst/>
                          <a:latin typeface="+mn-lt"/>
                          <a:ea typeface="Arial" panose="020B0604020202020204" pitchFamily="34" charset="0"/>
                          <a:cs typeface="Times New Roman" panose="02020603050405020304" pitchFamily="18" charset="0"/>
                        </a:rPr>
                        <a:t> </a:t>
                      </a:r>
                      <a:r>
                        <a:rPr lang="en-US" sz="1200" b="1" dirty="0" err="1">
                          <a:effectLst/>
                          <a:latin typeface="+mn-lt"/>
                          <a:ea typeface="Arial" panose="020B0604020202020204" pitchFamily="34" charset="0"/>
                          <a:cs typeface="Times New Roman" panose="02020603050405020304" pitchFamily="18" charset="0"/>
                        </a:rPr>
                        <a:t>natureza</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0718002"/>
                  </a:ext>
                </a:extLst>
              </a:tr>
              <a:tr h="108760">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Tipo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mn-lt"/>
                          <a:ea typeface="Arial" panose="020B0604020202020204" pitchFamily="34" charset="0"/>
                          <a:cs typeface="Times New Roman" panose="02020603050405020304" pitchFamily="18" charset="0"/>
                        </a:rPr>
                        <a:t>Digital </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79797195"/>
                  </a:ext>
                </a:extLst>
              </a:tr>
              <a:tr h="108760">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Tempo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preparação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mn-lt"/>
                          <a:ea typeface="Arial" panose="020B0604020202020204" pitchFamily="34" charset="0"/>
                          <a:cs typeface="Times New Roman" panose="02020603050405020304" pitchFamily="18" charset="0"/>
                        </a:rPr>
                        <a:t>1 </a:t>
                      </a:r>
                      <a:r>
                        <a:rPr lang="en-US" sz="1200" dirty="0" err="1">
                          <a:effectLst/>
                          <a:latin typeface="+mn-lt"/>
                          <a:ea typeface="Arial" panose="020B0604020202020204" pitchFamily="34" charset="0"/>
                          <a:cs typeface="Times New Roman" panose="02020603050405020304" pitchFamily="18" charset="0"/>
                        </a:rPr>
                        <a:t>semana</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78825139"/>
                  </a:ext>
                </a:extLst>
              </a:tr>
              <a:tr h="108760">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Alunos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necessários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mn-lt"/>
                          <a:ea typeface="Arial" panose="020B0604020202020204" pitchFamily="34" charset="0"/>
                          <a:cs typeface="Times New Roman" panose="02020603050405020304" pitchFamily="18" charset="0"/>
                        </a:rPr>
                        <a:t>3 </a:t>
                      </a:r>
                      <a:r>
                        <a:rPr lang="en-US" sz="1200" dirty="0" err="1">
                          <a:effectLst/>
                          <a:latin typeface="+mn-lt"/>
                          <a:ea typeface="Arial" panose="020B0604020202020204" pitchFamily="34" charset="0"/>
                          <a:cs typeface="Times New Roman" panose="02020603050405020304" pitchFamily="18" charset="0"/>
                        </a:rPr>
                        <a:t>alunos</a:t>
                      </a:r>
                      <a:r>
                        <a:rPr lang="en-US" sz="1200" dirty="0">
                          <a:effectLst/>
                          <a:latin typeface="+mn-lt"/>
                          <a:ea typeface="Calibri" panose="020F0502020204030204" pitchFamily="34" charset="0"/>
                          <a:cs typeface="Times New Roman" panose="02020603050405020304" pitchFamily="18" charset="0"/>
                        </a:rPr>
                        <a:t> (no total)</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28449929"/>
                  </a:ext>
                </a:extLst>
              </a:tr>
              <a:tr h="487861">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Breve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descrição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200" dirty="0">
                          <a:effectLst/>
                          <a:latin typeface="+mn-lt"/>
                          <a:ea typeface="Arial" panose="020B0604020202020204" pitchFamily="34" charset="0"/>
                          <a:cs typeface="Times New Roman" panose="02020603050405020304" pitchFamily="18" charset="0"/>
                        </a:rPr>
                        <a:t>Um livro digital de plantas contendo amostras de flores da flora típica do Olimpo. Cada página terá uma espécie (amostra de flor com o seu nome científico e comum escrito). </a:t>
                      </a:r>
                    </a:p>
                    <a:p>
                      <a:pPr>
                        <a:lnSpc>
                          <a:spcPct val="100000"/>
                        </a:lnSpc>
                        <a:spcAft>
                          <a:spcPts val="0"/>
                        </a:spcAft>
                      </a:pPr>
                      <a:r>
                        <a:rPr lang="pt-PT" sz="1200" dirty="0">
                          <a:effectLst/>
                          <a:latin typeface="+mn-lt"/>
                          <a:ea typeface="Arial" panose="020B0604020202020204" pitchFamily="34" charset="0"/>
                          <a:cs typeface="Times New Roman" panose="02020603050405020304" pitchFamily="18" charset="0"/>
                        </a:rPr>
                        <a:t>Haverá um rótulo explicativo geral na primeira página.</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74358924"/>
                  </a:ext>
                </a:extLst>
              </a:tr>
              <a:tr h="445473">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Materiais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e/</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ou</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ferramentas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necessárias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en-US" sz="1200" dirty="0">
                          <a:effectLst/>
                          <a:latin typeface="+mn-lt"/>
                          <a:ea typeface="Arial" panose="020B0604020202020204" pitchFamily="34" charset="0"/>
                          <a:cs typeface="Times New Roman" panose="02020603050405020304" pitchFamily="18" charset="0"/>
                        </a:rPr>
                        <a:t>O Book </a:t>
                      </a:r>
                      <a:r>
                        <a:rPr lang="en-US" sz="1200" dirty="0" err="1">
                          <a:effectLst/>
                          <a:latin typeface="+mn-lt"/>
                          <a:ea typeface="Arial" panose="020B0604020202020204" pitchFamily="34" charset="0"/>
                          <a:cs typeface="Times New Roman" panose="02020603050405020304" pitchFamily="18" charset="0"/>
                        </a:rPr>
                        <a:t>Creatór</a:t>
                      </a:r>
                      <a:r>
                        <a:rPr lang="en-US" sz="1200" dirty="0">
                          <a:effectLst/>
                          <a:latin typeface="+mn-lt"/>
                          <a:ea typeface="Arial" panose="020B0604020202020204" pitchFamily="34" charset="0"/>
                          <a:cs typeface="Times New Roman" panose="02020603050405020304" pitchFamily="18" charset="0"/>
                        </a:rPr>
                        <a:t> é </a:t>
                      </a:r>
                      <a:r>
                        <a:rPr lang="en-US" sz="1200" dirty="0" err="1">
                          <a:effectLst/>
                          <a:latin typeface="+mn-lt"/>
                          <a:ea typeface="Arial" panose="020B0604020202020204" pitchFamily="34" charset="0"/>
                          <a:cs typeface="Times New Roman" panose="02020603050405020304" pitchFamily="18" charset="0"/>
                        </a:rPr>
                        <a:t>uma</a:t>
                      </a:r>
                      <a:r>
                        <a:rPr lang="en-US" sz="1200" dirty="0">
                          <a:effectLst/>
                          <a:latin typeface="+mn-lt"/>
                          <a:ea typeface="Arial" panose="020B0604020202020204" pitchFamily="34" charset="0"/>
                          <a:cs typeface="Times New Roman" panose="02020603050405020304" pitchFamily="18" charset="0"/>
                        </a:rPr>
                        <a:t> </a:t>
                      </a:r>
                      <a:r>
                        <a:rPr lang="en-US" sz="1200" dirty="0" err="1">
                          <a:effectLst/>
                          <a:latin typeface="+mn-lt"/>
                          <a:ea typeface="Arial" panose="020B0604020202020204" pitchFamily="34" charset="0"/>
                          <a:cs typeface="Times New Roman" panose="02020603050405020304" pitchFamily="18" charset="0"/>
                        </a:rPr>
                        <a:t>aplicação</a:t>
                      </a:r>
                      <a:r>
                        <a:rPr lang="en-US" sz="1200" dirty="0">
                          <a:effectLst/>
                          <a:latin typeface="+mn-lt"/>
                          <a:ea typeface="Arial" panose="020B0604020202020204" pitchFamily="34" charset="0"/>
                          <a:cs typeface="Times New Roman" panose="02020603050405020304" pitchFamily="18" charset="0"/>
                        </a:rPr>
                        <a:t> online </a:t>
                      </a:r>
                      <a:r>
                        <a:rPr lang="en-US" sz="1200" dirty="0" err="1">
                          <a:effectLst/>
                          <a:latin typeface="+mn-lt"/>
                          <a:ea typeface="Arial" panose="020B0604020202020204" pitchFamily="34" charset="0"/>
                          <a:cs typeface="Times New Roman" panose="02020603050405020304" pitchFamily="18" charset="0"/>
                        </a:rPr>
                        <a:t>gratuíta</a:t>
                      </a:r>
                      <a:r>
                        <a:rPr lang="en-US" sz="1200" dirty="0">
                          <a:effectLst/>
                          <a:latin typeface="+mn-lt"/>
                          <a:ea typeface="Arial" panose="020B0604020202020204" pitchFamily="34" charset="0"/>
                          <a:cs typeface="Times New Roman" panose="02020603050405020304" pitchFamily="18" charset="0"/>
                        </a:rPr>
                        <a:t> (</a:t>
                      </a:r>
                      <a:r>
                        <a:rPr lang="en-US" sz="1200" u="sng" dirty="0">
                          <a:solidFill>
                            <a:srgbClr val="0000FF"/>
                          </a:solidFill>
                          <a:effectLst/>
                          <a:latin typeface="+mn-lt"/>
                          <a:ea typeface="Arial" panose="020B0604020202020204" pitchFamily="34" charset="0"/>
                          <a:cs typeface="Times New Roman" panose="02020603050405020304" pitchFamily="18" charset="0"/>
                          <a:hlinkClick r:id="rId6"/>
                        </a:rPr>
                        <a:t>https://bookcreator.com/</a:t>
                      </a:r>
                      <a:r>
                        <a:rPr lang="en-US" sz="1200" dirty="0">
                          <a:effectLst/>
                          <a:latin typeface="+mn-lt"/>
                          <a:ea typeface="Arial" panose="020B0604020202020204" pitchFamily="34" charset="0"/>
                          <a:cs typeface="Times New Roman" panose="02020603050405020304" pitchFamily="18" charset="0"/>
                        </a:rPr>
                        <a:t>). </a:t>
                      </a:r>
                      <a:r>
                        <a:rPr lang="pt-PT" sz="1200" dirty="0">
                          <a:effectLst/>
                          <a:latin typeface="+mn-lt"/>
                          <a:ea typeface="Arial" panose="020B0604020202020204" pitchFamily="34" charset="0"/>
                          <a:cs typeface="Times New Roman" panose="02020603050405020304" pitchFamily="18" charset="0"/>
                        </a:rPr>
                        <a:t>O livro digital será apresentado através de um dispositivo eletrónico (ou seja, comprimido com ecrã de pelo menos 10'') colocado sobre uma mesa.</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56662298"/>
                  </a:ext>
                </a:extLst>
              </a:tr>
              <a:tr h="373413">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Dimensões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da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200" dirty="0">
                          <a:effectLst/>
                          <a:latin typeface="+mn-lt"/>
                          <a:ea typeface="Arial" panose="020B0604020202020204" pitchFamily="34" charset="0"/>
                          <a:cs typeface="Times New Roman" panose="02020603050405020304" pitchFamily="18" charset="0"/>
                        </a:rPr>
                        <a:t>formato </a:t>
                      </a:r>
                      <a:r>
                        <a:rPr lang="pt-PT" sz="1200" dirty="0" err="1">
                          <a:effectLst/>
                          <a:latin typeface="+mn-lt"/>
                          <a:ea typeface="Arial" panose="020B0604020202020204" pitchFamily="34" charset="0"/>
                          <a:cs typeface="Times New Roman" panose="02020603050405020304" pitchFamily="18" charset="0"/>
                        </a:rPr>
                        <a:t>ePub</a:t>
                      </a:r>
                      <a:r>
                        <a:rPr lang="pt-PT" sz="1200" dirty="0">
                          <a:effectLst/>
                          <a:latin typeface="+mn-lt"/>
                          <a:ea typeface="Arial" panose="020B0604020202020204" pitchFamily="34" charset="0"/>
                          <a:cs typeface="Times New Roman" panose="02020603050405020304" pitchFamily="18" charset="0"/>
                        </a:rPr>
                        <a:t> (será necessário um leitor online como o </a:t>
                      </a:r>
                      <a:r>
                        <a:rPr lang="pt-PT" sz="1200" dirty="0" err="1">
                          <a:effectLst/>
                          <a:latin typeface="+mn-lt"/>
                          <a:ea typeface="Arial" panose="020B0604020202020204" pitchFamily="34" charset="0"/>
                          <a:cs typeface="Times New Roman" panose="02020603050405020304" pitchFamily="18" charset="0"/>
                        </a:rPr>
                        <a:t>Thorium</a:t>
                      </a:r>
                      <a:r>
                        <a:rPr lang="pt-PT" sz="1200" dirty="0">
                          <a:effectLst/>
                          <a:latin typeface="+mn-lt"/>
                          <a:ea typeface="Arial" panose="020B0604020202020204" pitchFamily="34" charset="0"/>
                          <a:cs typeface="Times New Roman" panose="02020603050405020304" pitchFamily="18" charset="0"/>
                        </a:rPr>
                        <a:t>)</a:t>
                      </a:r>
                    </a:p>
                    <a:p>
                      <a:pPr>
                        <a:lnSpc>
                          <a:spcPct val="100000"/>
                        </a:lnSpc>
                        <a:spcAft>
                          <a:spcPts val="0"/>
                        </a:spcAft>
                      </a:pPr>
                      <a:r>
                        <a:rPr lang="pt-PT" sz="1200" dirty="0">
                          <a:effectLst/>
                          <a:latin typeface="+mn-lt"/>
                          <a:ea typeface="Arial" panose="020B0604020202020204" pitchFamily="34" charset="0"/>
                          <a:cs typeface="Times New Roman" panose="02020603050405020304" pitchFamily="18" charset="0"/>
                        </a:rPr>
                        <a:t>Ecrã de pelo menos 10''.</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95588055"/>
                  </a:ext>
                </a:extLst>
              </a:tr>
              <a:tr h="1946013">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Instruções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construção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342900" lvl="0" indent="-342900">
                        <a:lnSpc>
                          <a:spcPct val="100000"/>
                        </a:lnSpc>
                        <a:spcAft>
                          <a:spcPts val="0"/>
                        </a:spcAft>
                        <a:buFont typeface="+mj-lt"/>
                        <a:buAutoNum type="arabicPeriod"/>
                      </a:pPr>
                      <a:r>
                        <a:rPr lang="pt-PT" sz="1200" dirty="0">
                          <a:effectLst/>
                          <a:latin typeface="+mn-lt"/>
                          <a:ea typeface="Arial" panose="020B0604020202020204" pitchFamily="34" charset="0"/>
                          <a:cs typeface="Times New Roman" panose="02020603050405020304" pitchFamily="18" charset="0"/>
                        </a:rPr>
                        <a:t>Compilar os nomes das flores juntamente com as fotografias que descarregará da Internet. A POEME e-</a:t>
                      </a:r>
                      <a:r>
                        <a:rPr lang="pt-PT" sz="1200" dirty="0" err="1">
                          <a:effectLst/>
                          <a:latin typeface="+mn-lt"/>
                          <a:ea typeface="Arial" panose="020B0604020202020204" pitchFamily="34" charset="0"/>
                          <a:cs typeface="Times New Roman" panose="02020603050405020304" pitchFamily="18" charset="0"/>
                        </a:rPr>
                        <a:t>Worksheet</a:t>
                      </a:r>
                      <a:r>
                        <a:rPr lang="pt-PT" sz="1200" dirty="0">
                          <a:effectLst/>
                          <a:latin typeface="+mn-lt"/>
                          <a:ea typeface="Arial" panose="020B0604020202020204" pitchFamily="34" charset="0"/>
                          <a:cs typeface="Times New Roman" panose="02020603050405020304" pitchFamily="18" charset="0"/>
                        </a:rPr>
                        <a:t> pode ajudá-lo com isto (Sugestão para descarregar imagens: </a:t>
                      </a:r>
                      <a:r>
                        <a:rPr lang="en-US" sz="1200" u="none" strike="noStrike" dirty="0">
                          <a:solidFill>
                            <a:srgbClr val="0000FF"/>
                          </a:solidFill>
                          <a:effectLst/>
                          <a:latin typeface="+mn-lt"/>
                          <a:ea typeface="Calibri" panose="020F0502020204030204" pitchFamily="34" charset="0"/>
                          <a:cs typeface="Times New Roman" panose="02020603050405020304" pitchFamily="18" charset="0"/>
                          <a:hlinkClick r:id="rId7"/>
                        </a:rPr>
                        <a:t>Flora - Fauna - Olimpos.eu</a:t>
                      </a:r>
                      <a:r>
                        <a:rPr lang="en-US" sz="1200" dirty="0">
                          <a:effectLst/>
                          <a:latin typeface="+mn-lt"/>
                          <a:ea typeface="Calibri" panose="020F0502020204030204" pitchFamily="34" charset="0"/>
                          <a:cs typeface="Times New Roman" panose="02020603050405020304" pitchFamily="18" charset="0"/>
                        </a:rPr>
                        <a:t> </a:t>
                      </a:r>
                      <a:r>
                        <a:rPr lang="en-US" sz="1200" dirty="0" err="1">
                          <a:effectLst/>
                          <a:latin typeface="+mn-lt"/>
                          <a:ea typeface="Calibri" panose="020F0502020204030204" pitchFamily="34" charset="0"/>
                          <a:cs typeface="Times New Roman" panose="02020603050405020304" pitchFamily="18" charset="0"/>
                        </a:rPr>
                        <a:t>ou</a:t>
                      </a:r>
                      <a:r>
                        <a:rPr lang="en-US" sz="1200" dirty="0">
                          <a:effectLst/>
                          <a:latin typeface="+mn-lt"/>
                          <a:ea typeface="Calibri" panose="020F0502020204030204" pitchFamily="34" charset="0"/>
                          <a:cs typeface="Times New Roman" panose="02020603050405020304" pitchFamily="18" charset="0"/>
                        </a:rPr>
                        <a:t> </a:t>
                      </a:r>
                      <a:r>
                        <a:rPr lang="en-US" sz="1200" u="none" strike="noStrike" dirty="0">
                          <a:solidFill>
                            <a:srgbClr val="0000FF"/>
                          </a:solidFill>
                          <a:effectLst/>
                          <a:latin typeface="+mn-lt"/>
                          <a:ea typeface="Calibri" panose="020F0502020204030204" pitchFamily="34" charset="0"/>
                          <a:cs typeface="Times New Roman" panose="02020603050405020304" pitchFamily="18" charset="0"/>
                          <a:hlinkClick r:id="rId8"/>
                        </a:rPr>
                        <a:t>http://105dim-thess.thess.sch.gr/1051/files/endemic%20plants%20of%20Olympus.p</a:t>
                      </a:r>
                      <a:r>
                        <a:rPr lang="en-US" sz="1200" dirty="0">
                          <a:effectLst/>
                          <a:latin typeface="+mn-lt"/>
                          <a:ea typeface="Calibri" panose="020F0502020204030204" pitchFamily="34" charset="0"/>
                          <a:cs typeface="Times New Roman" panose="02020603050405020304" pitchFamily="18" charset="0"/>
                        </a:rPr>
                        <a:t>)</a:t>
                      </a:r>
                      <a:endParaRPr lang="el-GR" sz="1200" dirty="0">
                        <a:effectLst/>
                        <a:latin typeface="+mn-lt"/>
                        <a:ea typeface="Calibri" panose="020F0502020204030204" pitchFamily="34" charset="0"/>
                        <a:cs typeface="Times New Roman" panose="02020603050405020304" pitchFamily="18" charset="0"/>
                      </a:endParaRPr>
                    </a:p>
                    <a:p>
                      <a:pPr marL="342900" lvl="0" indent="-342900">
                        <a:lnSpc>
                          <a:spcPct val="100000"/>
                        </a:lnSpc>
                        <a:spcAft>
                          <a:spcPts val="0"/>
                        </a:spcAft>
                        <a:buFont typeface="+mj-lt"/>
                        <a:buAutoNum type="arabicPeriod"/>
                      </a:pPr>
                      <a:r>
                        <a:rPr lang="pt-PT" sz="1200" dirty="0">
                          <a:effectLst/>
                          <a:latin typeface="+mn-lt"/>
                          <a:ea typeface="Calibri" panose="020F0502020204030204" pitchFamily="34" charset="0"/>
                          <a:cs typeface="Times New Roman" panose="02020603050405020304" pitchFamily="18" charset="0"/>
                        </a:rPr>
                        <a:t>Durante a etapa anterior, descarregar imagens relacionadas com o texto.</a:t>
                      </a:r>
                    </a:p>
                    <a:p>
                      <a:pPr marL="342900" lvl="0" indent="-342900">
                        <a:lnSpc>
                          <a:spcPct val="100000"/>
                        </a:lnSpc>
                        <a:spcAft>
                          <a:spcPts val="0"/>
                        </a:spcAft>
                        <a:buFont typeface="+mj-lt"/>
                        <a:buAutoNum type="arabicPeriod"/>
                      </a:pPr>
                      <a:r>
                        <a:rPr lang="pt-PT" sz="1200" dirty="0">
                          <a:effectLst/>
                          <a:latin typeface="+mn-lt"/>
                          <a:ea typeface="Calibri" panose="020F0502020204030204" pitchFamily="34" charset="0"/>
                          <a:cs typeface="Times New Roman" panose="02020603050405020304" pitchFamily="18" charset="0"/>
                        </a:rPr>
                        <a:t>Construa o livro na aplicação </a:t>
                      </a:r>
                      <a:r>
                        <a:rPr lang="pt-PT" sz="1200" dirty="0" err="1">
                          <a:effectLst/>
                          <a:latin typeface="+mn-lt"/>
                          <a:ea typeface="Calibri" panose="020F0502020204030204" pitchFamily="34" charset="0"/>
                          <a:cs typeface="Times New Roman" panose="02020603050405020304" pitchFamily="18" charset="0"/>
                        </a:rPr>
                        <a:t>Book</a:t>
                      </a:r>
                      <a:r>
                        <a:rPr lang="pt-PT" sz="1200" dirty="0">
                          <a:effectLst/>
                          <a:latin typeface="+mn-lt"/>
                          <a:ea typeface="Calibri" panose="020F0502020204030204" pitchFamily="34" charset="0"/>
                          <a:cs typeface="Times New Roman" panose="02020603050405020304" pitchFamily="18" charset="0"/>
                        </a:rPr>
                        <a:t> </a:t>
                      </a:r>
                      <a:r>
                        <a:rPr lang="pt-PT" sz="1200" dirty="0" err="1">
                          <a:effectLst/>
                          <a:latin typeface="+mn-lt"/>
                          <a:ea typeface="Calibri" panose="020F0502020204030204" pitchFamily="34" charset="0"/>
                          <a:cs typeface="Times New Roman" panose="02020603050405020304" pitchFamily="18" charset="0"/>
                        </a:rPr>
                        <a:t>Creator</a:t>
                      </a:r>
                      <a:r>
                        <a:rPr lang="pt-PT" sz="1200" dirty="0">
                          <a:effectLst/>
                          <a:latin typeface="+mn-lt"/>
                          <a:ea typeface="Calibri" panose="020F0502020204030204" pitchFamily="34" charset="0"/>
                          <a:cs typeface="Times New Roman" panose="02020603050405020304" pitchFamily="18" charset="0"/>
                        </a:rPr>
                        <a:t> com base no material que reuniu. Cada página terá 2 imagens de uma espécie (amostra de flor com o seu nome científico e comum escrito). Pode adicionar detalhes adicionais para esta espécie, por exemplo, se é endémica ou espécie protegida.</a:t>
                      </a:r>
                    </a:p>
                    <a:p>
                      <a:pPr marL="342900" lvl="0" indent="-342900">
                        <a:lnSpc>
                          <a:spcPct val="100000"/>
                        </a:lnSpc>
                        <a:spcAft>
                          <a:spcPts val="0"/>
                        </a:spcAft>
                        <a:buFont typeface="+mj-lt"/>
                        <a:buAutoNum type="arabicPeriod"/>
                      </a:pPr>
                      <a:r>
                        <a:rPr lang="pt-PT" sz="1200" dirty="0">
                          <a:effectLst/>
                          <a:latin typeface="+mn-lt"/>
                          <a:ea typeface="Calibri" panose="020F0502020204030204" pitchFamily="34" charset="0"/>
                          <a:cs typeface="Times New Roman" panose="02020603050405020304" pitchFamily="18" charset="0"/>
                        </a:rPr>
                        <a:t>Guarde o seu ficheiro num tablet.</a:t>
                      </a:r>
                      <a:endParaRPr lang="el-GR" sz="1200" dirty="0">
                        <a:effectLst/>
                        <a:latin typeface="+mn-lt"/>
                        <a:ea typeface="Calibri" panose="020F0502020204030204" pitchFamily="34" charset="0"/>
                        <a:cs typeface="Times New Roman" panose="02020603050405020304" pitchFamily="18" charset="0"/>
                      </a:endParaRPr>
                    </a:p>
                  </a:txBody>
                  <a:tcPr marL="32208" marR="3220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96346531"/>
                  </a:ext>
                </a:extLst>
              </a:tr>
            </a:tbl>
          </a:graphicData>
        </a:graphic>
      </p:graphicFrame>
    </p:spTree>
    <p:extLst>
      <p:ext uri="{BB962C8B-B14F-4D97-AF65-F5344CB8AC3E}">
        <p14:creationId xmlns:p14="http://schemas.microsoft.com/office/powerpoint/2010/main" val="3896133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286307"/>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5: Construa as suas exposições</a:t>
            </a:r>
            <a:endParaRPr lang="en-GB" sz="32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238754" y="1331765"/>
            <a:ext cx="11401651" cy="483286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Πίνακας 10">
            <a:extLst>
              <a:ext uri="{FF2B5EF4-FFF2-40B4-BE49-F238E27FC236}">
                <a16:creationId xmlns:a16="http://schemas.microsoft.com/office/drawing/2014/main" id="{E2A4D60D-F8D2-4627-89FC-7A4331D6C4A4}"/>
              </a:ext>
            </a:extLst>
          </p:cNvPr>
          <p:cNvGraphicFramePr>
            <a:graphicFrameLocks noGrp="1"/>
          </p:cNvGraphicFramePr>
          <p:nvPr>
            <p:extLst>
              <p:ext uri="{D42A27DB-BD31-4B8C-83A1-F6EECF244321}">
                <p14:modId xmlns:p14="http://schemas.microsoft.com/office/powerpoint/2010/main" val="3883437459"/>
              </p:ext>
            </p:extLst>
          </p:nvPr>
        </p:nvGraphicFramePr>
        <p:xfrm>
          <a:off x="788647" y="1449523"/>
          <a:ext cx="10556112" cy="4725785"/>
        </p:xfrm>
        <a:graphic>
          <a:graphicData uri="http://schemas.openxmlformats.org/drawingml/2006/table">
            <a:tbl>
              <a:tblPr bandRow="1"/>
              <a:tblGrid>
                <a:gridCol w="3026365">
                  <a:extLst>
                    <a:ext uri="{9D8B030D-6E8A-4147-A177-3AD203B41FA5}">
                      <a16:colId xmlns:a16="http://schemas.microsoft.com/office/drawing/2014/main" val="136543042"/>
                    </a:ext>
                  </a:extLst>
                </a:gridCol>
                <a:gridCol w="7529747">
                  <a:extLst>
                    <a:ext uri="{9D8B030D-6E8A-4147-A177-3AD203B41FA5}">
                      <a16:colId xmlns:a16="http://schemas.microsoft.com/office/drawing/2014/main" val="2663093533"/>
                    </a:ext>
                  </a:extLst>
                </a:gridCol>
              </a:tblGrid>
              <a:tr h="154412">
                <a:tc>
                  <a:txBody>
                    <a:bodyPr/>
                    <a:lstStyle/>
                    <a:p>
                      <a:pPr>
                        <a:lnSpc>
                          <a:spcPct val="115000"/>
                        </a:lnSpc>
                        <a:spcAft>
                          <a:spcPts val="800"/>
                        </a:spcAft>
                      </a:pPr>
                      <a:r>
                        <a:rPr lang="en-US" sz="11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Sub-</a:t>
                      </a:r>
                      <a:r>
                        <a:rPr lang="en-US" sz="1100" b="1" u="sng"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secção</a:t>
                      </a:r>
                      <a:r>
                        <a:rPr lang="en-US" sz="11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15000"/>
                        </a:lnSpc>
                        <a:spcAft>
                          <a:spcPts val="800"/>
                        </a:spcAft>
                      </a:pPr>
                      <a:r>
                        <a:rPr lang="en-US" sz="1050" dirty="0">
                          <a:effectLst/>
                          <a:latin typeface="+mn-lt"/>
                          <a:ea typeface="Arial" panose="020B0604020202020204" pitchFamily="34" charset="0"/>
                          <a:cs typeface="Times New Roman" panose="02020603050405020304" pitchFamily="18" charset="0"/>
                        </a:rPr>
                        <a:t>O </a:t>
                      </a:r>
                      <a:r>
                        <a:rPr lang="en-US" sz="1050" dirty="0" err="1">
                          <a:effectLst/>
                          <a:latin typeface="+mn-lt"/>
                          <a:ea typeface="Arial" panose="020B0604020202020204" pitchFamily="34" charset="0"/>
                          <a:cs typeface="Times New Roman" panose="02020603050405020304" pitchFamily="18" charset="0"/>
                        </a:rPr>
                        <a:t>único</a:t>
                      </a:r>
                      <a:r>
                        <a:rPr lang="en-US" sz="1050" dirty="0">
                          <a:effectLst/>
                          <a:latin typeface="+mn-lt"/>
                          <a:ea typeface="Arial" panose="020B0604020202020204" pitchFamily="34" charset="0"/>
                          <a:cs typeface="Times New Roman" panose="02020603050405020304" pitchFamily="18" charset="0"/>
                        </a:rPr>
                        <a:t> </a:t>
                      </a:r>
                      <a:r>
                        <a:rPr lang="en-US" sz="1050" dirty="0" err="1">
                          <a:effectLst/>
                          <a:latin typeface="+mn-lt"/>
                          <a:ea typeface="Arial" panose="020B0604020202020204" pitchFamily="34" charset="0"/>
                          <a:cs typeface="Times New Roman" panose="02020603050405020304" pitchFamily="18" charset="0"/>
                        </a:rPr>
                        <a:t>Olimpo</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88144031"/>
                  </a:ext>
                </a:extLst>
              </a:tr>
              <a:tr h="154412">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número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50" b="1" dirty="0">
                          <a:effectLst/>
                          <a:latin typeface="+mn-lt"/>
                          <a:ea typeface="Arial" panose="020B0604020202020204" pitchFamily="34" charset="0"/>
                          <a:cs typeface="Times New Roman" panose="02020603050405020304" pitchFamily="18" charset="0"/>
                        </a:rPr>
                        <a:t>Nº 5</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40164046"/>
                  </a:ext>
                </a:extLst>
              </a:tr>
              <a:tr h="154412">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Nome da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50" b="1" dirty="0" err="1">
                          <a:effectLst/>
                          <a:latin typeface="+mn-lt"/>
                          <a:ea typeface="Arial" panose="020B0604020202020204" pitchFamily="34" charset="0"/>
                          <a:cs typeface="Times New Roman" panose="02020603050405020304" pitchFamily="18" charset="0"/>
                        </a:rPr>
                        <a:t>Vamos</a:t>
                      </a:r>
                      <a:r>
                        <a:rPr lang="en-US" sz="1050" b="1" dirty="0">
                          <a:effectLst/>
                          <a:latin typeface="+mn-lt"/>
                          <a:ea typeface="Arial" panose="020B0604020202020204" pitchFamily="34" charset="0"/>
                          <a:cs typeface="Times New Roman" panose="02020603050405020304" pitchFamily="18" charset="0"/>
                        </a:rPr>
                        <a:t> </a:t>
                      </a:r>
                      <a:r>
                        <a:rPr lang="en-US" sz="1050" b="1" dirty="0" err="1">
                          <a:effectLst/>
                          <a:latin typeface="+mn-lt"/>
                          <a:ea typeface="Arial" panose="020B0604020202020204" pitchFamily="34" charset="0"/>
                          <a:cs typeface="Times New Roman" panose="02020603050405020304" pitchFamily="18" charset="0"/>
                        </a:rPr>
                        <a:t>brincar</a:t>
                      </a:r>
                      <a:r>
                        <a:rPr lang="en-US" sz="1050" b="1" dirty="0">
                          <a:effectLst/>
                          <a:latin typeface="+mn-lt"/>
                          <a:ea typeface="Arial" panose="020B0604020202020204" pitchFamily="34" charset="0"/>
                          <a:cs typeface="Times New Roman" panose="02020603050405020304" pitchFamily="18" charset="0"/>
                        </a:rPr>
                        <a:t> com </a:t>
                      </a:r>
                      <a:r>
                        <a:rPr lang="en-US" sz="1050" b="1" dirty="0" err="1">
                          <a:effectLst/>
                          <a:latin typeface="+mn-lt"/>
                          <a:ea typeface="Arial" panose="020B0604020202020204" pitchFamily="34" charset="0"/>
                          <a:cs typeface="Times New Roman" panose="02020603050405020304" pitchFamily="18" charset="0"/>
                        </a:rPr>
                        <a:t>animais</a:t>
                      </a:r>
                      <a:r>
                        <a:rPr lang="en-US" sz="1050" b="1" dirty="0">
                          <a:effectLst/>
                          <a:latin typeface="+mn-lt"/>
                          <a:ea typeface="Arial" panose="020B0604020202020204" pitchFamily="34" charset="0"/>
                          <a:cs typeface="Times New Roman" panose="02020603050405020304" pitchFamily="18" charset="0"/>
                        </a:rPr>
                        <a:t>!</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46352967"/>
                  </a:ext>
                </a:extLst>
              </a:tr>
              <a:tr h="154412">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Tipo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50" dirty="0" err="1">
                          <a:effectLst/>
                          <a:latin typeface="+mn-lt"/>
                          <a:ea typeface="Arial" panose="020B0604020202020204" pitchFamily="34" charset="0"/>
                          <a:cs typeface="Times New Roman" panose="02020603050405020304" pitchFamily="18" charset="0"/>
                        </a:rPr>
                        <a:t>Tangível</a:t>
                      </a:r>
                      <a:r>
                        <a:rPr lang="en-US" sz="1050" dirty="0">
                          <a:effectLst/>
                          <a:latin typeface="+mn-lt"/>
                          <a:ea typeface="Arial" panose="020B0604020202020204" pitchFamily="34" charset="0"/>
                          <a:cs typeface="Times New Roman" panose="02020603050405020304" pitchFamily="18" charset="0"/>
                        </a:rPr>
                        <a:t> (</a:t>
                      </a:r>
                      <a:r>
                        <a:rPr lang="en-US" sz="1050" dirty="0" err="1">
                          <a:effectLst/>
                          <a:latin typeface="+mn-lt"/>
                          <a:ea typeface="Arial" panose="020B0604020202020204" pitchFamily="34" charset="0"/>
                          <a:cs typeface="Times New Roman" panose="02020603050405020304" pitchFamily="18" charset="0"/>
                        </a:rPr>
                        <a:t>interativo</a:t>
                      </a:r>
                      <a:r>
                        <a:rPr lang="en-US" sz="1050" dirty="0">
                          <a:effectLst/>
                          <a:latin typeface="+mn-lt"/>
                          <a:ea typeface="Arial" panose="020B0604020202020204" pitchFamily="34" charset="0"/>
                          <a:cs typeface="Times New Roman" panose="02020603050405020304" pitchFamily="18" charset="0"/>
                        </a:rPr>
                        <a:t>)</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06537247"/>
                  </a:ext>
                </a:extLst>
              </a:tr>
              <a:tr h="154412">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Tempo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preparação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050" dirty="0">
                          <a:effectLst/>
                          <a:latin typeface="+mn-lt"/>
                          <a:ea typeface="Arial" panose="020B0604020202020204" pitchFamily="34" charset="0"/>
                          <a:cs typeface="Times New Roman" panose="02020603050405020304" pitchFamily="18" charset="0"/>
                        </a:rPr>
                        <a:t>2 horas para a preparação &amp; 1 hora para a instalação</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66781469"/>
                  </a:ext>
                </a:extLst>
              </a:tr>
              <a:tr h="154412">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Alunos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necessários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50" dirty="0">
                          <a:effectLst/>
                          <a:latin typeface="+mn-lt"/>
                          <a:ea typeface="Arial" panose="020B0604020202020204" pitchFamily="34" charset="0"/>
                          <a:cs typeface="Times New Roman" panose="02020603050405020304" pitchFamily="18" charset="0"/>
                        </a:rPr>
                        <a:t>4 </a:t>
                      </a:r>
                      <a:r>
                        <a:rPr lang="en-US" sz="1050" dirty="0" err="1">
                          <a:effectLst/>
                          <a:latin typeface="+mn-lt"/>
                          <a:ea typeface="Arial" panose="020B0604020202020204" pitchFamily="34" charset="0"/>
                          <a:cs typeface="Times New Roman" panose="02020603050405020304" pitchFamily="18" charset="0"/>
                        </a:rPr>
                        <a:t>alunos</a:t>
                      </a:r>
                      <a:r>
                        <a:rPr lang="en-US" sz="1050" dirty="0">
                          <a:effectLst/>
                          <a:latin typeface="+mn-lt"/>
                          <a:ea typeface="Arial" panose="020B0604020202020204" pitchFamily="34" charset="0"/>
                          <a:cs typeface="Times New Roman" panose="02020603050405020304" pitchFamily="18" charset="0"/>
                        </a:rPr>
                        <a:t> (no total)</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04958981"/>
                  </a:ext>
                </a:extLst>
              </a:tr>
              <a:tr h="653149">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Breve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descrição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tabLst>
                          <a:tab pos="2524125" algn="l"/>
                        </a:tabLst>
                      </a:pPr>
                      <a:r>
                        <a:rPr lang="pt-PT" sz="1050" dirty="0">
                          <a:effectLst/>
                          <a:latin typeface="+mn-lt"/>
                          <a:ea typeface="Arial" panose="020B0604020202020204" pitchFamily="34" charset="0"/>
                          <a:cs typeface="Times New Roman" panose="02020603050405020304" pitchFamily="18" charset="0"/>
                        </a:rPr>
                        <a:t>Uma estrutura em que a fauna do Olimpo é apresentada. Rótulos de nomes e algumas informações são permanentemente gravados em cordas numa fila inferior e acima deles são penduradas imagens mistas de animais com cavilhas. Os visitantes são convidados a colocar as imagens no local </a:t>
                      </a:r>
                      <a:r>
                        <a:rPr lang="pt-PT" sz="1050" dirty="0" err="1">
                          <a:effectLst/>
                          <a:latin typeface="+mn-lt"/>
                          <a:ea typeface="Arial" panose="020B0604020202020204" pitchFamily="34" charset="0"/>
                          <a:cs typeface="Times New Roman" panose="02020603050405020304" pitchFamily="18" charset="0"/>
                        </a:rPr>
                        <a:t>correcto</a:t>
                      </a:r>
                      <a:r>
                        <a:rPr lang="pt-PT" sz="1050" dirty="0">
                          <a:effectLst/>
                          <a:latin typeface="+mn-lt"/>
                          <a:ea typeface="Arial" panose="020B0604020202020204" pitchFamily="34" charset="0"/>
                          <a:cs typeface="Times New Roman" panose="02020603050405020304" pitchFamily="18" charset="0"/>
                        </a:rPr>
                        <a:t>, com base no rótulo que irão ler. É possível utilizar 3-4 pares de linhas para caber em todas as espécies animais.</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35116202"/>
                  </a:ext>
                </a:extLst>
              </a:tr>
              <a:tr h="412003">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Materiais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e/</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ou</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ferramentas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necessárias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050" dirty="0">
                          <a:effectLst/>
                          <a:latin typeface="+mn-lt"/>
                          <a:ea typeface="Arial" panose="020B0604020202020204" pitchFamily="34" charset="0"/>
                          <a:cs typeface="Times New Roman" panose="02020603050405020304" pitchFamily="18" charset="0"/>
                        </a:rPr>
                        <a:t>Uma impressora, Α4 papel, papel fotográfico (tamanho A5), par de tesouras, pequenas cavilhas de madeira, cordão/corda, pregos-martelo, fita adesiva transparente</a:t>
                      </a:r>
                    </a:p>
                    <a:p>
                      <a:pPr>
                        <a:lnSpc>
                          <a:spcPct val="100000"/>
                        </a:lnSpc>
                        <a:spcAft>
                          <a:spcPts val="0"/>
                        </a:spcAft>
                      </a:pPr>
                      <a:r>
                        <a:rPr lang="pt-PT" sz="1050" dirty="0">
                          <a:effectLst/>
                          <a:latin typeface="+mn-lt"/>
                          <a:ea typeface="Arial" panose="020B0604020202020204" pitchFamily="34" charset="0"/>
                          <a:cs typeface="Times New Roman" panose="02020603050405020304" pitchFamily="18" charset="0"/>
                        </a:rPr>
                        <a:t>Alternativamente: uma grande moldura de madeira</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83965058"/>
                  </a:ext>
                </a:extLst>
              </a:tr>
              <a:tr h="258659">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Dimensões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da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en-US" sz="1050" dirty="0" err="1">
                          <a:effectLst/>
                          <a:latin typeface="+mn-lt"/>
                          <a:ea typeface="Arial" panose="020B0604020202020204" pitchFamily="34" charset="0"/>
                          <a:cs typeface="Times New Roman" panose="02020603050405020304" pitchFamily="18" charset="0"/>
                        </a:rPr>
                        <a:t>Largura</a:t>
                      </a:r>
                      <a:r>
                        <a:rPr lang="en-US" sz="1050" dirty="0">
                          <a:effectLst/>
                          <a:latin typeface="+mn-lt"/>
                          <a:ea typeface="Arial" panose="020B0604020202020204" pitchFamily="34" charset="0"/>
                          <a:cs typeface="Times New Roman" panose="02020603050405020304" pitchFamily="18" charset="0"/>
                        </a:rPr>
                        <a:t> </a:t>
                      </a:r>
                      <a:r>
                        <a:rPr lang="en-US" sz="1050" dirty="0" err="1">
                          <a:effectLst/>
                          <a:latin typeface="+mn-lt"/>
                          <a:ea typeface="Arial" panose="020B0604020202020204" pitchFamily="34" charset="0"/>
                          <a:cs typeface="Times New Roman" panose="02020603050405020304" pitchFamily="18" charset="0"/>
                        </a:rPr>
                        <a:t>máxima</a:t>
                      </a:r>
                      <a:r>
                        <a:rPr lang="en-US" sz="1050" dirty="0">
                          <a:effectLst/>
                          <a:latin typeface="+mn-lt"/>
                          <a:ea typeface="Arial" panose="020B0604020202020204" pitchFamily="34" charset="0"/>
                          <a:cs typeface="Times New Roman" panose="02020603050405020304" pitchFamily="18" charset="0"/>
                        </a:rPr>
                        <a:t> 2 metros / Altura </a:t>
                      </a:r>
                      <a:r>
                        <a:rPr lang="en-US" sz="1050" dirty="0" err="1">
                          <a:effectLst/>
                          <a:latin typeface="+mn-lt"/>
                          <a:ea typeface="Arial" panose="020B0604020202020204" pitchFamily="34" charset="0"/>
                          <a:cs typeface="Times New Roman" panose="02020603050405020304" pitchFamily="18" charset="0"/>
                        </a:rPr>
                        <a:t>máxima</a:t>
                      </a:r>
                      <a:r>
                        <a:rPr lang="en-US" sz="1050" dirty="0">
                          <a:effectLst/>
                          <a:latin typeface="+mn-lt"/>
                          <a:ea typeface="Arial" panose="020B0604020202020204" pitchFamily="34" charset="0"/>
                          <a:cs typeface="Times New Roman" panose="02020603050405020304" pitchFamily="18" charset="0"/>
                        </a:rPr>
                        <a:t> 1 metro</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67397698"/>
                  </a:ext>
                </a:extLst>
              </a:tr>
              <a:tr h="2101633">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Instruções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construção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050" dirty="0">
                          <a:effectLst/>
                          <a:latin typeface="+mn-lt"/>
                          <a:ea typeface="Arial" panose="020B0604020202020204" pitchFamily="34" charset="0"/>
                          <a:cs typeface="Times New Roman" panose="02020603050405020304" pitchFamily="18" charset="0"/>
                        </a:rPr>
                        <a:t>1. Compilar os nomes e algumas informações para as espécies animais, juntamente com imagens que descarregará da Internet. As fichas de trabalho digital POEME pode ajudá-lo com isto (Sugestão:</a:t>
                      </a:r>
                      <a:r>
                        <a:rPr lang="en-US" sz="1050" dirty="0">
                          <a:effectLst/>
                          <a:latin typeface="+mn-lt"/>
                          <a:ea typeface="Arial" panose="020B0604020202020204" pitchFamily="34" charset="0"/>
                          <a:cs typeface="Times New Roman" panose="02020603050405020304" pitchFamily="18" charset="0"/>
                        </a:rPr>
                        <a:t> </a:t>
                      </a:r>
                      <a:r>
                        <a:rPr lang="en-US" sz="1050" u="sng" dirty="0">
                          <a:solidFill>
                            <a:srgbClr val="0000FF"/>
                          </a:solidFill>
                          <a:effectLst/>
                          <a:latin typeface="+mn-lt"/>
                          <a:ea typeface="Calibri" panose="020F0502020204030204" pitchFamily="34" charset="0"/>
                          <a:cs typeface="Times New Roman" panose="02020603050405020304" pitchFamily="18" charset="0"/>
                          <a:hlinkClick r:id="rId6"/>
                        </a:rPr>
                        <a:t>https://www.olimpos.eu/olimpos/life_nature/</a:t>
                      </a:r>
                      <a:r>
                        <a:rPr lang="en-US" sz="1050" dirty="0">
                          <a:effectLst/>
                          <a:latin typeface="+mn-lt"/>
                          <a:ea typeface="Calibri" panose="020F0502020204030204" pitchFamily="34" charset="0"/>
                          <a:cs typeface="Times New Roman" panose="02020603050405020304" pitchFamily="18" charset="0"/>
                        </a:rPr>
                        <a:t> </a:t>
                      </a:r>
                      <a:r>
                        <a:rPr lang="en-US" sz="1050" dirty="0" err="1">
                          <a:effectLst/>
                          <a:latin typeface="+mn-lt"/>
                          <a:ea typeface="Calibri" panose="020F0502020204030204" pitchFamily="34" charset="0"/>
                          <a:cs typeface="Times New Roman" panose="02020603050405020304" pitchFamily="18" charset="0"/>
                        </a:rPr>
                        <a:t>ou</a:t>
                      </a:r>
                      <a:r>
                        <a:rPr lang="en-US" sz="1050" dirty="0">
                          <a:effectLst/>
                          <a:latin typeface="+mn-lt"/>
                          <a:ea typeface="Calibri" panose="020F0502020204030204" pitchFamily="34" charset="0"/>
                          <a:cs typeface="Times New Roman" panose="02020603050405020304" pitchFamily="18" charset="0"/>
                        </a:rPr>
                        <a:t> </a:t>
                      </a:r>
                      <a:r>
                        <a:rPr lang="en-US" sz="1050" u="none" strike="noStrike" dirty="0">
                          <a:solidFill>
                            <a:srgbClr val="0000FF"/>
                          </a:solidFill>
                          <a:effectLst/>
                          <a:latin typeface="+mn-lt"/>
                          <a:ea typeface="Calibri" panose="020F0502020204030204" pitchFamily="34" charset="0"/>
                          <a:cs typeface="Times New Roman" panose="02020603050405020304" pitchFamily="18" charset="0"/>
                          <a:hlinkClick r:id="rId7"/>
                        </a:rPr>
                        <a:t>Olympus Mountain Refuge A ~ Image Gallery (mountolympus.gr)</a:t>
                      </a:r>
                      <a:r>
                        <a:rPr lang="en-US" sz="1050" dirty="0">
                          <a:effectLst/>
                          <a:latin typeface="+mn-lt"/>
                          <a:ea typeface="Calibri" panose="020F0502020204030204" pitchFamily="34" charset="0"/>
                          <a:cs typeface="Times New Roman" panose="02020603050405020304" pitchFamily="18" charset="0"/>
                        </a:rPr>
                        <a:t> e </a:t>
                      </a:r>
                      <a:r>
                        <a:rPr lang="en-US" sz="1050" u="none" strike="noStrike" dirty="0">
                          <a:solidFill>
                            <a:srgbClr val="0000FF"/>
                          </a:solidFill>
                          <a:effectLst/>
                          <a:latin typeface="+mn-lt"/>
                          <a:ea typeface="Calibri" panose="020F0502020204030204" pitchFamily="34" charset="0"/>
                          <a:cs typeface="Times New Roman" panose="02020603050405020304" pitchFamily="18" charset="0"/>
                          <a:hlinkClick r:id="rId8"/>
                        </a:rPr>
                        <a:t>ΟΛΥΜΠΟΣ. </a:t>
                      </a:r>
                      <a:r>
                        <a:rPr lang="el-GR" sz="1050" u="none" strike="noStrike" dirty="0">
                          <a:solidFill>
                            <a:srgbClr val="0000FF"/>
                          </a:solidFill>
                          <a:effectLst/>
                          <a:latin typeface="+mn-lt"/>
                          <a:ea typeface="Calibri" panose="020F0502020204030204" pitchFamily="34" charset="0"/>
                          <a:cs typeface="Times New Roman" panose="02020603050405020304" pitchFamily="18" charset="0"/>
                          <a:hlinkClick r:id="rId8"/>
                        </a:rPr>
                        <a:t>ΤΟ ΒΟΥΝΟ ΤΩΝ ΘΕΩΝ ΚΑΙ ΤΩΝ ΑΝΘΡΩΠΩΝ. ΧΛΩΡΙΔΑ</a:t>
                      </a:r>
                      <a:r>
                        <a:rPr lang="en-US" sz="1050" u="none" strike="noStrike" dirty="0">
                          <a:solidFill>
                            <a:srgbClr val="0000FF"/>
                          </a:solidFill>
                          <a:effectLst/>
                          <a:latin typeface="+mn-lt"/>
                          <a:ea typeface="Calibri" panose="020F0502020204030204" pitchFamily="34" charset="0"/>
                          <a:cs typeface="Times New Roman" panose="02020603050405020304" pitchFamily="18" charset="0"/>
                          <a:hlinkClick r:id="rId8"/>
                        </a:rPr>
                        <a:t> (mountolympos.gr)</a:t>
                      </a:r>
                      <a:r>
                        <a:rPr lang="en-US" sz="1050" dirty="0">
                          <a:effectLst/>
                          <a:latin typeface="+mn-lt"/>
                          <a:ea typeface="Calibri" panose="020F0502020204030204" pitchFamily="34" charset="0"/>
                          <a:cs typeface="Times New Roman" panose="02020603050405020304" pitchFamily="18" charset="0"/>
                        </a:rPr>
                        <a:t>.</a:t>
                      </a:r>
                      <a:endParaRPr lang="el-GR" sz="1050" dirty="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pt-PT" sz="1050" dirty="0">
                          <a:effectLst/>
                          <a:latin typeface="+mn-lt"/>
                          <a:ea typeface="Arial" panose="020B0604020202020204" pitchFamily="34" charset="0"/>
                          <a:cs typeface="Times New Roman" panose="02020603050405020304" pitchFamily="18" charset="0"/>
                        </a:rPr>
                        <a:t>2. Imprimir as fotografias em papel fotográfico e cortá-las numa dimensão específica (A5)</a:t>
                      </a:r>
                    </a:p>
                    <a:p>
                      <a:pPr>
                        <a:lnSpc>
                          <a:spcPct val="100000"/>
                        </a:lnSpc>
                        <a:spcAft>
                          <a:spcPts val="0"/>
                        </a:spcAft>
                      </a:pPr>
                      <a:r>
                        <a:rPr lang="pt-PT" sz="1050" dirty="0">
                          <a:effectLst/>
                          <a:latin typeface="+mn-lt"/>
                          <a:ea typeface="Arial" panose="020B0604020202020204" pitchFamily="34" charset="0"/>
                          <a:cs typeface="Times New Roman" panose="02020603050405020304" pitchFamily="18" charset="0"/>
                        </a:rPr>
                        <a:t>3. Durante os passos acima, corte e pendure linhas de cordas na parede ou prenda-as dentro de uma armação de madeira que será pendurada na parede.</a:t>
                      </a:r>
                    </a:p>
                    <a:p>
                      <a:pPr>
                        <a:lnSpc>
                          <a:spcPct val="100000"/>
                        </a:lnSpc>
                        <a:spcAft>
                          <a:spcPts val="0"/>
                        </a:spcAft>
                      </a:pPr>
                      <a:r>
                        <a:rPr lang="pt-PT" sz="1050" dirty="0">
                          <a:effectLst/>
                          <a:latin typeface="+mn-lt"/>
                          <a:ea typeface="Arial" panose="020B0604020202020204" pitchFamily="34" charset="0"/>
                          <a:cs typeface="Times New Roman" panose="02020603050405020304" pitchFamily="18" charset="0"/>
                        </a:rPr>
                        <a:t>4. Imprimir as etiquetas em papel A4. Cada etiqueta deve ter dimensões de 6x15 cm e deve incluir o nome científico e comum do animal, juntamente com alguma informação básica. As fichas de trabalho relevantes POEME digital podem ajudá-lo com isto.</a:t>
                      </a:r>
                    </a:p>
                    <a:p>
                      <a:pPr>
                        <a:lnSpc>
                          <a:spcPct val="100000"/>
                        </a:lnSpc>
                        <a:spcAft>
                          <a:spcPts val="0"/>
                        </a:spcAft>
                      </a:pPr>
                      <a:r>
                        <a:rPr lang="pt-PT" sz="1050" dirty="0">
                          <a:effectLst/>
                          <a:latin typeface="+mn-lt"/>
                          <a:ea typeface="Arial" panose="020B0604020202020204" pitchFamily="34" charset="0"/>
                          <a:cs typeface="Times New Roman" panose="02020603050405020304" pitchFamily="18" charset="0"/>
                        </a:rPr>
                        <a:t>5. Colar as etiquetas em lugares fixos nas filas inferiores.</a:t>
                      </a:r>
                    </a:p>
                    <a:p>
                      <a:pPr>
                        <a:lnSpc>
                          <a:spcPct val="100000"/>
                        </a:lnSpc>
                        <a:spcAft>
                          <a:spcPts val="0"/>
                        </a:spcAft>
                      </a:pPr>
                      <a:r>
                        <a:rPr lang="pt-PT" sz="1050" dirty="0">
                          <a:effectLst/>
                          <a:latin typeface="+mn-lt"/>
                          <a:ea typeface="Arial" panose="020B0604020202020204" pitchFamily="34" charset="0"/>
                          <a:cs typeface="Times New Roman" panose="02020603050405020304" pitchFamily="18" charset="0"/>
                        </a:rPr>
                        <a:t>6. Pendure com cavilhas as imagens dos animais misturadas nas filas vazias.</a:t>
                      </a:r>
                      <a:endParaRPr lang="el-GR" sz="1050" dirty="0">
                        <a:effectLst/>
                        <a:latin typeface="+mn-lt"/>
                        <a:ea typeface="Calibri" panose="020F0502020204030204" pitchFamily="34" charset="0"/>
                        <a:cs typeface="Times New Roman" panose="02020603050405020304" pitchFamily="18" charset="0"/>
                      </a:endParaRPr>
                    </a:p>
                  </a:txBody>
                  <a:tcPr marL="26576" marR="26576"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03108046"/>
                  </a:ext>
                </a:extLst>
              </a:tr>
            </a:tbl>
          </a:graphicData>
        </a:graphic>
      </p:graphicFrame>
      <p:pic>
        <p:nvPicPr>
          <p:cNvPr id="11" name="image9.jpg">
            <a:extLst>
              <a:ext uri="{FF2B5EF4-FFF2-40B4-BE49-F238E27FC236}">
                <a16:creationId xmlns:a16="http://schemas.microsoft.com/office/drawing/2014/main" id="{376CD853-5CD4-4D26-A733-09FD75D610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4992" y="4352765"/>
            <a:ext cx="1705666" cy="170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370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3200" dirty="0">
                <a:solidFill>
                  <a:srgbClr val="002060"/>
                </a:solidFill>
                <a:latin typeface="Arial" panose="020B0604020202020204" pitchFamily="34" charset="0"/>
                <a:cs typeface="Arial" panose="020B0604020202020204" pitchFamily="34" charset="0"/>
              </a:rPr>
              <a:t>PASSO 5: Construa as suas exposições</a:t>
            </a:r>
            <a:endParaRPr lang="en-GB" sz="32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478456" y="1304768"/>
            <a:ext cx="11235087" cy="475366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3" name="Πίνακας 2">
            <a:extLst>
              <a:ext uri="{FF2B5EF4-FFF2-40B4-BE49-F238E27FC236}">
                <a16:creationId xmlns:a16="http://schemas.microsoft.com/office/drawing/2014/main" id="{1C110EF2-644D-C33B-E411-947D5904200B}"/>
              </a:ext>
            </a:extLst>
          </p:cNvPr>
          <p:cNvGraphicFramePr>
            <a:graphicFrameLocks noGrp="1"/>
          </p:cNvGraphicFramePr>
          <p:nvPr>
            <p:extLst>
              <p:ext uri="{D42A27DB-BD31-4B8C-83A1-F6EECF244321}">
                <p14:modId xmlns:p14="http://schemas.microsoft.com/office/powerpoint/2010/main" val="449230767"/>
              </p:ext>
            </p:extLst>
          </p:nvPr>
        </p:nvGraphicFramePr>
        <p:xfrm>
          <a:off x="875099" y="1405695"/>
          <a:ext cx="10838444" cy="4551810"/>
        </p:xfrm>
        <a:graphic>
          <a:graphicData uri="http://schemas.openxmlformats.org/drawingml/2006/table">
            <a:tbl>
              <a:tblPr bandRow="1"/>
              <a:tblGrid>
                <a:gridCol w="3107308">
                  <a:extLst>
                    <a:ext uri="{9D8B030D-6E8A-4147-A177-3AD203B41FA5}">
                      <a16:colId xmlns:a16="http://schemas.microsoft.com/office/drawing/2014/main" val="1474839307"/>
                    </a:ext>
                  </a:extLst>
                </a:gridCol>
                <a:gridCol w="7731136">
                  <a:extLst>
                    <a:ext uri="{9D8B030D-6E8A-4147-A177-3AD203B41FA5}">
                      <a16:colId xmlns:a16="http://schemas.microsoft.com/office/drawing/2014/main" val="870960933"/>
                    </a:ext>
                  </a:extLst>
                </a:gridCol>
              </a:tblGrid>
              <a:tr h="223549">
                <a:tc>
                  <a:txBody>
                    <a:bodyPr/>
                    <a:lstStyle/>
                    <a:p>
                      <a:pPr>
                        <a:lnSpc>
                          <a:spcPct val="115000"/>
                        </a:lnSpc>
                        <a:spcAft>
                          <a:spcPts val="800"/>
                        </a:spcAft>
                      </a:pPr>
                      <a:r>
                        <a:rPr lang="en-US" sz="12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Sub-</a:t>
                      </a:r>
                      <a:r>
                        <a:rPr lang="en-US" sz="1200" b="1" u="sng"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secção</a:t>
                      </a:r>
                      <a:r>
                        <a:rPr lang="en-US" sz="12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err="1">
                          <a:effectLst/>
                          <a:latin typeface="+mn-lt"/>
                          <a:ea typeface="Arial" panose="020B0604020202020204" pitchFamily="34" charset="0"/>
                          <a:cs typeface="Times New Roman" panose="02020603050405020304" pitchFamily="18" charset="0"/>
                        </a:rPr>
                        <a:t>Montanha</a:t>
                      </a:r>
                      <a:r>
                        <a:rPr lang="en-US" sz="1200" dirty="0">
                          <a:effectLst/>
                          <a:latin typeface="+mn-lt"/>
                          <a:ea typeface="Arial" panose="020B0604020202020204" pitchFamily="34" charset="0"/>
                          <a:cs typeface="Times New Roman" panose="02020603050405020304" pitchFamily="18" charset="0"/>
                        </a:rPr>
                        <a:t> de </a:t>
                      </a:r>
                      <a:r>
                        <a:rPr lang="en-US" sz="1200" dirty="0" err="1">
                          <a:effectLst/>
                          <a:latin typeface="+mn-lt"/>
                          <a:ea typeface="Arial" panose="020B0604020202020204" pitchFamily="34" charset="0"/>
                          <a:cs typeface="Times New Roman" panose="02020603050405020304" pitchFamily="18" charset="0"/>
                        </a:rPr>
                        <a:t>Deuses</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33562712"/>
                  </a:ext>
                </a:extLst>
              </a:tr>
              <a:tr h="191014">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número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b="1" dirty="0">
                          <a:effectLst/>
                          <a:latin typeface="+mn-lt"/>
                          <a:ea typeface="Arial" panose="020B0604020202020204" pitchFamily="34" charset="0"/>
                          <a:cs typeface="Times New Roman" panose="02020603050405020304" pitchFamily="18" charset="0"/>
                        </a:rPr>
                        <a:t>Nº 6</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94628744"/>
                  </a:ext>
                </a:extLst>
              </a:tr>
              <a:tr h="191014">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Nome da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200" b="1" dirty="0">
                          <a:effectLst/>
                          <a:latin typeface="+mn-lt"/>
                          <a:ea typeface="Arial" panose="020B0604020202020204" pitchFamily="34" charset="0"/>
                          <a:cs typeface="Times New Roman" panose="02020603050405020304" pitchFamily="18" charset="0"/>
                        </a:rPr>
                        <a:t>A residência dos 12 antigos deuses gregos</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13021335"/>
                  </a:ext>
                </a:extLst>
              </a:tr>
              <a:tr h="191014">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Tipo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mn-lt"/>
                          <a:ea typeface="Arial" panose="020B0604020202020204" pitchFamily="34" charset="0"/>
                          <a:cs typeface="Times New Roman" panose="02020603050405020304" pitchFamily="18" charset="0"/>
                        </a:rPr>
                        <a:t>Digital (</a:t>
                      </a:r>
                      <a:r>
                        <a:rPr lang="en-US" sz="1200" dirty="0" err="1">
                          <a:effectLst/>
                          <a:latin typeface="+mn-lt"/>
                          <a:ea typeface="Arial" panose="020B0604020202020204" pitchFamily="34" charset="0"/>
                          <a:cs typeface="Times New Roman" panose="02020603050405020304" pitchFamily="18" charset="0"/>
                        </a:rPr>
                        <a:t>interativo</a:t>
                      </a:r>
                      <a:r>
                        <a:rPr lang="en-US" sz="1200" dirty="0">
                          <a:effectLst/>
                          <a:latin typeface="+mn-lt"/>
                          <a:ea typeface="Arial" panose="020B0604020202020204" pitchFamily="34" charset="0"/>
                          <a:cs typeface="Times New Roman" panose="02020603050405020304" pitchFamily="18" charset="0"/>
                        </a:rPr>
                        <a:t>)</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38631484"/>
                  </a:ext>
                </a:extLst>
              </a:tr>
              <a:tr h="191014">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Tempo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preparação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mn-lt"/>
                          <a:ea typeface="Arial" panose="020B0604020202020204" pitchFamily="34" charset="0"/>
                          <a:cs typeface="Times New Roman" panose="02020603050405020304" pitchFamily="18" charset="0"/>
                        </a:rPr>
                        <a:t>1 </a:t>
                      </a:r>
                      <a:r>
                        <a:rPr lang="en-US" sz="1200" dirty="0" err="1">
                          <a:effectLst/>
                          <a:latin typeface="+mn-lt"/>
                          <a:ea typeface="Arial" panose="020B0604020202020204" pitchFamily="34" charset="0"/>
                          <a:cs typeface="Times New Roman" panose="02020603050405020304" pitchFamily="18" charset="0"/>
                        </a:rPr>
                        <a:t>semana</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35033979"/>
                  </a:ext>
                </a:extLst>
              </a:tr>
              <a:tr h="191014">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Alunos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necessários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mn-lt"/>
                          <a:ea typeface="Arial" panose="020B0604020202020204" pitchFamily="34" charset="0"/>
                          <a:cs typeface="Times New Roman" panose="02020603050405020304" pitchFamily="18" charset="0"/>
                        </a:rPr>
                        <a:t>3 </a:t>
                      </a:r>
                      <a:r>
                        <a:rPr lang="en-US" sz="1200" dirty="0" err="1">
                          <a:effectLst/>
                          <a:latin typeface="+mn-lt"/>
                          <a:ea typeface="Arial" panose="020B0604020202020204" pitchFamily="34" charset="0"/>
                          <a:cs typeface="Times New Roman" panose="02020603050405020304" pitchFamily="18" charset="0"/>
                        </a:rPr>
                        <a:t>alunos</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66331036"/>
                  </a:ext>
                </a:extLst>
              </a:tr>
              <a:tr h="506175">
                <a:tc>
                  <a:txBody>
                    <a:bodyPr/>
                    <a:lstStyle/>
                    <a:p>
                      <a:pPr>
                        <a:lnSpc>
                          <a:spcPct val="115000"/>
                        </a:lnSpc>
                        <a:spcAft>
                          <a:spcPts val="800"/>
                        </a:spcAft>
                      </a:pP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Breve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descrição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200" dirty="0">
                          <a:effectLst/>
                          <a:latin typeface="+mn-lt"/>
                          <a:ea typeface="Arial" panose="020B0604020202020204" pitchFamily="34" charset="0"/>
                          <a:cs typeface="Times New Roman" panose="02020603050405020304" pitchFamily="18" charset="0"/>
                        </a:rPr>
                        <a:t>Será criado um livro digital, que apresentará excertos de textos antigos de Homero, a história da montanha com referências à mitologia grega, aos 12 deuses gregos, ao culto da montanha e ao papel que esta desempenhou durante as guerras. Haverá um rótulo explicativo geral na primeira página.</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25744762"/>
                  </a:ext>
                </a:extLst>
              </a:tr>
              <a:tr h="299251">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Materiais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e/</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ou</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ferramentas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necessárias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200" dirty="0">
                          <a:effectLst/>
                          <a:latin typeface="+mn-lt"/>
                          <a:ea typeface="Arial" panose="020B0604020202020204" pitchFamily="34" charset="0"/>
                          <a:cs typeface="Times New Roman" panose="02020603050405020304" pitchFamily="18" charset="0"/>
                        </a:rPr>
                        <a:t>Aplicação online gratuita de </a:t>
                      </a:r>
                      <a:r>
                        <a:rPr lang="pt-PT" sz="1200" dirty="0" err="1">
                          <a:effectLst/>
                          <a:latin typeface="+mn-lt"/>
                          <a:ea typeface="Arial" panose="020B0604020202020204" pitchFamily="34" charset="0"/>
                          <a:cs typeface="Times New Roman" panose="02020603050405020304" pitchFamily="18" charset="0"/>
                        </a:rPr>
                        <a:t>Book</a:t>
                      </a:r>
                      <a:r>
                        <a:rPr lang="pt-PT" sz="1200" dirty="0">
                          <a:effectLst/>
                          <a:latin typeface="+mn-lt"/>
                          <a:ea typeface="Arial" panose="020B0604020202020204" pitchFamily="34" charset="0"/>
                          <a:cs typeface="Times New Roman" panose="02020603050405020304" pitchFamily="18" charset="0"/>
                        </a:rPr>
                        <a:t> </a:t>
                      </a:r>
                      <a:r>
                        <a:rPr lang="pt-PT" sz="1200" dirty="0" err="1">
                          <a:effectLst/>
                          <a:latin typeface="+mn-lt"/>
                          <a:ea typeface="Arial" panose="020B0604020202020204" pitchFamily="34" charset="0"/>
                          <a:cs typeface="Times New Roman" panose="02020603050405020304" pitchFamily="18" charset="0"/>
                        </a:rPr>
                        <a:t>Creator</a:t>
                      </a:r>
                      <a:r>
                        <a:rPr lang="pt-PT" sz="1200"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a:t>
                      </a:r>
                      <a:r>
                        <a:rPr lang="en-US" sz="1200" u="sng" dirty="0">
                          <a:solidFill>
                            <a:srgbClr val="0000FF"/>
                          </a:solidFill>
                          <a:effectLst/>
                          <a:latin typeface="+mn-lt"/>
                          <a:ea typeface="Arial" panose="020B0604020202020204" pitchFamily="34" charset="0"/>
                          <a:cs typeface="Times New Roman" panose="02020603050405020304" pitchFamily="18" charset="0"/>
                          <a:hlinkClick r:id="rId6"/>
                        </a:rPr>
                        <a:t>https://bookcreator.com/</a:t>
                      </a:r>
                      <a:r>
                        <a:rPr lang="en-US" sz="1200" dirty="0">
                          <a:effectLst/>
                          <a:latin typeface="+mn-lt"/>
                          <a:ea typeface="Arial" panose="020B0604020202020204" pitchFamily="34" charset="0"/>
                          <a:cs typeface="Times New Roman" panose="02020603050405020304" pitchFamily="18" charset="0"/>
                        </a:rPr>
                        <a:t>). </a:t>
                      </a:r>
                      <a:r>
                        <a:rPr lang="pt-PT" sz="1200" dirty="0">
                          <a:effectLst/>
                          <a:latin typeface="+mn-lt"/>
                          <a:ea typeface="Arial" panose="020B0604020202020204" pitchFamily="34" charset="0"/>
                          <a:cs typeface="Times New Roman" panose="02020603050405020304" pitchFamily="18" charset="0"/>
                        </a:rPr>
                        <a:t>O livro digital será apresentado através de um dispositivo eletrónico (ou seja, tablet) colocado sobre uma mesa.</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13449156"/>
                  </a:ext>
                </a:extLst>
              </a:tr>
              <a:tr h="337570">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Dimensões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da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200" dirty="0">
                          <a:effectLst/>
                          <a:latin typeface="+mn-lt"/>
                          <a:ea typeface="Arial" panose="020B0604020202020204" pitchFamily="34" charset="0"/>
                          <a:cs typeface="Times New Roman" panose="02020603050405020304" pitchFamily="18" charset="0"/>
                        </a:rPr>
                        <a:t>formato </a:t>
                      </a:r>
                      <a:r>
                        <a:rPr lang="pt-PT" sz="1200" dirty="0" err="1">
                          <a:effectLst/>
                          <a:latin typeface="+mn-lt"/>
                          <a:ea typeface="Arial" panose="020B0604020202020204" pitchFamily="34" charset="0"/>
                          <a:cs typeface="Times New Roman" panose="02020603050405020304" pitchFamily="18" charset="0"/>
                        </a:rPr>
                        <a:t>ePub</a:t>
                      </a:r>
                      <a:r>
                        <a:rPr lang="pt-PT" sz="1200" dirty="0">
                          <a:effectLst/>
                          <a:latin typeface="+mn-lt"/>
                          <a:ea typeface="Arial" panose="020B0604020202020204" pitchFamily="34" charset="0"/>
                          <a:cs typeface="Times New Roman" panose="02020603050405020304" pitchFamily="18" charset="0"/>
                        </a:rPr>
                        <a:t> (será necessário um leitor online como o </a:t>
                      </a:r>
                      <a:r>
                        <a:rPr lang="pt-PT" sz="1200" dirty="0" err="1">
                          <a:effectLst/>
                          <a:latin typeface="+mn-lt"/>
                          <a:ea typeface="Arial" panose="020B0604020202020204" pitchFamily="34" charset="0"/>
                          <a:cs typeface="Times New Roman" panose="02020603050405020304" pitchFamily="18" charset="0"/>
                        </a:rPr>
                        <a:t>Thorium</a:t>
                      </a:r>
                      <a:r>
                        <a:rPr lang="pt-PT" sz="1200" dirty="0">
                          <a:effectLst/>
                          <a:latin typeface="+mn-lt"/>
                          <a:ea typeface="Arial" panose="020B0604020202020204" pitchFamily="34" charset="0"/>
                          <a:cs typeface="Times New Roman" panose="02020603050405020304" pitchFamily="18" charset="0"/>
                        </a:rPr>
                        <a:t>) </a:t>
                      </a:r>
                    </a:p>
                    <a:p>
                      <a:pPr>
                        <a:lnSpc>
                          <a:spcPct val="100000"/>
                        </a:lnSpc>
                        <a:spcAft>
                          <a:spcPts val="0"/>
                        </a:spcAft>
                      </a:pPr>
                      <a:r>
                        <a:rPr lang="pt-PT" sz="1200" dirty="0">
                          <a:effectLst/>
                          <a:latin typeface="+mn-lt"/>
                          <a:ea typeface="Arial" panose="020B0604020202020204" pitchFamily="34" charset="0"/>
                          <a:cs typeface="Times New Roman" panose="02020603050405020304" pitchFamily="18" charset="0"/>
                        </a:rPr>
                        <a:t>Ecrã de pelo menos 10''.</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27454077"/>
                  </a:ext>
                </a:extLst>
              </a:tr>
              <a:tr h="1656397">
                <a:tc>
                  <a:txBody>
                    <a:bodyPr/>
                    <a:lstStyle/>
                    <a:p>
                      <a:pPr>
                        <a:lnSpc>
                          <a:spcPct val="115000"/>
                        </a:lnSpc>
                        <a:spcAft>
                          <a:spcPts val="800"/>
                        </a:spcAft>
                      </a:pP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Instruções</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de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construção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a:t>
                      </a:r>
                      <a:r>
                        <a:rPr lang="en-US" sz="12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2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342900" lvl="0" indent="-342900">
                        <a:lnSpc>
                          <a:spcPct val="100000"/>
                        </a:lnSpc>
                        <a:spcAft>
                          <a:spcPts val="0"/>
                        </a:spcAft>
                        <a:buFont typeface="+mj-lt"/>
                        <a:buAutoNum type="arabicPeriod"/>
                      </a:pPr>
                      <a:r>
                        <a:rPr lang="pt-PT" sz="1200" dirty="0">
                          <a:effectLst/>
                          <a:latin typeface="+mn-lt"/>
                          <a:ea typeface="Arial" panose="020B0604020202020204" pitchFamily="34" charset="0"/>
                          <a:cs typeface="Times New Roman" panose="02020603050405020304" pitchFamily="18" charset="0"/>
                        </a:rPr>
                        <a:t>Procura de informação na Internet sobre a história do Olimpo, os 12 Deuses, os Épicos Homéricos, a montanha como local de culto. Com base nestes elementos, escreva um texto narrativo. A POEME e-</a:t>
                      </a:r>
                      <a:r>
                        <a:rPr lang="pt-PT" sz="1200" dirty="0" err="1">
                          <a:effectLst/>
                          <a:latin typeface="+mn-lt"/>
                          <a:ea typeface="Arial" panose="020B0604020202020204" pitchFamily="34" charset="0"/>
                          <a:cs typeface="Times New Roman" panose="02020603050405020304" pitchFamily="18" charset="0"/>
                        </a:rPr>
                        <a:t>Worksheet</a:t>
                      </a:r>
                      <a:r>
                        <a:rPr lang="pt-PT" sz="1200" dirty="0">
                          <a:effectLst/>
                          <a:latin typeface="+mn-lt"/>
                          <a:ea typeface="Arial" panose="020B0604020202020204" pitchFamily="34" charset="0"/>
                          <a:cs typeface="Times New Roman" panose="02020603050405020304" pitchFamily="18" charset="0"/>
                        </a:rPr>
                        <a:t> pode ajudá-lo com isto (Sugestão</a:t>
                      </a:r>
                      <a:r>
                        <a:rPr lang="en-US" sz="1200" dirty="0">
                          <a:effectLst/>
                          <a:latin typeface="+mn-lt"/>
                          <a:ea typeface="Arial" panose="020B0604020202020204" pitchFamily="34" charset="0"/>
                          <a:cs typeface="Times New Roman" panose="02020603050405020304" pitchFamily="18" charset="0"/>
                        </a:rPr>
                        <a:t>:</a:t>
                      </a:r>
                      <a:r>
                        <a:rPr lang="en-US" sz="1200" dirty="0">
                          <a:effectLst/>
                          <a:latin typeface="+mn-lt"/>
                          <a:ea typeface="Calibri" panose="020F0502020204030204" pitchFamily="34" charset="0"/>
                          <a:cs typeface="Times New Roman" panose="02020603050405020304" pitchFamily="18" charset="0"/>
                        </a:rPr>
                        <a:t> </a:t>
                      </a:r>
                      <a:r>
                        <a:rPr lang="en-US" sz="1200" u="sng" dirty="0">
                          <a:solidFill>
                            <a:srgbClr val="0000FF"/>
                          </a:solidFill>
                          <a:effectLst/>
                          <a:latin typeface="+mn-lt"/>
                          <a:ea typeface="Calibri" panose="020F0502020204030204" pitchFamily="34" charset="0"/>
                          <a:cs typeface="Times New Roman" panose="02020603050405020304" pitchFamily="18" charset="0"/>
                          <a:hlinkClick r:id="rId7"/>
                        </a:rPr>
                        <a:t>https://www.olimpos.eu/olimpos/life_nature/</a:t>
                      </a:r>
                      <a:r>
                        <a:rPr lang="en-US" sz="1200" dirty="0">
                          <a:effectLst/>
                          <a:latin typeface="+mn-lt"/>
                          <a:ea typeface="Calibri" panose="020F0502020204030204" pitchFamily="34" charset="0"/>
                          <a:cs typeface="Times New Roman" panose="02020603050405020304" pitchFamily="18" charset="0"/>
                        </a:rPr>
                        <a:t> or </a:t>
                      </a:r>
                      <a:r>
                        <a:rPr lang="en-US" sz="1200" u="none" strike="noStrike" dirty="0" err="1">
                          <a:solidFill>
                            <a:srgbClr val="0000FF"/>
                          </a:solidFill>
                          <a:effectLst/>
                          <a:latin typeface="+mn-lt"/>
                          <a:ea typeface="Arial" panose="020B0604020202020204" pitchFamily="34" charset="0"/>
                          <a:cs typeface="Times New Roman" panose="02020603050405020304" pitchFamily="18" charset="0"/>
                          <a:hlinkClick r:id="rId8"/>
                        </a:rPr>
                        <a:t>Μυθολογί</a:t>
                      </a:r>
                      <a:r>
                        <a:rPr lang="en-US" sz="1200" u="none" strike="noStrike" dirty="0">
                          <a:solidFill>
                            <a:srgbClr val="0000FF"/>
                          </a:solidFill>
                          <a:effectLst/>
                          <a:latin typeface="+mn-lt"/>
                          <a:ea typeface="Arial" panose="020B0604020202020204" pitchFamily="34" charset="0"/>
                          <a:cs typeface="Times New Roman" panose="02020603050405020304" pitchFamily="18" charset="0"/>
                          <a:hlinkClick r:id="rId8"/>
                        </a:rPr>
                        <a:t>α – Ιστορία | Olympus Travel Guide</a:t>
                      </a:r>
                      <a:r>
                        <a:rPr lang="en-US" sz="1200" dirty="0">
                          <a:effectLst/>
                          <a:latin typeface="+mn-lt"/>
                          <a:ea typeface="Calibri" panose="020F0502020204030204" pitchFamily="34" charset="0"/>
                          <a:cs typeface="Times New Roman" panose="02020603050405020304" pitchFamily="18" charset="0"/>
                        </a:rPr>
                        <a:t>).</a:t>
                      </a:r>
                      <a:endParaRPr lang="el-GR" sz="1200" dirty="0">
                        <a:effectLst/>
                        <a:latin typeface="+mn-lt"/>
                        <a:ea typeface="Calibri" panose="020F0502020204030204" pitchFamily="34" charset="0"/>
                        <a:cs typeface="Times New Roman" panose="02020603050405020304" pitchFamily="18" charset="0"/>
                      </a:endParaRPr>
                    </a:p>
                    <a:p>
                      <a:pPr marL="342900" lvl="0" indent="-342900">
                        <a:lnSpc>
                          <a:spcPct val="100000"/>
                        </a:lnSpc>
                        <a:spcAft>
                          <a:spcPts val="0"/>
                        </a:spcAft>
                        <a:buFont typeface="+mj-lt"/>
                        <a:buAutoNum type="arabicPeriod"/>
                      </a:pPr>
                      <a:r>
                        <a:rPr lang="pt-PT" sz="1200" dirty="0">
                          <a:effectLst/>
                          <a:latin typeface="+mn-lt"/>
                          <a:ea typeface="Arial" panose="020B0604020202020204" pitchFamily="34" charset="0"/>
                          <a:cs typeface="Times New Roman" panose="02020603050405020304" pitchFamily="18" charset="0"/>
                        </a:rPr>
                        <a:t>Durante a etapa anterior, descarregar imagens relacionadas com o texto.</a:t>
                      </a:r>
                    </a:p>
                    <a:p>
                      <a:pPr marL="342900" lvl="0" indent="-342900">
                        <a:lnSpc>
                          <a:spcPct val="100000"/>
                        </a:lnSpc>
                        <a:spcAft>
                          <a:spcPts val="0"/>
                        </a:spcAft>
                        <a:buFont typeface="+mj-lt"/>
                        <a:buAutoNum type="arabicPeriod"/>
                      </a:pPr>
                      <a:r>
                        <a:rPr lang="pt-PT" sz="1200" dirty="0">
                          <a:effectLst/>
                          <a:latin typeface="+mn-lt"/>
                          <a:ea typeface="Arial" panose="020B0604020202020204" pitchFamily="34" charset="0"/>
                          <a:cs typeface="Times New Roman" panose="02020603050405020304" pitchFamily="18" charset="0"/>
                        </a:rPr>
                        <a:t>Pode adicionar um vídeo sobre a mitologia grega. </a:t>
                      </a:r>
                      <a:r>
                        <a:rPr lang="en-US" sz="1200" u="none" strike="noStrike" dirty="0">
                          <a:solidFill>
                            <a:srgbClr val="0000FF"/>
                          </a:solidFill>
                          <a:effectLst/>
                          <a:latin typeface="+mn-lt"/>
                          <a:ea typeface="Arial" panose="020B0604020202020204" pitchFamily="34" charset="0"/>
                          <a:cs typeface="Times New Roman" panose="02020603050405020304" pitchFamily="18" charset="0"/>
                          <a:hlinkClick r:id="rId9"/>
                        </a:rPr>
                        <a:t>Mount Olympus: The Great Palace Of The Gods - Greek Mythology Explained - YouTube</a:t>
                      </a:r>
                      <a:endParaRPr lang="el-GR" sz="1200" dirty="0">
                        <a:effectLst/>
                        <a:latin typeface="+mn-lt"/>
                        <a:ea typeface="Calibri" panose="020F0502020204030204" pitchFamily="34" charset="0"/>
                        <a:cs typeface="Times New Roman" panose="02020603050405020304" pitchFamily="18" charset="0"/>
                      </a:endParaRPr>
                    </a:p>
                    <a:p>
                      <a:pPr marL="342900" lvl="0" indent="-342900">
                        <a:lnSpc>
                          <a:spcPct val="100000"/>
                        </a:lnSpc>
                        <a:spcAft>
                          <a:spcPts val="0"/>
                        </a:spcAft>
                        <a:buFont typeface="+mj-lt"/>
                        <a:buAutoNum type="arabicPeriod"/>
                      </a:pPr>
                      <a:r>
                        <a:rPr lang="pt-PT" sz="1200" dirty="0">
                          <a:effectLst/>
                          <a:latin typeface="+mn-lt"/>
                          <a:ea typeface="Calibri" panose="020F0502020204030204" pitchFamily="34" charset="0"/>
                          <a:cs typeface="Times New Roman" panose="02020603050405020304" pitchFamily="18" charset="0"/>
                        </a:rPr>
                        <a:t>Construa o livro na aplicação </a:t>
                      </a:r>
                      <a:r>
                        <a:rPr lang="pt-PT" sz="1200" dirty="0" err="1">
                          <a:effectLst/>
                          <a:latin typeface="+mn-lt"/>
                          <a:ea typeface="Calibri" panose="020F0502020204030204" pitchFamily="34" charset="0"/>
                          <a:cs typeface="Times New Roman" panose="02020603050405020304" pitchFamily="18" charset="0"/>
                        </a:rPr>
                        <a:t>Book</a:t>
                      </a:r>
                      <a:r>
                        <a:rPr lang="pt-PT" sz="1200" dirty="0">
                          <a:effectLst/>
                          <a:latin typeface="+mn-lt"/>
                          <a:ea typeface="Calibri" panose="020F0502020204030204" pitchFamily="34" charset="0"/>
                          <a:cs typeface="Times New Roman" panose="02020603050405020304" pitchFamily="18" charset="0"/>
                        </a:rPr>
                        <a:t> </a:t>
                      </a:r>
                      <a:r>
                        <a:rPr lang="pt-PT" sz="1200" dirty="0" err="1">
                          <a:effectLst/>
                          <a:latin typeface="+mn-lt"/>
                          <a:ea typeface="Calibri" panose="020F0502020204030204" pitchFamily="34" charset="0"/>
                          <a:cs typeface="Times New Roman" panose="02020603050405020304" pitchFamily="18" charset="0"/>
                        </a:rPr>
                        <a:t>Creator</a:t>
                      </a:r>
                      <a:r>
                        <a:rPr lang="pt-PT" sz="1200" dirty="0">
                          <a:effectLst/>
                          <a:latin typeface="+mn-lt"/>
                          <a:ea typeface="Calibri" panose="020F0502020204030204" pitchFamily="34" charset="0"/>
                          <a:cs typeface="Times New Roman" panose="02020603050405020304" pitchFamily="18" charset="0"/>
                        </a:rPr>
                        <a:t> com base no material que reuniu e no texto narrativo que foi produzido no passo 1... </a:t>
                      </a:r>
                    </a:p>
                    <a:p>
                      <a:pPr marL="342900" lvl="0" indent="-342900">
                        <a:lnSpc>
                          <a:spcPct val="100000"/>
                        </a:lnSpc>
                        <a:spcAft>
                          <a:spcPts val="0"/>
                        </a:spcAft>
                        <a:buFont typeface="+mj-lt"/>
                        <a:buAutoNum type="arabicPeriod"/>
                      </a:pPr>
                      <a:r>
                        <a:rPr lang="pt-PT" sz="1200" dirty="0">
                          <a:effectLst/>
                          <a:latin typeface="+mn-lt"/>
                          <a:ea typeface="Calibri" panose="020F0502020204030204" pitchFamily="34" charset="0"/>
                          <a:cs typeface="Times New Roman" panose="02020603050405020304" pitchFamily="18" charset="0"/>
                        </a:rPr>
                        <a:t>Guarde o seu ficheiro num tablet.</a:t>
                      </a:r>
                      <a:r>
                        <a:rPr lang="en-US" sz="1200" dirty="0">
                          <a:effectLst/>
                          <a:latin typeface="+mn-lt"/>
                          <a:ea typeface="Arial" panose="020B0604020202020204" pitchFamily="34" charset="0"/>
                          <a:cs typeface="Times New Roman" panose="02020603050405020304" pitchFamily="18" charset="0"/>
                        </a:rPr>
                        <a:t> </a:t>
                      </a:r>
                      <a:endParaRPr lang="el-GR" sz="1200" dirty="0">
                        <a:effectLst/>
                        <a:latin typeface="+mn-lt"/>
                        <a:ea typeface="Calibri" panose="020F0502020204030204" pitchFamily="34" charset="0"/>
                        <a:cs typeface="Times New Roman" panose="02020603050405020304" pitchFamily="18" charset="0"/>
                      </a:endParaRPr>
                    </a:p>
                  </a:txBody>
                  <a:tcPr marL="31107" marR="3110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66558222"/>
                  </a:ext>
                </a:extLst>
              </a:tr>
            </a:tbl>
          </a:graphicData>
        </a:graphic>
      </p:graphicFrame>
    </p:spTree>
    <p:extLst>
      <p:ext uri="{BB962C8B-B14F-4D97-AF65-F5344CB8AC3E}">
        <p14:creationId xmlns:p14="http://schemas.microsoft.com/office/powerpoint/2010/main" val="675895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21572"/>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PT" sz="3200" dirty="0">
                <a:solidFill>
                  <a:srgbClr val="002060"/>
                </a:solidFill>
                <a:latin typeface="Arial" panose="020B0604020202020204" pitchFamily="34" charset="0"/>
                <a:cs typeface="Arial" panose="020B0604020202020204" pitchFamily="34" charset="0"/>
              </a:rPr>
              <a:t>PASSO 5: Construa as suas exposições</a:t>
            </a:r>
            <a:endParaRPr lang="en-GB" sz="32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478456" y="1080550"/>
            <a:ext cx="11235087" cy="497788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3" name="Πίνακας 2">
            <a:extLst>
              <a:ext uri="{FF2B5EF4-FFF2-40B4-BE49-F238E27FC236}">
                <a16:creationId xmlns:a16="http://schemas.microsoft.com/office/drawing/2014/main" id="{AD1D3FB0-2348-D21B-2B3A-6D8CEC1D3022}"/>
              </a:ext>
            </a:extLst>
          </p:cNvPr>
          <p:cNvGraphicFramePr>
            <a:graphicFrameLocks noGrp="1"/>
          </p:cNvGraphicFramePr>
          <p:nvPr>
            <p:extLst>
              <p:ext uri="{D42A27DB-BD31-4B8C-83A1-F6EECF244321}">
                <p14:modId xmlns:p14="http://schemas.microsoft.com/office/powerpoint/2010/main" val="1064859482"/>
              </p:ext>
            </p:extLst>
          </p:nvPr>
        </p:nvGraphicFramePr>
        <p:xfrm>
          <a:off x="681925" y="1163147"/>
          <a:ext cx="11003797" cy="4775331"/>
        </p:xfrm>
        <a:graphic>
          <a:graphicData uri="http://schemas.openxmlformats.org/drawingml/2006/table">
            <a:tbl>
              <a:tblPr bandRow="1"/>
              <a:tblGrid>
                <a:gridCol w="1994240">
                  <a:extLst>
                    <a:ext uri="{9D8B030D-6E8A-4147-A177-3AD203B41FA5}">
                      <a16:colId xmlns:a16="http://schemas.microsoft.com/office/drawing/2014/main" val="546469574"/>
                    </a:ext>
                  </a:extLst>
                </a:gridCol>
                <a:gridCol w="9009557">
                  <a:extLst>
                    <a:ext uri="{9D8B030D-6E8A-4147-A177-3AD203B41FA5}">
                      <a16:colId xmlns:a16="http://schemas.microsoft.com/office/drawing/2014/main" val="3550190947"/>
                    </a:ext>
                  </a:extLst>
                </a:gridCol>
              </a:tblGrid>
              <a:tr h="169719">
                <a:tc>
                  <a:txBody>
                    <a:bodyPr/>
                    <a:lstStyle/>
                    <a:p>
                      <a:pPr>
                        <a:lnSpc>
                          <a:spcPct val="115000"/>
                        </a:lnSpc>
                        <a:spcAft>
                          <a:spcPts val="800"/>
                        </a:spcAft>
                      </a:pPr>
                      <a:r>
                        <a:rPr lang="en-US" sz="11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Sub-</a:t>
                      </a:r>
                      <a:r>
                        <a:rPr lang="en-US" sz="1100" b="1" u="sng"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secção</a:t>
                      </a:r>
                      <a:r>
                        <a:rPr lang="en-US" sz="1100" b="1" u="sng"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00" dirty="0" err="1">
                          <a:effectLst/>
                          <a:latin typeface="+mn-lt"/>
                          <a:ea typeface="Arial" panose="020B0604020202020204" pitchFamily="34" charset="0"/>
                          <a:cs typeface="Times New Roman" panose="02020603050405020304" pitchFamily="18" charset="0"/>
                        </a:rPr>
                        <a:t>Respeito</a:t>
                      </a:r>
                      <a:r>
                        <a:rPr lang="en-US" sz="1000" dirty="0">
                          <a:effectLst/>
                          <a:latin typeface="+mn-lt"/>
                          <a:ea typeface="Arial" panose="020B0604020202020204" pitchFamily="34" charset="0"/>
                          <a:cs typeface="Times New Roman" panose="02020603050405020304" pitchFamily="18" charset="0"/>
                        </a:rPr>
                        <a:t> pela </a:t>
                      </a:r>
                      <a:r>
                        <a:rPr lang="en-US" sz="1000" dirty="0" err="1">
                          <a:effectLst/>
                          <a:latin typeface="+mn-lt"/>
                          <a:ea typeface="Arial" panose="020B0604020202020204" pitchFamily="34" charset="0"/>
                          <a:cs typeface="Times New Roman" panose="02020603050405020304" pitchFamily="18" charset="0"/>
                        </a:rPr>
                        <a:t>natureza</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34627492"/>
                  </a:ext>
                </a:extLst>
              </a:tr>
              <a:tr h="169719">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número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00" b="1" dirty="0">
                          <a:effectLst/>
                          <a:latin typeface="+mn-lt"/>
                          <a:ea typeface="Arial" panose="020B0604020202020204" pitchFamily="34" charset="0"/>
                          <a:cs typeface="Times New Roman" panose="02020603050405020304" pitchFamily="18" charset="0"/>
                        </a:rPr>
                        <a:t>Nº 9</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59618069"/>
                  </a:ext>
                </a:extLst>
              </a:tr>
              <a:tr h="169719">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Nome da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000" b="1" dirty="0">
                          <a:effectLst/>
                          <a:latin typeface="+mn-lt"/>
                          <a:ea typeface="Arial" panose="020B0604020202020204" pitchFamily="34" charset="0"/>
                          <a:cs typeface="Times New Roman" panose="02020603050405020304" pitchFamily="18" charset="0"/>
                        </a:rPr>
                        <a:t>O homem e a montanha</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119046438"/>
                  </a:ext>
                </a:extLst>
              </a:tr>
              <a:tr h="169719">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Tipo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00" dirty="0">
                          <a:effectLst/>
                          <a:latin typeface="+mn-lt"/>
                          <a:ea typeface="Arial" panose="020B0604020202020204" pitchFamily="34" charset="0"/>
                          <a:cs typeface="Times New Roman" panose="02020603050405020304" pitchFamily="18" charset="0"/>
                        </a:rPr>
                        <a:t>Tangible</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21411667"/>
                  </a:ext>
                </a:extLst>
              </a:tr>
              <a:tr h="169719">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Tempo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preparação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pt-PT" sz="1000" dirty="0">
                          <a:effectLst/>
                          <a:latin typeface="+mn-lt"/>
                          <a:ea typeface="Arial" panose="020B0604020202020204" pitchFamily="34" charset="0"/>
                          <a:cs typeface="Times New Roman" panose="02020603050405020304" pitchFamily="18" charset="0"/>
                        </a:rPr>
                        <a:t>2 dias para a preparação e 1 hora para a instalação</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12023290"/>
                  </a:ext>
                </a:extLst>
              </a:tr>
              <a:tr h="169719">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Alunos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necessários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00" dirty="0">
                          <a:effectLst/>
                          <a:latin typeface="+mn-lt"/>
                          <a:ea typeface="Arial" panose="020B0604020202020204" pitchFamily="34" charset="0"/>
                          <a:cs typeface="Times New Roman" panose="02020603050405020304" pitchFamily="18" charset="0"/>
                        </a:rPr>
                        <a:t>4 </a:t>
                      </a:r>
                      <a:r>
                        <a:rPr lang="en-US" sz="1000" dirty="0" err="1">
                          <a:effectLst/>
                          <a:latin typeface="+mn-lt"/>
                          <a:ea typeface="Arial" panose="020B0604020202020204" pitchFamily="34" charset="0"/>
                          <a:cs typeface="Times New Roman" panose="02020603050405020304" pitchFamily="18" charset="0"/>
                        </a:rPr>
                        <a:t>alunos</a:t>
                      </a:r>
                      <a:r>
                        <a:rPr lang="en-US" sz="1000" dirty="0">
                          <a:effectLst/>
                          <a:latin typeface="+mn-lt"/>
                          <a:ea typeface="Arial" panose="020B0604020202020204" pitchFamily="34" charset="0"/>
                          <a:cs typeface="Times New Roman" panose="02020603050405020304" pitchFamily="18" charset="0"/>
                        </a:rPr>
                        <a:t> no total</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4521397"/>
                  </a:ext>
                </a:extLst>
              </a:tr>
              <a:tr h="1059920">
                <a:tc>
                  <a:txBody>
                    <a:bodyPr/>
                    <a:lstStyle/>
                    <a:p>
                      <a:pPr>
                        <a:lnSpc>
                          <a:spcPct val="115000"/>
                        </a:lnSpc>
                        <a:spcAft>
                          <a:spcPts val="800"/>
                        </a:spcAft>
                      </a:pP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Breve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descrição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800"/>
                        </a:spcAft>
                        <a:tabLst>
                          <a:tab pos="2046605" algn="ctr"/>
                        </a:tabLst>
                      </a:pPr>
                      <a:r>
                        <a:rPr lang="pt-PT" sz="1000" dirty="0">
                          <a:effectLst/>
                          <a:latin typeface="+mn-lt"/>
                          <a:ea typeface="Arial" panose="020B0604020202020204" pitchFamily="34" charset="0"/>
                          <a:cs typeface="Times New Roman" panose="02020603050405020304" pitchFamily="18" charset="0"/>
                        </a:rPr>
                        <a:t>Uma construção em que serão apresentados dois grandes cartazes verticais. Um mostrará um mapa do Olimpo com sugestões de vias de escalada, o outro será um sinal dos regulamentos que regem o Parque Nacional. Ver os exemplos acima:</a:t>
                      </a:r>
                      <a:endParaRPr lang="el-GR" sz="1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mn-lt"/>
                          <a:ea typeface="Arial" panose="020B0604020202020204" pitchFamily="34" charset="0"/>
                          <a:cs typeface="Times New Roman" panose="02020603050405020304" pitchFamily="18" charset="0"/>
                        </a:rPr>
                        <a:t> </a:t>
                      </a:r>
                      <a:endParaRPr lang="el-GR" sz="1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mn-lt"/>
                          <a:ea typeface="Arial" panose="020B0604020202020204" pitchFamily="34" charset="0"/>
                          <a:cs typeface="Times New Roman" panose="02020603050405020304" pitchFamily="18" charset="0"/>
                        </a:rPr>
                        <a:t> </a:t>
                      </a:r>
                      <a:endParaRPr lang="el-GR" sz="1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mn-lt"/>
                          <a:ea typeface="Arial" panose="020B0604020202020204" pitchFamily="34" charset="0"/>
                          <a:cs typeface="Times New Roman" panose="02020603050405020304" pitchFamily="18" charset="0"/>
                        </a:rPr>
                        <a:t> </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98206656"/>
                  </a:ext>
                </a:extLst>
              </a:tr>
              <a:tr h="1032836">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Materiais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e/</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ou</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ferramentas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necessárias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00000"/>
                        </a:lnSpc>
                        <a:spcAft>
                          <a:spcPts val="0"/>
                        </a:spcAft>
                      </a:pPr>
                      <a:r>
                        <a:rPr lang="pt-PT" sz="1000" dirty="0">
                          <a:effectLst/>
                          <a:latin typeface="+mn-lt"/>
                          <a:ea typeface="Arial" panose="020B0604020202020204" pitchFamily="34" charset="0"/>
                          <a:cs typeface="Times New Roman" panose="02020603050405020304" pitchFamily="18" charset="0"/>
                        </a:rPr>
                        <a:t>Para a construção da base:</a:t>
                      </a:r>
                    </a:p>
                    <a:p>
                      <a:pPr>
                        <a:lnSpc>
                          <a:spcPct val="100000"/>
                        </a:lnSpc>
                        <a:spcAft>
                          <a:spcPts val="0"/>
                        </a:spcAft>
                      </a:pPr>
                      <a:r>
                        <a:rPr lang="pt-PT" sz="1000" dirty="0">
                          <a:effectLst/>
                          <a:latin typeface="+mn-lt"/>
                          <a:ea typeface="Arial" panose="020B0604020202020204" pitchFamily="34" charset="0"/>
                          <a:cs typeface="Times New Roman" panose="02020603050405020304" pitchFamily="18" charset="0"/>
                        </a:rPr>
                        <a:t>Uma moldura de madeira de chão (dimensões 1,80x60-horizontal) -&gt; seria bom ser feita por um carpinteiro (ver foto acima)</a:t>
                      </a:r>
                    </a:p>
                    <a:p>
                      <a:pPr>
                        <a:lnSpc>
                          <a:spcPct val="100000"/>
                        </a:lnSpc>
                        <a:spcAft>
                          <a:spcPts val="0"/>
                        </a:spcAft>
                      </a:pPr>
                      <a:r>
                        <a:rPr lang="pt-PT" sz="1000" dirty="0">
                          <a:effectLst/>
                          <a:latin typeface="+mn-lt"/>
                          <a:ea typeface="Arial" panose="020B0604020202020204" pitchFamily="34" charset="0"/>
                          <a:cs typeface="Times New Roman" panose="02020603050405020304" pitchFamily="18" charset="0"/>
                        </a:rPr>
                        <a:t>Cordas e clipes pretos</a:t>
                      </a:r>
                    </a:p>
                    <a:p>
                      <a:pPr>
                        <a:lnSpc>
                          <a:spcPct val="100000"/>
                        </a:lnSpc>
                        <a:spcAft>
                          <a:spcPts val="0"/>
                        </a:spcAft>
                      </a:pPr>
                      <a:r>
                        <a:rPr lang="pt-PT" sz="1000" dirty="0">
                          <a:effectLst/>
                          <a:latin typeface="+mn-lt"/>
                          <a:ea typeface="Arial" panose="020B0604020202020204" pitchFamily="34" charset="0"/>
                          <a:cs typeface="Times New Roman" panose="02020603050405020304" pitchFamily="18" charset="0"/>
                        </a:rPr>
                        <a:t>Se tal não for possível, pode utilizar um quadro de avisos portátil na escola (ver foto acima)</a:t>
                      </a:r>
                    </a:p>
                    <a:p>
                      <a:pPr>
                        <a:lnSpc>
                          <a:spcPct val="100000"/>
                        </a:lnSpc>
                        <a:spcAft>
                          <a:spcPts val="0"/>
                        </a:spcAft>
                      </a:pPr>
                      <a:r>
                        <a:rPr lang="pt-PT" sz="1000" dirty="0">
                          <a:effectLst/>
                          <a:latin typeface="+mn-lt"/>
                          <a:ea typeface="Arial" panose="020B0604020202020204" pitchFamily="34" charset="0"/>
                          <a:cs typeface="Times New Roman" panose="02020603050405020304" pitchFamily="18" charset="0"/>
                        </a:rPr>
                        <a:t>Para os cartazes:</a:t>
                      </a:r>
                    </a:p>
                    <a:p>
                      <a:pPr>
                        <a:lnSpc>
                          <a:spcPct val="100000"/>
                        </a:lnSpc>
                        <a:spcAft>
                          <a:spcPts val="0"/>
                        </a:spcAft>
                      </a:pPr>
                      <a:r>
                        <a:rPr lang="pt-PT" sz="1000" dirty="0">
                          <a:effectLst/>
                          <a:latin typeface="+mn-lt"/>
                          <a:ea typeface="Arial" panose="020B0604020202020204" pitchFamily="34" charset="0"/>
                          <a:cs typeface="Times New Roman" panose="02020603050405020304" pitchFamily="18" charset="0"/>
                        </a:rPr>
                        <a:t>Uma impressora para papel fotográfico A3</a:t>
                      </a:r>
                    </a:p>
                    <a:p>
                      <a:pPr>
                        <a:lnSpc>
                          <a:spcPct val="100000"/>
                        </a:lnSpc>
                        <a:spcAft>
                          <a:spcPts val="0"/>
                        </a:spcAft>
                      </a:pPr>
                      <a:r>
                        <a:rPr lang="pt-PT" sz="1000" dirty="0">
                          <a:effectLst/>
                          <a:latin typeface="+mn-lt"/>
                          <a:ea typeface="Arial" panose="020B0604020202020204" pitchFamily="34" charset="0"/>
                          <a:cs typeface="Times New Roman" panose="02020603050405020304" pitchFamily="18" charset="0"/>
                        </a:rPr>
                        <a:t>Papel fotográfico A3</a:t>
                      </a:r>
                    </a:p>
                    <a:p>
                      <a:pPr>
                        <a:lnSpc>
                          <a:spcPct val="100000"/>
                        </a:lnSpc>
                        <a:spcAft>
                          <a:spcPts val="0"/>
                        </a:spcAft>
                      </a:pPr>
                      <a:r>
                        <a:rPr lang="pt-PT" sz="1000" dirty="0">
                          <a:effectLst/>
                          <a:latin typeface="+mn-lt"/>
                          <a:ea typeface="Arial" panose="020B0604020202020204" pitchFamily="34" charset="0"/>
                          <a:cs typeface="Times New Roman" panose="02020603050405020304" pitchFamily="18" charset="0"/>
                        </a:rPr>
                        <a:t>Haverá uma etiqueta explicativa geral pendurada na parede</a:t>
                      </a:r>
                      <a:r>
                        <a:rPr lang="en-US" sz="1000" dirty="0">
                          <a:effectLst/>
                          <a:latin typeface="+mn-lt"/>
                          <a:ea typeface="Arial" panose="020B0604020202020204" pitchFamily="34" charset="0"/>
                          <a:cs typeface="Times New Roman" panose="02020603050405020304" pitchFamily="18" charset="0"/>
                        </a:rPr>
                        <a:t>.</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02101068"/>
                  </a:ext>
                </a:extLst>
              </a:tr>
              <a:tr h="169719">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Dimensões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da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exibição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000" dirty="0">
                          <a:effectLst/>
                          <a:latin typeface="+mn-lt"/>
                          <a:ea typeface="Arial" panose="020B0604020202020204" pitchFamily="34" charset="0"/>
                          <a:cs typeface="Times New Roman" panose="02020603050405020304" pitchFamily="18" charset="0"/>
                        </a:rPr>
                        <a:t> </a:t>
                      </a:r>
                      <a:r>
                        <a:rPr lang="pt-PT" sz="1000" dirty="0">
                          <a:effectLst/>
                          <a:latin typeface="+mn-lt"/>
                          <a:ea typeface="Arial" panose="020B0604020202020204" pitchFamily="34" charset="0"/>
                          <a:cs typeface="Times New Roman" panose="02020603050405020304" pitchFamily="18" charset="0"/>
                        </a:rPr>
                        <a:t>Cada tamanho de cartaz A3</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65703014"/>
                  </a:ext>
                </a:extLst>
              </a:tr>
              <a:tr h="1032836">
                <a:tc>
                  <a:txBody>
                    <a:bodyPr/>
                    <a:lstStyle/>
                    <a:p>
                      <a:pPr>
                        <a:lnSpc>
                          <a:spcPct val="115000"/>
                        </a:lnSpc>
                        <a:spcAft>
                          <a:spcPts val="800"/>
                        </a:spcAft>
                      </a:pP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Instruções</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de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construção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a:t>
                      </a:r>
                      <a:r>
                        <a:rPr lang="en-US" sz="1100" b="1" dirty="0" err="1">
                          <a:solidFill>
                            <a:srgbClr val="2E75B5"/>
                          </a:solidFill>
                          <a:effectLst/>
                          <a:latin typeface="Arial" panose="020B0604020202020204" pitchFamily="34" charset="0"/>
                          <a:ea typeface="Arial" panose="020B0604020202020204" pitchFamily="34" charset="0"/>
                          <a:cs typeface="Times New Roman" panose="02020603050405020304" pitchFamily="18" charset="0"/>
                        </a:rPr>
                        <a:t>passo</a:t>
                      </a:r>
                      <a:r>
                        <a:rPr lang="en-US" sz="1100" b="1" dirty="0">
                          <a:solidFill>
                            <a:srgbClr val="2E75B5"/>
                          </a:solidFill>
                          <a:effectLst/>
                          <a:latin typeface="Arial" panose="020B0604020202020204" pitchFamily="34" charset="0"/>
                          <a:ea typeface="Arial" panose="020B0604020202020204" pitchFamily="34" charset="0"/>
                          <a:cs typeface="Times New Roman" panose="02020603050405020304" pitchFamily="18" charset="0"/>
                        </a:rPr>
                        <a:t>:</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7415" marR="57415"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342900" lvl="0" indent="-342900">
                        <a:lnSpc>
                          <a:spcPct val="100000"/>
                        </a:lnSpc>
                        <a:spcAft>
                          <a:spcPts val="0"/>
                        </a:spcAft>
                        <a:buFont typeface="+mj-lt"/>
                        <a:buAutoNum type="arabicPeriod"/>
                      </a:pPr>
                      <a:r>
                        <a:rPr lang="pt-PT" sz="1000" dirty="0">
                          <a:effectLst/>
                          <a:latin typeface="+mn-lt"/>
                          <a:ea typeface="Arial" panose="020B0604020202020204" pitchFamily="34" charset="0"/>
                          <a:cs typeface="Times New Roman" panose="02020603050405020304" pitchFamily="18" charset="0"/>
                        </a:rPr>
                        <a:t>Descarregue um mapa do Monte Olimpo mostrando as possíveis vias de escalada. (Sugestão</a:t>
                      </a:r>
                      <a:r>
                        <a:rPr lang="en-US" sz="1000" dirty="0">
                          <a:effectLst/>
                          <a:latin typeface="+mn-lt"/>
                          <a:ea typeface="Arial" panose="020B0604020202020204" pitchFamily="34" charset="0"/>
                          <a:cs typeface="Times New Roman" panose="02020603050405020304" pitchFamily="18" charset="0"/>
                        </a:rPr>
                        <a:t>:</a:t>
                      </a:r>
                      <a:r>
                        <a:rPr lang="en-US" sz="1000" dirty="0">
                          <a:effectLst/>
                          <a:latin typeface="+mn-lt"/>
                          <a:ea typeface="Calibri" panose="020F0502020204030204" pitchFamily="34" charset="0"/>
                          <a:cs typeface="Times New Roman" panose="02020603050405020304" pitchFamily="18" charset="0"/>
                        </a:rPr>
                        <a:t> </a:t>
                      </a:r>
                      <a:r>
                        <a:rPr lang="en-US" sz="1000" u="none" strike="noStrike" dirty="0">
                          <a:effectLst/>
                          <a:latin typeface="+mn-lt"/>
                          <a:ea typeface="Calibri" panose="020F0502020204030204" pitchFamily="34" charset="0"/>
                          <a:cs typeface="Times New Roman" panose="02020603050405020304" pitchFamily="18" charset="0"/>
                          <a:hlinkClick r:id="rId6"/>
                        </a:rPr>
                        <a:t>Hiking - Routes - Olimpos.eu</a:t>
                      </a:r>
                      <a:r>
                        <a:rPr lang="en-US" sz="1000" dirty="0">
                          <a:effectLst/>
                          <a:latin typeface="+mn-lt"/>
                          <a:ea typeface="Arial" panose="020B0604020202020204" pitchFamily="34" charset="0"/>
                          <a:cs typeface="Times New Roman" panose="02020603050405020304" pitchFamily="18" charset="0"/>
                        </a:rPr>
                        <a:t> </a:t>
                      </a:r>
                      <a:r>
                        <a:rPr lang="en-US" sz="1000" dirty="0" err="1">
                          <a:effectLst/>
                          <a:latin typeface="+mn-lt"/>
                          <a:ea typeface="Calibri" panose="020F0502020204030204" pitchFamily="34" charset="0"/>
                          <a:cs typeface="Times New Roman" panose="02020603050405020304" pitchFamily="18" charset="0"/>
                        </a:rPr>
                        <a:t>ou</a:t>
                      </a:r>
                      <a:r>
                        <a:rPr lang="en-US" sz="1000" dirty="0">
                          <a:effectLst/>
                          <a:latin typeface="+mn-lt"/>
                          <a:ea typeface="Calibri" panose="020F0502020204030204" pitchFamily="34" charset="0"/>
                          <a:cs typeface="Times New Roman" panose="02020603050405020304" pitchFamily="18" charset="0"/>
                        </a:rPr>
                        <a:t> </a:t>
                      </a:r>
                      <a:r>
                        <a:rPr lang="en-US" sz="1000" u="none" strike="noStrike" dirty="0">
                          <a:effectLst/>
                          <a:latin typeface="+mn-lt"/>
                          <a:ea typeface="Arial" panose="020B0604020202020204" pitchFamily="34" charset="0"/>
                          <a:cs typeface="Times New Roman" panose="02020603050405020304" pitchFamily="18" charset="0"/>
                          <a:hlinkClick r:id="rId7"/>
                        </a:rPr>
                        <a:t>Hiking Map of mount Olympus (leivaditis.gr)</a:t>
                      </a:r>
                      <a:r>
                        <a:rPr lang="en-US" sz="1000" dirty="0">
                          <a:effectLst/>
                          <a:latin typeface="+mn-lt"/>
                          <a:ea typeface="Arial" panose="020B0604020202020204" pitchFamily="34" charset="0"/>
                          <a:cs typeface="Times New Roman" panose="02020603050405020304" pitchFamily="18" charset="0"/>
                        </a:rPr>
                        <a:t> e </a:t>
                      </a:r>
                      <a:r>
                        <a:rPr lang="en-US" sz="1000" u="none" strike="noStrike" dirty="0" err="1">
                          <a:effectLst/>
                          <a:latin typeface="+mn-lt"/>
                          <a:ea typeface="Arial" panose="020B0604020202020204" pitchFamily="34" charset="0"/>
                          <a:cs typeface="Times New Roman" panose="02020603050405020304" pitchFamily="18" charset="0"/>
                          <a:hlinkClick r:id="rId8"/>
                        </a:rPr>
                        <a:t>Ορει</a:t>
                      </a:r>
                      <a:r>
                        <a:rPr lang="en-US" sz="1000" u="none" strike="noStrike" dirty="0">
                          <a:effectLst/>
                          <a:latin typeface="+mn-lt"/>
                          <a:ea typeface="Arial" panose="020B0604020202020204" pitchFamily="34" charset="0"/>
                          <a:cs typeface="Times New Roman" panose="02020603050405020304" pitchFamily="18" charset="0"/>
                          <a:hlinkClick r:id="rId8"/>
                        </a:rPr>
                        <a:t>βατικές Διαδρομές | Olympus Travel Guide</a:t>
                      </a:r>
                      <a:r>
                        <a:rPr lang="en-US" sz="1000" dirty="0">
                          <a:effectLst/>
                          <a:latin typeface="+mn-lt"/>
                          <a:ea typeface="Arial" panose="020B0604020202020204" pitchFamily="34" charset="0"/>
                          <a:cs typeface="Times New Roman" panose="02020603050405020304" pitchFamily="18" charset="0"/>
                        </a:rPr>
                        <a:t> e </a:t>
                      </a:r>
                      <a:r>
                        <a:rPr lang="en-US" sz="1000" u="none" strike="noStrike" dirty="0">
                          <a:effectLst/>
                          <a:latin typeface="+mn-lt"/>
                          <a:ea typeface="Arial" panose="020B0604020202020204" pitchFamily="34" charset="0"/>
                          <a:cs typeface="Times New Roman" panose="02020603050405020304" pitchFamily="18" charset="0"/>
                          <a:hlinkClick r:id="rId9"/>
                        </a:rPr>
                        <a:t>http://oreivatein.blogspot.com/2012/08/blog-post.html</a:t>
                      </a:r>
                      <a:r>
                        <a:rPr lang="en-US" sz="1000" dirty="0">
                          <a:effectLst/>
                          <a:latin typeface="+mn-lt"/>
                          <a:ea typeface="Arial" panose="020B0604020202020204" pitchFamily="34" charset="0"/>
                          <a:cs typeface="Times New Roman" panose="02020603050405020304" pitchFamily="18" charset="0"/>
                        </a:rPr>
                        <a:t> )</a:t>
                      </a:r>
                      <a:r>
                        <a:rPr lang="en-US" sz="1000" dirty="0">
                          <a:effectLst/>
                          <a:latin typeface="+mn-lt"/>
                          <a:ea typeface="Calibri" panose="020F0502020204030204" pitchFamily="34" charset="0"/>
                          <a:cs typeface="Times New Roman" panose="02020603050405020304" pitchFamily="18" charset="0"/>
                        </a:rPr>
                        <a:t>.</a:t>
                      </a:r>
                      <a:r>
                        <a:rPr lang="en-US" sz="1000" dirty="0">
                          <a:effectLst/>
                          <a:latin typeface="+mn-lt"/>
                          <a:ea typeface="Arial" panose="020B0604020202020204" pitchFamily="34" charset="0"/>
                          <a:cs typeface="Times New Roman" panose="02020603050405020304" pitchFamily="18" charset="0"/>
                        </a:rPr>
                        <a:t> </a:t>
                      </a:r>
                      <a:r>
                        <a:rPr lang="pt-PT" sz="1000" dirty="0">
                          <a:effectLst/>
                          <a:latin typeface="+mn-lt"/>
                          <a:ea typeface="Arial" panose="020B0604020202020204" pitchFamily="34" charset="0"/>
                          <a:cs typeface="Times New Roman" panose="02020603050405020304" pitchFamily="18" charset="0"/>
                        </a:rPr>
                        <a:t>Pode utilizar o website </a:t>
                      </a:r>
                      <a:r>
                        <a:rPr lang="en-US" sz="1000" u="none" strike="noStrike" dirty="0">
                          <a:effectLst/>
                          <a:latin typeface="+mn-lt"/>
                          <a:ea typeface="Arial" panose="020B0604020202020204" pitchFamily="34" charset="0"/>
                          <a:cs typeface="Times New Roman" panose="02020603050405020304" pitchFamily="18" charset="0"/>
                          <a:hlinkClick r:id="rId10"/>
                        </a:rPr>
                        <a:t>https://pixlr.com/gr/x/</a:t>
                      </a:r>
                      <a:r>
                        <a:rPr lang="en-US" sz="1000" dirty="0">
                          <a:effectLst/>
                          <a:latin typeface="+mn-lt"/>
                          <a:ea typeface="Arial" panose="020B0604020202020204" pitchFamily="34" charset="0"/>
                          <a:cs typeface="Times New Roman" panose="02020603050405020304" pitchFamily="18" charset="0"/>
                        </a:rPr>
                        <a:t> </a:t>
                      </a:r>
                      <a:r>
                        <a:rPr lang="pt-PT" sz="1000" dirty="0">
                          <a:effectLst/>
                          <a:latin typeface="+mn-lt"/>
                          <a:ea typeface="Arial" panose="020B0604020202020204" pitchFamily="34" charset="0"/>
                          <a:cs typeface="Times New Roman" panose="02020603050405020304" pitchFamily="18" charset="0"/>
                        </a:rPr>
                        <a:t>a fim de editar a sua imagem com a qualidade e tamanho desejados. </a:t>
                      </a:r>
                    </a:p>
                    <a:p>
                      <a:pPr marL="342900" lvl="0" indent="-342900">
                        <a:lnSpc>
                          <a:spcPct val="100000"/>
                        </a:lnSpc>
                        <a:spcAft>
                          <a:spcPts val="0"/>
                        </a:spcAft>
                        <a:buFont typeface="+mj-lt"/>
                        <a:buAutoNum type="arabicPeriod"/>
                      </a:pPr>
                      <a:r>
                        <a:rPr lang="pt-PT" sz="1000" dirty="0">
                          <a:effectLst/>
                          <a:latin typeface="+mn-lt"/>
                          <a:ea typeface="Arial" panose="020B0604020202020204" pitchFamily="34" charset="0"/>
                          <a:cs typeface="Times New Roman" panose="02020603050405020304" pitchFamily="18" charset="0"/>
                        </a:rPr>
                        <a:t>Crie um cartaz mostrando o estatuto de </a:t>
                      </a:r>
                      <a:r>
                        <a:rPr lang="pt-PT" sz="1000" dirty="0" err="1">
                          <a:effectLst/>
                          <a:latin typeface="+mn-lt"/>
                          <a:ea typeface="Arial" panose="020B0604020202020204" pitchFamily="34" charset="0"/>
                          <a:cs typeface="Times New Roman" panose="02020603050405020304" pitchFamily="18" charset="0"/>
                        </a:rPr>
                        <a:t>protecção</a:t>
                      </a:r>
                      <a:r>
                        <a:rPr lang="pt-PT" sz="1000" dirty="0">
                          <a:effectLst/>
                          <a:latin typeface="+mn-lt"/>
                          <a:ea typeface="Arial" panose="020B0604020202020204" pitchFamily="34" charset="0"/>
                          <a:cs typeface="Times New Roman" panose="02020603050405020304" pitchFamily="18" charset="0"/>
                        </a:rPr>
                        <a:t> do Olimpo e os principais regulamentos. Pode obter ideias a partir da folha de trabalho </a:t>
                      </a:r>
                      <a:r>
                        <a:rPr lang="pt-PT" sz="1000" dirty="0" err="1">
                          <a:effectLst/>
                          <a:latin typeface="+mn-lt"/>
                          <a:ea typeface="Arial" panose="020B0604020202020204" pitchFamily="34" charset="0"/>
                          <a:cs typeface="Times New Roman" panose="02020603050405020304" pitchFamily="18" charset="0"/>
                        </a:rPr>
                        <a:t>electrónica</a:t>
                      </a:r>
                      <a:r>
                        <a:rPr lang="pt-PT" sz="1000" dirty="0">
                          <a:effectLst/>
                          <a:latin typeface="+mn-lt"/>
                          <a:ea typeface="Arial" panose="020B0604020202020204" pitchFamily="34" charset="0"/>
                          <a:cs typeface="Times New Roman" panose="02020603050405020304" pitchFamily="18" charset="0"/>
                        </a:rPr>
                        <a:t> POEME, bem como a partir de</a:t>
                      </a:r>
                      <a:r>
                        <a:rPr lang="en-US" sz="1000" dirty="0">
                          <a:effectLst/>
                          <a:latin typeface="+mn-lt"/>
                          <a:ea typeface="Arial" panose="020B0604020202020204" pitchFamily="34" charset="0"/>
                          <a:cs typeface="Times New Roman" panose="02020603050405020304" pitchFamily="18" charset="0"/>
                        </a:rPr>
                        <a:t> </a:t>
                      </a:r>
                      <a:r>
                        <a:rPr lang="en-US" sz="1000" u="none" strike="noStrike" dirty="0" err="1">
                          <a:effectLst/>
                          <a:latin typeface="+mn-lt"/>
                          <a:ea typeface="Arial" panose="020B0604020202020204" pitchFamily="34" charset="0"/>
                          <a:cs typeface="Times New Roman" panose="02020603050405020304" pitchFamily="18" charset="0"/>
                          <a:hlinkClick r:id="rId11"/>
                        </a:rPr>
                        <a:t>Εθνικός</a:t>
                      </a:r>
                      <a:r>
                        <a:rPr lang="en-US" sz="1000" u="none" strike="noStrike" dirty="0">
                          <a:effectLst/>
                          <a:latin typeface="+mn-lt"/>
                          <a:ea typeface="Arial" panose="020B0604020202020204" pitchFamily="34" charset="0"/>
                          <a:cs typeface="Times New Roman" panose="02020603050405020304" pitchFamily="18" charset="0"/>
                          <a:hlinkClick r:id="rId11"/>
                        </a:rPr>
                        <a:t> </a:t>
                      </a:r>
                      <a:r>
                        <a:rPr lang="en-US" sz="1000" u="none" strike="noStrike" dirty="0" err="1">
                          <a:effectLst/>
                          <a:latin typeface="+mn-lt"/>
                          <a:ea typeface="Arial" panose="020B0604020202020204" pitchFamily="34" charset="0"/>
                          <a:cs typeface="Times New Roman" panose="02020603050405020304" pitchFamily="18" charset="0"/>
                          <a:hlinkClick r:id="rId11"/>
                        </a:rPr>
                        <a:t>Δρυμός</a:t>
                      </a:r>
                      <a:r>
                        <a:rPr lang="en-US" sz="1000" u="none" strike="noStrike" dirty="0">
                          <a:effectLst/>
                          <a:latin typeface="+mn-lt"/>
                          <a:ea typeface="Arial" panose="020B0604020202020204" pitchFamily="34" charset="0"/>
                          <a:cs typeface="Times New Roman" panose="02020603050405020304" pitchFamily="18" charset="0"/>
                          <a:hlinkClick r:id="rId11"/>
                        </a:rPr>
                        <a:t> </a:t>
                      </a:r>
                      <a:r>
                        <a:rPr lang="en-US" sz="1000" u="none" strike="noStrike" dirty="0" err="1">
                          <a:effectLst/>
                          <a:latin typeface="+mn-lt"/>
                          <a:ea typeface="Arial" panose="020B0604020202020204" pitchFamily="34" charset="0"/>
                          <a:cs typeface="Times New Roman" panose="02020603050405020304" pitchFamily="18" charset="0"/>
                          <a:hlinkClick r:id="rId11"/>
                        </a:rPr>
                        <a:t>Ολύμ</a:t>
                      </a:r>
                      <a:r>
                        <a:rPr lang="en-US" sz="1000" u="none" strike="noStrike" dirty="0">
                          <a:effectLst/>
                          <a:latin typeface="+mn-lt"/>
                          <a:ea typeface="Arial" panose="020B0604020202020204" pitchFamily="34" charset="0"/>
                          <a:cs typeface="Times New Roman" panose="02020603050405020304" pitchFamily="18" charset="0"/>
                          <a:hlinkClick r:id="rId11"/>
                        </a:rPr>
                        <a:t>που | Olympus Travel Guide</a:t>
                      </a:r>
                      <a:r>
                        <a:rPr lang="en-US" sz="1000" dirty="0">
                          <a:effectLst/>
                          <a:latin typeface="+mn-lt"/>
                          <a:ea typeface="Arial" panose="020B0604020202020204" pitchFamily="34" charset="0"/>
                          <a:cs typeface="Times New Roman" panose="02020603050405020304" pitchFamily="18" charset="0"/>
                        </a:rPr>
                        <a:t>. </a:t>
                      </a:r>
                      <a:r>
                        <a:rPr lang="pt-PT" sz="1000" dirty="0">
                          <a:effectLst/>
                          <a:latin typeface="+mn-lt"/>
                          <a:ea typeface="Arial" panose="020B0604020202020204" pitchFamily="34" charset="0"/>
                          <a:cs typeface="Times New Roman" panose="02020603050405020304" pitchFamily="18" charset="0"/>
                        </a:rPr>
                        <a:t>Pode utilizar um modelo de </a:t>
                      </a:r>
                      <a:r>
                        <a:rPr lang="en-US" sz="1000" u="none" strike="noStrike" dirty="0">
                          <a:effectLst/>
                          <a:latin typeface="+mn-lt"/>
                          <a:ea typeface="Arial" panose="020B0604020202020204" pitchFamily="34" charset="0"/>
                          <a:cs typeface="Times New Roman" panose="02020603050405020304" pitchFamily="18" charset="0"/>
                          <a:hlinkClick r:id="rId12"/>
                        </a:rPr>
                        <a:t>https://www.canva.com/</a:t>
                      </a:r>
                      <a:r>
                        <a:rPr lang="en-US" sz="1000" dirty="0">
                          <a:effectLst/>
                          <a:latin typeface="+mn-lt"/>
                          <a:ea typeface="Arial" panose="020B0604020202020204" pitchFamily="34" charset="0"/>
                          <a:cs typeface="Times New Roman" panose="02020603050405020304" pitchFamily="18" charset="0"/>
                        </a:rPr>
                        <a:t> </a:t>
                      </a:r>
                      <a:endParaRPr lang="el-GR" sz="1000" dirty="0">
                        <a:effectLst/>
                        <a:latin typeface="+mn-lt"/>
                        <a:ea typeface="Calibri" panose="020F0502020204030204" pitchFamily="34" charset="0"/>
                        <a:cs typeface="Times New Roman" panose="02020603050405020304" pitchFamily="18" charset="0"/>
                      </a:endParaRPr>
                    </a:p>
                    <a:p>
                      <a:pPr marL="342900" lvl="0" indent="-342900">
                        <a:lnSpc>
                          <a:spcPct val="100000"/>
                        </a:lnSpc>
                        <a:spcAft>
                          <a:spcPts val="0"/>
                        </a:spcAft>
                        <a:buFont typeface="+mj-lt"/>
                        <a:buAutoNum type="arabicPeriod"/>
                      </a:pPr>
                      <a:r>
                        <a:rPr lang="pt-PT" sz="1000" dirty="0">
                          <a:effectLst/>
                          <a:latin typeface="+mn-lt"/>
                          <a:ea typeface="Arial" panose="020B0604020202020204" pitchFamily="34" charset="0"/>
                          <a:cs typeface="Times New Roman" panose="02020603050405020304" pitchFamily="18" charset="0"/>
                        </a:rPr>
                        <a:t>Imprimir as imagens acima a partir dos passos 1 e 2 no tamanho A3 cada.</a:t>
                      </a:r>
                    </a:p>
                    <a:p>
                      <a:pPr marL="342900" lvl="0" indent="-342900">
                        <a:lnSpc>
                          <a:spcPct val="100000"/>
                        </a:lnSpc>
                        <a:spcAft>
                          <a:spcPts val="0"/>
                        </a:spcAft>
                        <a:buFont typeface="+mj-lt"/>
                        <a:buAutoNum type="arabicPeriod"/>
                      </a:pPr>
                      <a:r>
                        <a:rPr lang="pt-PT" sz="1000" dirty="0">
                          <a:effectLst/>
                          <a:latin typeface="+mn-lt"/>
                          <a:ea typeface="Arial" panose="020B0604020202020204" pitchFamily="34" charset="0"/>
                          <a:cs typeface="Times New Roman" panose="02020603050405020304" pitchFamily="18" charset="0"/>
                        </a:rPr>
                        <a:t>Pendure os cartazes na estrutura da sua escolha (ou no que foi feito numa carpintaria, ou num quadro de avisos que pediu emprestado à escola)</a:t>
                      </a:r>
                      <a:r>
                        <a:rPr lang="en-US" sz="1000" dirty="0">
                          <a:effectLst/>
                          <a:latin typeface="+mn-lt"/>
                          <a:ea typeface="Arial" panose="020B0604020202020204" pitchFamily="34" charset="0"/>
                          <a:cs typeface="Times New Roman" panose="02020603050405020304" pitchFamily="18" charset="0"/>
                        </a:rPr>
                        <a:t>.</a:t>
                      </a:r>
                      <a:endParaRPr lang="el-GR" sz="1000" dirty="0">
                        <a:effectLst/>
                        <a:latin typeface="+mn-lt"/>
                        <a:ea typeface="Calibri" panose="020F0502020204030204" pitchFamily="34" charset="0"/>
                        <a:cs typeface="Times New Roman" panose="02020603050405020304" pitchFamily="18" charset="0"/>
                      </a:endParaRPr>
                    </a:p>
                  </a:txBody>
                  <a:tcPr marL="18119" marR="1811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16172876"/>
                  </a:ext>
                </a:extLst>
              </a:tr>
            </a:tbl>
          </a:graphicData>
        </a:graphic>
      </p:graphicFrame>
      <p:pic>
        <p:nvPicPr>
          <p:cNvPr id="16388" name="image3.png">
            <a:extLst>
              <a:ext uri="{FF2B5EF4-FFF2-40B4-BE49-F238E27FC236}">
                <a16:creationId xmlns:a16="http://schemas.microsoft.com/office/drawing/2014/main" id="{34B0F502-1507-E6DA-7967-4E2BB8B84C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1137" y="2540164"/>
            <a:ext cx="775360" cy="77536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image6.jpg">
            <a:extLst>
              <a:ext uri="{FF2B5EF4-FFF2-40B4-BE49-F238E27FC236}">
                <a16:creationId xmlns:a16="http://schemas.microsoft.com/office/drawing/2014/main" id="{8D375209-55C1-33E0-1C22-CB456E198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74128" y="2540164"/>
            <a:ext cx="518035" cy="77536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image8.png">
            <a:extLst>
              <a:ext uri="{FF2B5EF4-FFF2-40B4-BE49-F238E27FC236}">
                <a16:creationId xmlns:a16="http://schemas.microsoft.com/office/drawing/2014/main" id="{DF62368E-B435-F633-64E4-02DC755ABE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35001" y="2577985"/>
            <a:ext cx="664962" cy="737240"/>
          </a:xfrm>
          <a:prstGeom prst="rect">
            <a:avLst/>
          </a:prstGeom>
          <a:noFill/>
          <a:extLst>
            <a:ext uri="{909E8E84-426E-40DD-AFC4-6F175D3DCCD1}">
              <a14:hiddenFill xmlns:a14="http://schemas.microsoft.com/office/drawing/2010/main">
                <a:solidFill>
                  <a:srgbClr val="FFFFFF"/>
                </a:solidFill>
              </a14:hiddenFill>
            </a:ext>
          </a:extLst>
        </p:spPr>
      </p:pic>
      <p:pic>
        <p:nvPicPr>
          <p:cNvPr id="16385" name="image1.jpg">
            <a:extLst>
              <a:ext uri="{FF2B5EF4-FFF2-40B4-BE49-F238E27FC236}">
                <a16:creationId xmlns:a16="http://schemas.microsoft.com/office/drawing/2014/main" id="{509D3F44-526E-3DAF-4389-317F1AB1EF8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95632" y="2540164"/>
            <a:ext cx="467001" cy="7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25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PT" sz="4000" dirty="0">
                <a:solidFill>
                  <a:srgbClr val="002060"/>
                </a:solidFill>
                <a:latin typeface="Arial" panose="020B0604020202020204" pitchFamily="34" charset="0"/>
                <a:cs typeface="Arial" panose="020B0604020202020204" pitchFamily="34" charset="0"/>
              </a:rPr>
              <a:t>PASSO 6: Inaugure a sua exposição</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478456" y="1253076"/>
            <a:ext cx="11235087" cy="480535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D7378B9-E823-6FF7-4F67-D999D085E7FE}"/>
              </a:ext>
            </a:extLst>
          </p:cNvPr>
          <p:cNvSpPr txBox="1"/>
          <p:nvPr/>
        </p:nvSpPr>
        <p:spPr>
          <a:xfrm>
            <a:off x="1232587" y="2285114"/>
            <a:ext cx="6098058" cy="2534027"/>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pt-PT" dirty="0">
                <a:ea typeface="Calibri" panose="020F0502020204030204" pitchFamily="34" charset="0"/>
                <a:cs typeface="Times New Roman" panose="02020603050405020304" pitchFamily="18" charset="0"/>
              </a:rPr>
              <a:t>Crie cartazes e panfletos usando uma linguagem persuasiva que atraia o seu público-alvo.</a:t>
            </a:r>
          </a:p>
          <a:p>
            <a:pPr marL="342900" lvl="0" indent="-342900">
              <a:lnSpc>
                <a:spcPct val="150000"/>
              </a:lnSpc>
              <a:buFont typeface="Symbol" panose="05050102010706020507" pitchFamily="18" charset="2"/>
              <a:buChar char=""/>
            </a:pPr>
            <a:r>
              <a:rPr lang="pt-PT" dirty="0">
                <a:ea typeface="Calibri" panose="020F0502020204030204" pitchFamily="34" charset="0"/>
                <a:cs typeface="Times New Roman" panose="02020603050405020304" pitchFamily="18" charset="0"/>
              </a:rPr>
              <a:t>Crie uma lista de quem deseja convidar para a sua exposição e envie convites por email.</a:t>
            </a:r>
          </a:p>
          <a:p>
            <a:pPr marL="342900" lvl="0" indent="-342900">
              <a:lnSpc>
                <a:spcPct val="150000"/>
              </a:lnSpc>
              <a:buFont typeface="Symbol" panose="05050102010706020507" pitchFamily="18" charset="2"/>
              <a:buChar char=""/>
            </a:pPr>
            <a:r>
              <a:rPr lang="pt-PT" dirty="0">
                <a:ea typeface="Calibri" panose="020F0502020204030204" pitchFamily="34" charset="0"/>
                <a:cs typeface="Times New Roman" panose="02020603050405020304" pitchFamily="18" charset="0"/>
              </a:rPr>
              <a:t>Planeie um evento de abertura que poderá incluir um discurso, um espetáculo de abertura.</a:t>
            </a:r>
            <a:endParaRPr lang="el-GR" dirty="0">
              <a:effectLst/>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919EFC4E-8E4F-AB68-2CB9-BCC35BA699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8513" y="1759431"/>
            <a:ext cx="1836841" cy="1836841"/>
          </a:xfrm>
          <a:prstGeom prst="rect">
            <a:avLst/>
          </a:prstGeom>
        </p:spPr>
      </p:pic>
      <p:pic>
        <p:nvPicPr>
          <p:cNvPr id="12" name="Εικόνα 11">
            <a:extLst>
              <a:ext uri="{FF2B5EF4-FFF2-40B4-BE49-F238E27FC236}">
                <a16:creationId xmlns:a16="http://schemas.microsoft.com/office/drawing/2014/main" id="{62A02B76-340B-69E7-EE40-BD11635EED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4801" y="3380719"/>
            <a:ext cx="1836841" cy="1836841"/>
          </a:xfrm>
          <a:prstGeom prst="rect">
            <a:avLst/>
          </a:prstGeom>
        </p:spPr>
      </p:pic>
    </p:spTree>
    <p:extLst>
      <p:ext uri="{BB962C8B-B14F-4D97-AF65-F5344CB8AC3E}">
        <p14:creationId xmlns:p14="http://schemas.microsoft.com/office/powerpoint/2010/main" val="1119042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81164"/>
            <a:ext cx="1408091" cy="1408091"/>
          </a:xfrm>
          <a:prstGeom prst="rect">
            <a:avLst/>
          </a:prstGeom>
        </p:spPr>
      </p:pic>
      <p:sp>
        <p:nvSpPr>
          <p:cNvPr id="3" name="Τίτλος 2">
            <a:extLst>
              <a:ext uri="{FF2B5EF4-FFF2-40B4-BE49-F238E27FC236}">
                <a16:creationId xmlns:a16="http://schemas.microsoft.com/office/drawing/2014/main" id="{76F8B750-9E79-C16F-C915-C23804788645}"/>
              </a:ext>
            </a:extLst>
          </p:cNvPr>
          <p:cNvSpPr>
            <a:spLocks noGrp="1"/>
          </p:cNvSpPr>
          <p:nvPr>
            <p:ph type="ctrTitle"/>
          </p:nvPr>
        </p:nvSpPr>
        <p:spPr>
          <a:xfrm>
            <a:off x="1419726" y="2724954"/>
            <a:ext cx="10010274" cy="1408091"/>
          </a:xfrm>
        </p:spPr>
        <p:txBody>
          <a:bodyPr>
            <a:normAutofit/>
          </a:bodyPr>
          <a:lstStyle/>
          <a:p>
            <a:r>
              <a:rPr lang="en-US" sz="4800" dirty="0" err="1"/>
              <a:t>Finalmente</a:t>
            </a:r>
            <a:r>
              <a:rPr lang="en-US" sz="4800" dirty="0"/>
              <a:t>...</a:t>
            </a:r>
            <a:r>
              <a:rPr lang="en-US" sz="4800" dirty="0" err="1"/>
              <a:t>não</a:t>
            </a:r>
            <a:r>
              <a:rPr lang="en-US" sz="4800" dirty="0"/>
              <a:t> se </a:t>
            </a:r>
            <a:r>
              <a:rPr lang="en-US" sz="4800" dirty="0" err="1"/>
              <a:t>esqueça</a:t>
            </a:r>
            <a:r>
              <a:rPr lang="en-US" sz="4800" dirty="0"/>
              <a:t>...</a:t>
            </a:r>
            <a:endParaRPr lang="el-GR" sz="4800" dirty="0"/>
          </a:p>
        </p:txBody>
      </p:sp>
    </p:spTree>
    <p:extLst>
      <p:ext uri="{BB962C8B-B14F-4D97-AF65-F5344CB8AC3E}">
        <p14:creationId xmlns:p14="http://schemas.microsoft.com/office/powerpoint/2010/main" val="99350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46" y="981164"/>
            <a:ext cx="1663245" cy="1663245"/>
          </a:xfrm>
          <a:prstGeom prst="rect">
            <a:avLst/>
          </a:prstGeom>
        </p:spPr>
      </p:pic>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443947" y="2815016"/>
            <a:ext cx="11304105" cy="1663246"/>
          </a:xfrm>
        </p:spPr>
        <p:txBody>
          <a:bodyPr>
            <a:normAutofit fontScale="90000"/>
          </a:bodyPr>
          <a:lstStyle/>
          <a:p>
            <a:pPr>
              <a:lnSpc>
                <a:spcPct val="150000"/>
              </a:lnSpc>
            </a:pPr>
            <a:r>
              <a:rPr lang="pt-PT" sz="4800" dirty="0"/>
              <a:t>Metodologia POEME para a criação de exposições híbridas</a:t>
            </a:r>
          </a:p>
        </p:txBody>
      </p:sp>
    </p:spTree>
    <p:extLst>
      <p:ext uri="{BB962C8B-B14F-4D97-AF65-F5344CB8AC3E}">
        <p14:creationId xmlns:p14="http://schemas.microsoft.com/office/powerpoint/2010/main" val="2909432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960" y="1135915"/>
            <a:ext cx="1408091" cy="1408091"/>
          </a:xfrm>
          <a:prstGeom prst="rect">
            <a:avLst/>
          </a:prstGeom>
        </p:spPr>
      </p:pic>
      <p:sp>
        <p:nvSpPr>
          <p:cNvPr id="7" name="TextBox 6">
            <a:extLst>
              <a:ext uri="{FF2B5EF4-FFF2-40B4-BE49-F238E27FC236}">
                <a16:creationId xmlns:a16="http://schemas.microsoft.com/office/drawing/2014/main" id="{1AD8A3B2-A9F8-5D57-973C-34B824B5802B}"/>
              </a:ext>
            </a:extLst>
          </p:cNvPr>
          <p:cNvSpPr txBox="1"/>
          <p:nvPr/>
        </p:nvSpPr>
        <p:spPr>
          <a:xfrm>
            <a:off x="999948" y="1376381"/>
            <a:ext cx="6541261" cy="4088299"/>
          </a:xfrm>
          <a:prstGeom prst="rect">
            <a:avLst/>
          </a:prstGeom>
          <a:noFill/>
        </p:spPr>
        <p:txBody>
          <a:bodyPr wrap="square">
            <a:spAutoFit/>
          </a:bodyPr>
          <a:lstStyle/>
          <a:p>
            <a:pPr>
              <a:lnSpc>
                <a:spcPct val="150000"/>
              </a:lnSpc>
              <a:spcAft>
                <a:spcPts val="1200"/>
              </a:spcAft>
            </a:pPr>
            <a:r>
              <a:rPr lang="pt-PT" dirty="0">
                <a:ea typeface="Calibri" panose="020F0502020204030204" pitchFamily="34" charset="0"/>
                <a:cs typeface="Times New Roman" panose="02020603050405020304" pitchFamily="18" charset="0"/>
              </a:rPr>
              <a:t>O mais importante é que os alunos </a:t>
            </a:r>
            <a:r>
              <a:rPr lang="pt-PT" b="1" dirty="0">
                <a:ea typeface="Calibri" panose="020F0502020204030204" pitchFamily="34" charset="0"/>
                <a:cs typeface="Times New Roman" panose="02020603050405020304" pitchFamily="18" charset="0"/>
              </a:rPr>
              <a:t>criem a exposição por si próprios</a:t>
            </a:r>
            <a:r>
              <a:rPr lang="pt-PT" dirty="0">
                <a:ea typeface="Calibri" panose="020F0502020204030204" pitchFamily="34" charset="0"/>
                <a:cs typeface="Times New Roman" panose="02020603050405020304" pitchFamily="18" charset="0"/>
              </a:rPr>
              <a:t>, dependendo dos seus interesses, aptidões e capacidades. </a:t>
            </a:r>
          </a:p>
          <a:p>
            <a:pPr>
              <a:lnSpc>
                <a:spcPct val="150000"/>
              </a:lnSpc>
              <a:spcAft>
                <a:spcPts val="1200"/>
              </a:spcAft>
            </a:pPr>
            <a:r>
              <a:rPr lang="pt-PT" dirty="0">
                <a:ea typeface="Calibri" panose="020F0502020204030204" pitchFamily="34" charset="0"/>
                <a:cs typeface="Times New Roman" panose="02020603050405020304" pitchFamily="18" charset="0"/>
              </a:rPr>
              <a:t>A conclusão bem sucedida da exposição significa que, no final, os alunos se divertiram, aprenderam, colaboraram e ganharam experiências únicas.</a:t>
            </a:r>
          </a:p>
          <a:p>
            <a:pPr>
              <a:lnSpc>
                <a:spcPct val="150000"/>
              </a:lnSpc>
              <a:spcAft>
                <a:spcPts val="1200"/>
              </a:spcAft>
            </a:pPr>
            <a:r>
              <a:rPr lang="pt-PT" dirty="0">
                <a:ea typeface="Calibri" panose="020F0502020204030204" pitchFamily="34" charset="0"/>
                <a:cs typeface="Times New Roman" panose="02020603050405020304" pitchFamily="18" charset="0"/>
              </a:rPr>
              <a:t>É este o objetivo do projeto POEME. Encorajamo-lo(a) a experimentar também esta abordagem ao ensinar numa aula multicultural.</a:t>
            </a:r>
            <a:endParaRPr lang="el-GR" dirty="0">
              <a:effectLst/>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E54B6270-CDE2-6E1C-9E6D-97082C177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582" y="3251708"/>
            <a:ext cx="2158387" cy="2158387"/>
          </a:xfrm>
          <a:prstGeom prst="rect">
            <a:avLst/>
          </a:prstGeom>
        </p:spPr>
      </p:pic>
      <p:pic>
        <p:nvPicPr>
          <p:cNvPr id="8" name="Εικόνα 7">
            <a:extLst>
              <a:ext uri="{FF2B5EF4-FFF2-40B4-BE49-F238E27FC236}">
                <a16:creationId xmlns:a16="http://schemas.microsoft.com/office/drawing/2014/main" id="{CE58EAF1-9D16-BB1E-38FE-5A872A292E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210" y="1278761"/>
            <a:ext cx="1911497" cy="1911497"/>
          </a:xfrm>
          <a:prstGeom prst="rect">
            <a:avLst/>
          </a:prstGeom>
        </p:spPr>
      </p:pic>
    </p:spTree>
    <p:extLst>
      <p:ext uri="{BB962C8B-B14F-4D97-AF65-F5344CB8AC3E}">
        <p14:creationId xmlns:p14="http://schemas.microsoft.com/office/powerpoint/2010/main" val="3027838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828" y="857595"/>
            <a:ext cx="1408091" cy="1408091"/>
          </a:xfrm>
          <a:prstGeom prst="rect">
            <a:avLst/>
          </a:prstGeom>
        </p:spPr>
      </p:pic>
      <p:sp>
        <p:nvSpPr>
          <p:cNvPr id="7" name="TextBox 6">
            <a:extLst>
              <a:ext uri="{FF2B5EF4-FFF2-40B4-BE49-F238E27FC236}">
                <a16:creationId xmlns:a16="http://schemas.microsoft.com/office/drawing/2014/main" id="{1AD8A3B2-A9F8-5D57-973C-34B824B5802B}"/>
              </a:ext>
            </a:extLst>
          </p:cNvPr>
          <p:cNvSpPr txBox="1"/>
          <p:nvPr/>
        </p:nvSpPr>
        <p:spPr>
          <a:xfrm>
            <a:off x="548435" y="857595"/>
            <a:ext cx="7484791" cy="4473019"/>
          </a:xfrm>
          <a:prstGeom prst="rect">
            <a:avLst/>
          </a:prstGeom>
          <a:noFill/>
        </p:spPr>
        <p:txBody>
          <a:bodyPr wrap="square">
            <a:spAutoFit/>
          </a:bodyPr>
          <a:lstStyle/>
          <a:p>
            <a:pPr lvl="0">
              <a:lnSpc>
                <a:spcPct val="150000"/>
              </a:lnSpc>
              <a:spcAft>
                <a:spcPts val="1200"/>
              </a:spcAft>
              <a:defRPr/>
            </a:pPr>
            <a:r>
              <a:rPr lang="pt-PT" sz="2800" dirty="0">
                <a:solidFill>
                  <a:srgbClr val="002060"/>
                </a:solidFill>
                <a:ea typeface="Calibri" panose="020F0502020204030204" pitchFamily="34" charset="0"/>
                <a:cs typeface="Times New Roman" panose="02020603050405020304" pitchFamily="18" charset="0"/>
              </a:rPr>
              <a:t>Resultados esperados</a:t>
            </a:r>
          </a:p>
          <a:p>
            <a:pPr lvl="0">
              <a:lnSpc>
                <a:spcPct val="150000"/>
              </a:lnSpc>
              <a:spcAft>
                <a:spcPts val="1200"/>
              </a:spcAft>
              <a:defRPr/>
            </a:pPr>
            <a:r>
              <a:rPr lang="pt-PT" dirty="0">
                <a:solidFill>
                  <a:srgbClr val="002060"/>
                </a:solidFill>
                <a:ea typeface="Calibri" panose="020F0502020204030204" pitchFamily="34" charset="0"/>
                <a:cs typeface="Times New Roman" panose="02020603050405020304" pitchFamily="18" charset="0"/>
              </a:rPr>
              <a:t>Na sequência do </a:t>
            </a:r>
            <a:r>
              <a:rPr lang="pt-PT" dirty="0" err="1">
                <a:solidFill>
                  <a:srgbClr val="002060"/>
                </a:solidFill>
                <a:ea typeface="Calibri" panose="020F0502020204030204" pitchFamily="34" charset="0"/>
                <a:cs typeface="Times New Roman" panose="02020603050405020304" pitchFamily="18" charset="0"/>
              </a:rPr>
              <a:t>webinar</a:t>
            </a:r>
            <a:r>
              <a:rPr lang="pt-PT" dirty="0">
                <a:solidFill>
                  <a:srgbClr val="002060"/>
                </a:solidFill>
                <a:ea typeface="Calibri" panose="020F0502020204030204" pitchFamily="34" charset="0"/>
                <a:cs typeface="Times New Roman" panose="02020603050405020304" pitchFamily="18" charset="0"/>
              </a:rPr>
              <a:t>, o consórcio POEME gostaria de convidar os professores envolvidos a participar no desenvolvimento de exposições híbridas com os seus alunos.</a:t>
            </a:r>
          </a:p>
          <a:p>
            <a:pPr lvl="0">
              <a:lnSpc>
                <a:spcPct val="150000"/>
              </a:lnSpc>
              <a:spcAft>
                <a:spcPts val="1200"/>
              </a:spcAft>
              <a:defRPr/>
            </a:pPr>
            <a:r>
              <a:rPr lang="pt-PT" dirty="0">
                <a:solidFill>
                  <a:srgbClr val="002060"/>
                </a:solidFill>
                <a:ea typeface="Calibri" panose="020F0502020204030204" pitchFamily="34" charset="0"/>
                <a:cs typeface="Times New Roman" panose="02020603050405020304" pitchFamily="18" charset="0"/>
              </a:rPr>
              <a:t>As melhores 6 exposições criadas pelos alunos de todos os países do consórcio serão também acrescentadas à "Galeria Digital POEME", juntamente com as 6 amostras de exposições híbridas, gerando assim uma exposição virtual dos artefactos.</a:t>
            </a:r>
            <a:endParaRPr kumimoji="0" lang="en-GB" sz="1200" b="0" i="0" u="none" strike="noStrike" kern="1200" cap="none" spc="0" normalizeH="0" baseline="0" noProof="0" dirty="0">
              <a:ln>
                <a:noFill/>
              </a:ln>
              <a:solidFill>
                <a:srgbClr val="002060"/>
              </a:solidFill>
              <a:effectLst/>
              <a:uLnTx/>
              <a:uFillTx/>
              <a:ea typeface="+mn-ea"/>
              <a:cs typeface="+mn-cs"/>
            </a:endParaRPr>
          </a:p>
          <a:p>
            <a:pPr marL="0" marR="0" lvl="0" indent="0" algn="l" defTabSz="914400" rtl="0" eaLnBrk="1" fontAlgn="auto" latinLnBrk="0" hangingPunct="1">
              <a:lnSpc>
                <a:spcPct val="150000"/>
              </a:lnSpc>
              <a:spcBef>
                <a:spcPts val="0"/>
              </a:spcBef>
              <a:spcAft>
                <a:spcPts val="1200"/>
              </a:spcAft>
              <a:buClrTx/>
              <a:buSzTx/>
              <a:buFontTx/>
              <a:buNone/>
              <a:tabLst/>
              <a:defRPr/>
            </a:pPr>
            <a:endParaRPr kumimoji="0" lang="el-GR" b="0"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endParaRPr>
          </a:p>
        </p:txBody>
      </p:sp>
      <p:pic>
        <p:nvPicPr>
          <p:cNvPr id="3" name="Εικόνα 2">
            <a:extLst>
              <a:ext uri="{FF2B5EF4-FFF2-40B4-BE49-F238E27FC236}">
                <a16:creationId xmlns:a16="http://schemas.microsoft.com/office/drawing/2014/main" id="{AB6BFD4E-5EF0-E6B6-2A44-E6E3B67D4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236" y="2265686"/>
            <a:ext cx="2850887" cy="2850887"/>
          </a:xfrm>
          <a:prstGeom prst="rect">
            <a:avLst/>
          </a:prstGeom>
        </p:spPr>
      </p:pic>
    </p:spTree>
    <p:extLst>
      <p:ext uri="{BB962C8B-B14F-4D97-AF65-F5344CB8AC3E}">
        <p14:creationId xmlns:p14="http://schemas.microsoft.com/office/powerpoint/2010/main" val="3906911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828" y="857595"/>
            <a:ext cx="1408091" cy="1408091"/>
          </a:xfrm>
          <a:prstGeom prst="rect">
            <a:avLst/>
          </a:prstGeom>
        </p:spPr>
      </p:pic>
      <p:sp>
        <p:nvSpPr>
          <p:cNvPr id="7" name="TextBox 6">
            <a:extLst>
              <a:ext uri="{FF2B5EF4-FFF2-40B4-BE49-F238E27FC236}">
                <a16:creationId xmlns:a16="http://schemas.microsoft.com/office/drawing/2014/main" id="{1AD8A3B2-A9F8-5D57-973C-34B824B5802B}"/>
              </a:ext>
            </a:extLst>
          </p:cNvPr>
          <p:cNvSpPr txBox="1"/>
          <p:nvPr/>
        </p:nvSpPr>
        <p:spPr>
          <a:xfrm>
            <a:off x="1158035" y="1077633"/>
            <a:ext cx="7484791" cy="1256754"/>
          </a:xfrm>
          <a:prstGeom prst="rect">
            <a:avLst/>
          </a:prstGeom>
          <a:noFill/>
        </p:spPr>
        <p:txBody>
          <a:bodyPr wrap="square">
            <a:spAutoFit/>
          </a:bodyPr>
          <a:lstStyle/>
          <a:p>
            <a:pPr lvl="0">
              <a:lnSpc>
                <a:spcPct val="150000"/>
              </a:lnSpc>
              <a:spcAft>
                <a:spcPts val="1200"/>
              </a:spcAft>
              <a:defRPr/>
            </a:pPr>
            <a:r>
              <a:rPr lang="pt-PT" sz="2800" dirty="0">
                <a:solidFill>
                  <a:srgbClr val="002060"/>
                </a:solidFill>
                <a:ea typeface="Calibri" panose="020F0502020204030204" pitchFamily="34" charset="0"/>
                <a:cs typeface="Times New Roman" panose="02020603050405020304" pitchFamily="18" charset="0"/>
              </a:rPr>
              <a:t>Questões?</a:t>
            </a:r>
          </a:p>
          <a:p>
            <a:pPr marL="0" marR="0" lvl="0" indent="0" algn="l" defTabSz="914400" rtl="0" eaLnBrk="1" fontAlgn="auto" latinLnBrk="0" hangingPunct="1">
              <a:lnSpc>
                <a:spcPct val="150000"/>
              </a:lnSpc>
              <a:spcBef>
                <a:spcPts val="0"/>
              </a:spcBef>
              <a:spcAft>
                <a:spcPts val="1200"/>
              </a:spcAft>
              <a:buClrTx/>
              <a:buSzTx/>
              <a:buFontTx/>
              <a:buNone/>
              <a:tabLst/>
              <a:defRPr/>
            </a:pPr>
            <a:endParaRPr kumimoji="0" lang="el-GR" b="0"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endParaRPr>
          </a:p>
        </p:txBody>
      </p:sp>
      <p:sp>
        <p:nvSpPr>
          <p:cNvPr id="2" name="Retângulo 1">
            <a:extLst>
              <a:ext uri="{FF2B5EF4-FFF2-40B4-BE49-F238E27FC236}">
                <a16:creationId xmlns:a16="http://schemas.microsoft.com/office/drawing/2014/main" id="{DBE3F1EF-0CD6-4417-9216-6B3FF814A41E}"/>
              </a:ext>
            </a:extLst>
          </p:cNvPr>
          <p:cNvSpPr/>
          <p:nvPr/>
        </p:nvSpPr>
        <p:spPr>
          <a:xfrm>
            <a:off x="1563619" y="4714546"/>
            <a:ext cx="6673622" cy="523220"/>
          </a:xfrm>
          <a:prstGeom prst="rect">
            <a:avLst/>
          </a:prstGeom>
        </p:spPr>
        <p:txBody>
          <a:bodyPr wrap="none">
            <a:spAutoFit/>
          </a:bodyPr>
          <a:lstStyle/>
          <a:p>
            <a:r>
              <a:rPr lang="en-GB" sz="2800" dirty="0">
                <a:hlinkClick r:id="rId4"/>
              </a:rPr>
              <a:t>https://forms.gle/DQdvASmx8BNScXqq7</a:t>
            </a:r>
            <a:endParaRPr lang="en-GB" sz="2800" dirty="0"/>
          </a:p>
        </p:txBody>
      </p:sp>
      <p:pic>
        <p:nvPicPr>
          <p:cNvPr id="6" name="Imagem 5">
            <a:extLst>
              <a:ext uri="{FF2B5EF4-FFF2-40B4-BE49-F238E27FC236}">
                <a16:creationId xmlns:a16="http://schemas.microsoft.com/office/drawing/2014/main" id="{E7DD52D5-F633-4D17-8AE3-CE9BAE491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0430" y="1619911"/>
            <a:ext cx="2857500" cy="2857500"/>
          </a:xfrm>
          <a:prstGeom prst="rect">
            <a:avLst/>
          </a:prstGeom>
        </p:spPr>
      </p:pic>
    </p:spTree>
    <p:extLst>
      <p:ext uri="{BB962C8B-B14F-4D97-AF65-F5344CB8AC3E}">
        <p14:creationId xmlns:p14="http://schemas.microsoft.com/office/powerpoint/2010/main" val="3586747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3D0F-BD0A-4455-AD56-0B38054F6B23}"/>
              </a:ext>
            </a:extLst>
          </p:cNvPr>
          <p:cNvSpPr>
            <a:spLocks noGrp="1"/>
          </p:cNvSpPr>
          <p:nvPr>
            <p:ph type="ctrTitle"/>
          </p:nvPr>
        </p:nvSpPr>
        <p:spPr>
          <a:xfrm>
            <a:off x="1954098" y="1064845"/>
            <a:ext cx="9144000" cy="1233500"/>
          </a:xfrm>
        </p:spPr>
        <p:txBody>
          <a:bodyPr/>
          <a:lstStyle/>
          <a:p>
            <a:r>
              <a:rPr lang="en-GB" dirty="0" err="1">
                <a:solidFill>
                  <a:srgbClr val="002060"/>
                </a:solidFill>
              </a:rPr>
              <a:t>Obrigado</a:t>
            </a:r>
            <a:r>
              <a:rPr lang="en-GB" dirty="0">
                <a:solidFill>
                  <a:srgbClr val="002060"/>
                </a:solidFill>
              </a:rPr>
              <a:t>!</a:t>
            </a:r>
          </a:p>
        </p:txBody>
      </p:sp>
      <p:sp>
        <p:nvSpPr>
          <p:cNvPr id="3" name="Subtítulo 2">
            <a:extLst>
              <a:ext uri="{FF2B5EF4-FFF2-40B4-BE49-F238E27FC236}">
                <a16:creationId xmlns:a16="http://schemas.microsoft.com/office/drawing/2014/main" id="{64AF26AD-B2A9-4E30-B74E-86E351FF5163}"/>
              </a:ext>
            </a:extLst>
          </p:cNvPr>
          <p:cNvSpPr>
            <a:spLocks noGrp="1"/>
          </p:cNvSpPr>
          <p:nvPr>
            <p:ph type="subTitle" idx="1"/>
          </p:nvPr>
        </p:nvSpPr>
        <p:spPr>
          <a:xfrm>
            <a:off x="1665170" y="4910386"/>
            <a:ext cx="7419628" cy="962694"/>
          </a:xfrm>
        </p:spPr>
        <p:txBody>
          <a:bodyPr>
            <a:normAutofit fontScale="55000" lnSpcReduction="20000"/>
          </a:bodyPr>
          <a:lstStyle/>
          <a:p>
            <a:pPr algn="just">
              <a:lnSpc>
                <a:spcPct val="120000"/>
              </a:lnSpc>
            </a:pPr>
            <a:r>
              <a:rPr lang="pt-PT" dirty="0"/>
              <a:t>O apoio da Comissão Europeia à produção desta publicação não constitui um aval do seu conteúdo, que reflete unicamente o ponto de vista dos autores, e a Comissão não pode ser considerada responsável por eventuais utilizações que possam ser feitas com as informações nela contidas. 	</a:t>
            </a:r>
            <a:r>
              <a:rPr lang="en-US" dirty="0"/>
              <a:t>	</a:t>
            </a:r>
          </a:p>
        </p:txBody>
      </p:sp>
      <p:pic>
        <p:nvPicPr>
          <p:cNvPr id="4" name="Imagem 3">
            <a:extLst>
              <a:ext uri="{FF2B5EF4-FFF2-40B4-BE49-F238E27FC236}">
                <a16:creationId xmlns:a16="http://schemas.microsoft.com/office/drawing/2014/main" id="{3D4005FB-8E96-4F5C-B09B-5BA3BB637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482" y="5082643"/>
            <a:ext cx="2451403" cy="534463"/>
          </a:xfrm>
          <a:prstGeom prst="rect">
            <a:avLst/>
          </a:prstGeom>
        </p:spPr>
      </p:pic>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00" y="1002174"/>
            <a:ext cx="1105053" cy="1105053"/>
          </a:xfrm>
          <a:prstGeom prst="rect">
            <a:avLst/>
          </a:prstGeom>
        </p:spPr>
      </p:pic>
      <p:pic>
        <p:nvPicPr>
          <p:cNvPr id="12" name="Imagem 11">
            <a:extLst>
              <a:ext uri="{FF2B5EF4-FFF2-40B4-BE49-F238E27FC236}">
                <a16:creationId xmlns:a16="http://schemas.microsoft.com/office/drawing/2014/main" id="{CF975079-4FC3-4EF1-9528-E2E77525B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97" y="2701367"/>
            <a:ext cx="1492975" cy="563496"/>
          </a:xfrm>
          <a:prstGeom prst="rect">
            <a:avLst/>
          </a:prstGeom>
        </p:spPr>
      </p:pic>
      <p:pic>
        <p:nvPicPr>
          <p:cNvPr id="13" name="Imagem 12">
            <a:extLst>
              <a:ext uri="{FF2B5EF4-FFF2-40B4-BE49-F238E27FC236}">
                <a16:creationId xmlns:a16="http://schemas.microsoft.com/office/drawing/2014/main" id="{EC182771-93C6-420C-8E40-F3076DF137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150" y="2823135"/>
            <a:ext cx="897678" cy="351708"/>
          </a:xfrm>
          <a:prstGeom prst="rect">
            <a:avLst/>
          </a:prstGeom>
        </p:spPr>
      </p:pic>
      <p:pic>
        <p:nvPicPr>
          <p:cNvPr id="14" name="Imagem 13">
            <a:extLst>
              <a:ext uri="{FF2B5EF4-FFF2-40B4-BE49-F238E27FC236}">
                <a16:creationId xmlns:a16="http://schemas.microsoft.com/office/drawing/2014/main" id="{B0BBA7EE-05AD-44C6-9671-E5310681DE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8081" y="2422032"/>
            <a:ext cx="1652960" cy="1122167"/>
          </a:xfrm>
          <a:prstGeom prst="rect">
            <a:avLst/>
          </a:prstGeom>
        </p:spPr>
      </p:pic>
      <p:pic>
        <p:nvPicPr>
          <p:cNvPr id="15" name="Imagem 14">
            <a:extLst>
              <a:ext uri="{FF2B5EF4-FFF2-40B4-BE49-F238E27FC236}">
                <a16:creationId xmlns:a16="http://schemas.microsoft.com/office/drawing/2014/main" id="{DD811099-E58E-4EB0-B5E1-E7A0E3979A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7650" y="2342043"/>
            <a:ext cx="1282144" cy="1282144"/>
          </a:xfrm>
          <a:prstGeom prst="rect">
            <a:avLst/>
          </a:prstGeom>
        </p:spPr>
      </p:pic>
      <p:pic>
        <p:nvPicPr>
          <p:cNvPr id="16" name="Imagem 15">
            <a:extLst>
              <a:ext uri="{FF2B5EF4-FFF2-40B4-BE49-F238E27FC236}">
                <a16:creationId xmlns:a16="http://schemas.microsoft.com/office/drawing/2014/main" id="{E6C75457-314E-471B-BA5F-4B3BEE521B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2823135"/>
            <a:ext cx="1961481" cy="335834"/>
          </a:xfrm>
          <a:prstGeom prst="rect">
            <a:avLst/>
          </a:prstGeom>
        </p:spPr>
      </p:pic>
      <p:pic>
        <p:nvPicPr>
          <p:cNvPr id="17" name="Picture 4" descr="https://poemeproject.eu/wp-content/uploads/2021/09/cropped-logo-dide-changed.png">
            <a:extLst>
              <a:ext uri="{FF2B5EF4-FFF2-40B4-BE49-F238E27FC236}">
                <a16:creationId xmlns:a16="http://schemas.microsoft.com/office/drawing/2014/main" id="{65036018-E830-415F-A5C0-8E362B3471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5431" y="2637135"/>
            <a:ext cx="1772667" cy="627728"/>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55334FB2-8D62-4C21-9119-59BA8DE4B1A1}"/>
              </a:ext>
            </a:extLst>
          </p:cNvPr>
          <p:cNvSpPr txBox="1"/>
          <p:nvPr/>
        </p:nvSpPr>
        <p:spPr>
          <a:xfrm>
            <a:off x="1467924" y="3579261"/>
            <a:ext cx="5423206" cy="1777410"/>
          </a:xfrm>
          <a:prstGeom prst="rect">
            <a:avLst/>
          </a:prstGeom>
          <a:noFill/>
        </p:spPr>
        <p:txBody>
          <a:bodyPr wrap="square" rtlCol="0">
            <a:spAutoFit/>
          </a:bodyPr>
          <a:lstStyle/>
          <a:p>
            <a:pPr>
              <a:lnSpc>
                <a:spcPct val="150000"/>
              </a:lnSpc>
            </a:pPr>
            <a:r>
              <a:rPr lang="pt-PT" dirty="0"/>
              <a:t>Consulte o website POEME e as redes sociais </a:t>
            </a:r>
            <a:r>
              <a:rPr lang="en-GB" dirty="0"/>
              <a:t>:</a:t>
            </a:r>
          </a:p>
          <a:p>
            <a:pPr>
              <a:lnSpc>
                <a:spcPct val="150000"/>
              </a:lnSpc>
            </a:pPr>
            <a:endParaRPr lang="en-GB" sz="500" dirty="0"/>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1"/>
              </a:rPr>
              <a:t>www.poemeproject.eu</a:t>
            </a:r>
            <a:endParaRPr lang="en-GB" dirty="0">
              <a:latin typeface="Segoe UI Symbol" panose="020B0502040204020203" pitchFamily="34" charset="0"/>
              <a:ea typeface="Segoe UI Symbol" panose="020B0502040204020203" pitchFamily="34" charset="0"/>
            </a:endParaRPr>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2"/>
              </a:rPr>
              <a:t>www.facebook.com/POEMEproject</a:t>
            </a:r>
            <a:r>
              <a:rPr lang="en-GB" dirty="0">
                <a:latin typeface="Segoe UI Symbol" panose="020B0502040204020203" pitchFamily="34" charset="0"/>
                <a:ea typeface="Segoe UI Symbol" panose="020B0502040204020203" pitchFamily="34" charset="0"/>
              </a:rPr>
              <a:t>  </a:t>
            </a:r>
          </a:p>
          <a:p>
            <a:endParaRPr lang="en-GB" dirty="0"/>
          </a:p>
        </p:txBody>
      </p:sp>
      <p:pic>
        <p:nvPicPr>
          <p:cNvPr id="23" name="Picture 8" descr="Facebook Logo PNG Vectors Free Download">
            <a:extLst>
              <a:ext uri="{FF2B5EF4-FFF2-40B4-BE49-F238E27FC236}">
                <a16:creationId xmlns:a16="http://schemas.microsoft.com/office/drawing/2014/main" id="{100B374B-255C-4FC5-864E-494030804C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2321" y="4642889"/>
            <a:ext cx="289063" cy="2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0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03201" y="1286430"/>
            <a:ext cx="5369728" cy="320828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151004" y="1381576"/>
            <a:ext cx="6119703" cy="546514"/>
          </a:xfrm>
        </p:spPr>
        <p:txBody>
          <a:bodyPr/>
          <a:lstStyle/>
          <a:p>
            <a:pPr marL="0" indent="0" algn="ctr">
              <a:buNone/>
            </a:pPr>
            <a:r>
              <a:rPr lang="en-GB" dirty="0" err="1">
                <a:solidFill>
                  <a:srgbClr val="002060"/>
                </a:solidFill>
              </a:rPr>
              <a:t>Primeiro</a:t>
            </a:r>
            <a:r>
              <a:rPr lang="en-GB" dirty="0">
                <a:solidFill>
                  <a:srgbClr val="002060"/>
                </a:solidFill>
              </a:rPr>
              <a:t> </a:t>
            </a:r>
            <a:r>
              <a:rPr lang="en-GB" dirty="0" err="1">
                <a:solidFill>
                  <a:srgbClr val="002060"/>
                </a:solidFill>
              </a:rPr>
              <a:t>objetivo</a:t>
            </a:r>
            <a:endParaRPr lang="en-GB" dirty="0">
              <a:solidFill>
                <a:srgbClr val="002060"/>
              </a:solidFill>
            </a:endParaRPr>
          </a:p>
        </p:txBody>
      </p:sp>
      <p:sp>
        <p:nvSpPr>
          <p:cNvPr id="5" name="Retângulo: Cantos Arredondados 4">
            <a:extLst>
              <a:ext uri="{FF2B5EF4-FFF2-40B4-BE49-F238E27FC236}">
                <a16:creationId xmlns:a16="http://schemas.microsoft.com/office/drawing/2014/main" id="{5EE1F6C2-3358-4129-B958-7A86B2379DD4}"/>
              </a:ext>
            </a:extLst>
          </p:cNvPr>
          <p:cNvSpPr/>
          <p:nvPr/>
        </p:nvSpPr>
        <p:spPr>
          <a:xfrm>
            <a:off x="6470989" y="1270861"/>
            <a:ext cx="5201262" cy="320828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rgbClr val="002060"/>
                </a:solidFill>
                <a:latin typeface="Arial" panose="020B0604020202020204" pitchFamily="34" charset="0"/>
                <a:cs typeface="Arial" panose="020B0604020202020204" pitchFamily="34" charset="0"/>
              </a:rPr>
              <a:t>Inovação</a:t>
            </a:r>
            <a:r>
              <a:rPr lang="en-GB" sz="4000" dirty="0">
                <a:solidFill>
                  <a:srgbClr val="002060"/>
                </a:solidFill>
                <a:latin typeface="Arial" panose="020B0604020202020204" pitchFamily="34" charset="0"/>
                <a:cs typeface="Arial" panose="020B0604020202020204" pitchFamily="34" charset="0"/>
              </a:rPr>
              <a:t> POEME</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a16="http://schemas.microsoft.com/office/drawing/2014/main" id="{A9A31DDC-C95E-4B7C-A2F3-5E042E8FE7EB}"/>
              </a:ext>
            </a:extLst>
          </p:cNvPr>
          <p:cNvSpPr txBox="1">
            <a:spLocks/>
          </p:cNvSpPr>
          <p:nvPr/>
        </p:nvSpPr>
        <p:spPr>
          <a:xfrm>
            <a:off x="6768767" y="1342336"/>
            <a:ext cx="4648600"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Segundo </a:t>
            </a:r>
            <a:r>
              <a:rPr lang="en-GB" dirty="0" err="1"/>
              <a:t>objetivo</a:t>
            </a:r>
            <a:endParaRPr lang="en-GB" dirty="0"/>
          </a:p>
        </p:txBody>
      </p:sp>
      <p:sp>
        <p:nvSpPr>
          <p:cNvPr id="2" name="CaixaDeTexto 1">
            <a:extLst>
              <a:ext uri="{FF2B5EF4-FFF2-40B4-BE49-F238E27FC236}">
                <a16:creationId xmlns:a16="http://schemas.microsoft.com/office/drawing/2014/main" id="{A5FBD7F2-29FB-46D1-89D0-1878D6A6F787}"/>
              </a:ext>
            </a:extLst>
          </p:cNvPr>
          <p:cNvSpPr txBox="1"/>
          <p:nvPr/>
        </p:nvSpPr>
        <p:spPr>
          <a:xfrm>
            <a:off x="974158" y="1868418"/>
            <a:ext cx="4793596" cy="2534027"/>
          </a:xfrm>
          <a:prstGeom prst="rect">
            <a:avLst/>
          </a:prstGeom>
          <a:noFill/>
        </p:spPr>
        <p:txBody>
          <a:bodyPr wrap="square" rtlCol="0">
            <a:spAutoFit/>
          </a:bodyPr>
          <a:lstStyle/>
          <a:p>
            <a:pPr>
              <a:lnSpc>
                <a:spcPct val="150000"/>
              </a:lnSpc>
            </a:pPr>
            <a:r>
              <a:rPr lang="pt-PT" dirty="0">
                <a:solidFill>
                  <a:srgbClr val="002060"/>
                </a:solidFill>
              </a:rPr>
              <a:t>Criação de </a:t>
            </a:r>
            <a:r>
              <a:rPr lang="pt-PT" b="1" dirty="0">
                <a:solidFill>
                  <a:srgbClr val="002060"/>
                </a:solidFill>
              </a:rPr>
              <a:t>Fichas de trabalho e livros digitais</a:t>
            </a:r>
            <a:r>
              <a:rPr lang="pt-PT" dirty="0">
                <a:solidFill>
                  <a:srgbClr val="002060"/>
                </a:solidFill>
              </a:rPr>
              <a:t>, que visam não só o ensino da língua, mas também dotar os alunos migrantes de competências digitais e transversais e aumentar a consciência do património cultural europeu..</a:t>
            </a:r>
            <a:endParaRPr lang="en-GB" dirty="0">
              <a:solidFill>
                <a:srgbClr val="002060"/>
              </a:solidFill>
            </a:endParaRPr>
          </a:p>
        </p:txBody>
      </p:sp>
      <p:sp>
        <p:nvSpPr>
          <p:cNvPr id="12" name="CaixaDeTexto 11">
            <a:extLst>
              <a:ext uri="{FF2B5EF4-FFF2-40B4-BE49-F238E27FC236}">
                <a16:creationId xmlns:a16="http://schemas.microsoft.com/office/drawing/2014/main" id="{339A0098-D5BC-41AD-BDF0-D601318F6B76}"/>
              </a:ext>
            </a:extLst>
          </p:cNvPr>
          <p:cNvSpPr txBox="1"/>
          <p:nvPr/>
        </p:nvSpPr>
        <p:spPr>
          <a:xfrm>
            <a:off x="6722904" y="1927727"/>
            <a:ext cx="4694463" cy="1420325"/>
          </a:xfrm>
          <a:prstGeom prst="rect">
            <a:avLst/>
          </a:prstGeom>
          <a:noFill/>
        </p:spPr>
        <p:txBody>
          <a:bodyPr wrap="square" rtlCol="0">
            <a:spAutoFit/>
          </a:bodyPr>
          <a:lstStyle/>
          <a:p>
            <a:pPr>
              <a:lnSpc>
                <a:spcPct val="150000"/>
              </a:lnSpc>
            </a:pPr>
            <a:r>
              <a:rPr lang="pt-PT" sz="2000" dirty="0">
                <a:solidFill>
                  <a:srgbClr val="002060"/>
                </a:solidFill>
                <a:sym typeface="Raleway"/>
              </a:rPr>
              <a:t>Criação de </a:t>
            </a:r>
            <a:r>
              <a:rPr lang="pt-PT" sz="2000" b="1" dirty="0">
                <a:solidFill>
                  <a:srgbClr val="002060"/>
                </a:solidFill>
                <a:sym typeface="Raleway"/>
              </a:rPr>
              <a:t>exposições híbridas (digitais ou físicas)</a:t>
            </a:r>
            <a:r>
              <a:rPr lang="pt-PT" sz="2000" dirty="0">
                <a:solidFill>
                  <a:srgbClr val="002060"/>
                </a:solidFill>
                <a:sym typeface="Raleway"/>
              </a:rPr>
              <a:t>, com os alunos como curadores. </a:t>
            </a:r>
            <a:endParaRPr lang="en-US" sz="2000" dirty="0">
              <a:solidFill>
                <a:srgbClr val="002060"/>
              </a:solidFill>
              <a:sym typeface="Raleway"/>
            </a:endParaRPr>
          </a:p>
        </p:txBody>
      </p:sp>
      <p:sp>
        <p:nvSpPr>
          <p:cNvPr id="14" name="Επεξήγηση: Επάνω βέλος 13">
            <a:extLst>
              <a:ext uri="{FF2B5EF4-FFF2-40B4-BE49-F238E27FC236}">
                <a16:creationId xmlns:a16="http://schemas.microsoft.com/office/drawing/2014/main" id="{271C9D14-C99D-9512-D84E-8823D648A4A2}"/>
              </a:ext>
            </a:extLst>
          </p:cNvPr>
          <p:cNvSpPr/>
          <p:nvPr/>
        </p:nvSpPr>
        <p:spPr>
          <a:xfrm>
            <a:off x="769834" y="4028661"/>
            <a:ext cx="10904251" cy="2214708"/>
          </a:xfrm>
          <a:prstGeom prst="upArrowCallout">
            <a:avLst>
              <a:gd name="adj1" fmla="val 17863"/>
              <a:gd name="adj2" fmla="val 25000"/>
              <a:gd name="adj3" fmla="val 25000"/>
              <a:gd name="adj4" fmla="val 6497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endParaRPr>
          </a:p>
          <a:p>
            <a:pPr lvl="0" algn="just">
              <a:lnSpc>
                <a:spcPct val="150000"/>
              </a:lnSpc>
              <a:defRPr/>
            </a:pPr>
            <a:r>
              <a:rPr lang="pt-PT" sz="1600" b="1" dirty="0">
                <a:solidFill>
                  <a:srgbClr val="002060"/>
                </a:solidFill>
              </a:rPr>
              <a:t>Modernização do ensino de segunda língua tanto no conteúdo </a:t>
            </a:r>
            <a:r>
              <a:rPr lang="pt-PT" sz="1600" dirty="0">
                <a:solidFill>
                  <a:srgbClr val="002060"/>
                </a:solidFill>
              </a:rPr>
              <a:t>(património cultural da UE) </a:t>
            </a:r>
            <a:r>
              <a:rPr lang="pt-PT" sz="1600" b="1" dirty="0">
                <a:solidFill>
                  <a:srgbClr val="002060"/>
                </a:solidFill>
              </a:rPr>
              <a:t>como na forma de utilizar ferramentas digitais </a:t>
            </a:r>
            <a:r>
              <a:rPr lang="pt-PT" sz="1600" dirty="0">
                <a:solidFill>
                  <a:srgbClr val="002060"/>
                </a:solidFill>
              </a:rPr>
              <a:t>(Livros digitais e fichas de trabalho), bem como </a:t>
            </a:r>
            <a:r>
              <a:rPr lang="pt-PT" sz="1600" b="1" dirty="0">
                <a:solidFill>
                  <a:srgbClr val="002060"/>
                </a:solidFill>
              </a:rPr>
              <a:t>na forma como os alunos trabalharão</a:t>
            </a:r>
            <a:r>
              <a:rPr lang="pt-PT" sz="1600" dirty="0">
                <a:solidFill>
                  <a:srgbClr val="002060"/>
                </a:solidFill>
              </a:rPr>
              <a:t> para a aquisição de línguas e reconhecimento cultural e para a apresentação do seu trabalho (exposições  híbridas)</a:t>
            </a: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algn="ctr">
              <a:lnSpc>
                <a:spcPct val="150000"/>
              </a:lnSpc>
            </a:pPr>
            <a:endParaRPr lang="el-GR" dirty="0">
              <a:solidFill>
                <a:schemeClr val="accent1">
                  <a:lumMod val="50000"/>
                </a:schemeClr>
              </a:solidFill>
            </a:endParaRPr>
          </a:p>
        </p:txBody>
      </p:sp>
    </p:spTree>
    <p:extLst>
      <p:ext uri="{BB962C8B-B14F-4D97-AF65-F5344CB8AC3E}">
        <p14:creationId xmlns:p14="http://schemas.microsoft.com/office/powerpoint/2010/main" val="382279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054716" y="171042"/>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Arial" panose="020B0604020202020204" pitchFamily="34" charset="0"/>
                <a:cs typeface="Arial" panose="020B0604020202020204" pitchFamily="34" charset="0"/>
              </a:rPr>
              <a:t>Por que é que a </a:t>
            </a:r>
            <a:r>
              <a:rPr lang="en-US" sz="3200" dirty="0" err="1">
                <a:solidFill>
                  <a:srgbClr val="002060"/>
                </a:solidFill>
                <a:latin typeface="Arial" panose="020B0604020202020204" pitchFamily="34" charset="0"/>
                <a:cs typeface="Arial" panose="020B0604020202020204" pitchFamily="34" charset="0"/>
              </a:rPr>
              <a:t>exposição</a:t>
            </a:r>
            <a:r>
              <a:rPr lang="en-US" sz="3200" dirty="0">
                <a:solidFill>
                  <a:srgbClr val="002060"/>
                </a:solidFill>
                <a:latin typeface="Arial" panose="020B0604020202020204" pitchFamily="34" charset="0"/>
                <a:cs typeface="Arial" panose="020B0604020202020204" pitchFamily="34" charset="0"/>
              </a:rPr>
              <a:t> é o ultimo </a:t>
            </a:r>
            <a:r>
              <a:rPr lang="en-US" sz="3200" dirty="0" err="1">
                <a:solidFill>
                  <a:srgbClr val="002060"/>
                </a:solidFill>
                <a:latin typeface="Arial" panose="020B0604020202020204" pitchFamily="34" charset="0"/>
                <a:cs typeface="Arial" panose="020B0604020202020204" pitchFamily="34" charset="0"/>
              </a:rPr>
              <a:t>resultado</a:t>
            </a:r>
            <a:r>
              <a:rPr lang="en-US" sz="3200" dirty="0">
                <a:solidFill>
                  <a:srgbClr val="002060"/>
                </a:solidFill>
                <a:latin typeface="Arial" panose="020B0604020202020204" pitchFamily="34" charset="0"/>
                <a:cs typeface="Arial" panose="020B0604020202020204" pitchFamily="34" charset="0"/>
              </a:rPr>
              <a:t>?</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1033262" y="1448636"/>
            <a:ext cx="10405042" cy="5073184"/>
          </a:xfrm>
          <a:prstGeom prst="rect">
            <a:avLst/>
          </a:prstGeom>
          <a:noFill/>
        </p:spPr>
        <p:txBody>
          <a:bodyPr wrap="square" rtlCol="0">
            <a:spAutoFit/>
          </a:bodyPr>
          <a:lstStyle/>
          <a:p>
            <a:pPr lvl="0">
              <a:lnSpc>
                <a:spcPct val="150000"/>
              </a:lnSpc>
              <a:spcBef>
                <a:spcPts val="600"/>
              </a:spcBef>
              <a:spcAft>
                <a:spcPts val="600"/>
              </a:spcAft>
              <a:defRPr/>
            </a:pPr>
            <a:r>
              <a:rPr lang="pt-PT" dirty="0">
                <a:latin typeface="Arial" panose="020B0604020202020204" pitchFamily="34" charset="0"/>
                <a:ea typeface="Times New Roman" panose="02020603050405020304" pitchFamily="18" charset="0"/>
              </a:rPr>
              <a:t>As exposições híbridas POEME foram escolhidas como o resultado final (IO5), porque a exposição necessitará de todas as competências adquiridas através dos PI anteriores (sobretudo conhecimentos de aquisição de línguas escritas, competências digitais, conhecimentos sobre a importância do património cultural e europeu, vocabulário adquirido):</a:t>
            </a:r>
          </a:p>
          <a:p>
            <a:pPr marL="285750" lvl="0" indent="-285750">
              <a:lnSpc>
                <a:spcPct val="150000"/>
              </a:lnSpc>
              <a:spcBef>
                <a:spcPts val="600"/>
              </a:spcBef>
              <a:spcAft>
                <a:spcPts val="600"/>
              </a:spcAft>
              <a:buFont typeface="Arial" panose="020B0604020202020204" pitchFamily="34" charset="0"/>
              <a:buChar char="•"/>
              <a:defRPr/>
            </a:pPr>
            <a:r>
              <a:rPr lang="en-US" sz="1800" b="1" dirty="0">
                <a:effectLst/>
                <a:latin typeface="Arial" panose="020B0604020202020204" pitchFamily="34" charset="0"/>
                <a:ea typeface="Times New Roman" panose="02020603050405020304" pitchFamily="18" charset="0"/>
              </a:rPr>
              <a:t>PI1: </a:t>
            </a:r>
            <a:r>
              <a:rPr lang="pt-PT" dirty="0">
                <a:latin typeface="Arial" panose="020B0604020202020204" pitchFamily="34" charset="0"/>
                <a:ea typeface="Times New Roman" panose="02020603050405020304" pitchFamily="18" charset="0"/>
              </a:rPr>
              <a:t>teoria sólida baseada na investigação resultou no relatório digital com a abordagem POEME.</a:t>
            </a:r>
            <a:endParaRPr lang="en-US" sz="1800" dirty="0">
              <a:effectLst/>
              <a:latin typeface="Arial" panose="020B0604020202020204" pitchFamily="34" charset="0"/>
              <a:ea typeface="Times New Roman" panose="02020603050405020304" pitchFamily="18" charset="0"/>
            </a:endParaRPr>
          </a:p>
          <a:p>
            <a:pPr marL="285750" lvl="0" indent="-285750">
              <a:lnSpc>
                <a:spcPct val="150000"/>
              </a:lnSpc>
              <a:spcBef>
                <a:spcPts val="600"/>
              </a:spcBef>
              <a:spcAft>
                <a:spcPts val="600"/>
              </a:spcAft>
              <a:buFont typeface="Arial" panose="020B0604020202020204" pitchFamily="34" charset="0"/>
              <a:buChar char="•"/>
              <a:defRPr/>
            </a:pPr>
            <a:r>
              <a:rPr lang="en-US" sz="1800" b="1" dirty="0">
                <a:effectLst/>
                <a:latin typeface="Arial" panose="020B0604020202020204" pitchFamily="34" charset="0"/>
                <a:ea typeface="Times New Roman" panose="02020603050405020304" pitchFamily="18" charset="0"/>
              </a:rPr>
              <a:t>PI2: </a:t>
            </a:r>
            <a:r>
              <a:rPr lang="pt-PT" dirty="0">
                <a:latin typeface="Arial" panose="020B0604020202020204" pitchFamily="34" charset="0"/>
                <a:ea typeface="Times New Roman" panose="02020603050405020304" pitchFamily="18" charset="0"/>
              </a:rPr>
              <a:t>atividades práticas complementares e material digital para a aquisição de línguas, com base no conteúdo do património cultural, baseando-se assim em terminologia e redação específicas (Fichas de trabalho digitais).</a:t>
            </a:r>
          </a:p>
          <a:p>
            <a:pPr marL="285750" lvl="0" indent="-285750">
              <a:lnSpc>
                <a:spcPct val="150000"/>
              </a:lnSpc>
              <a:spcBef>
                <a:spcPts val="600"/>
              </a:spcBef>
              <a:spcAft>
                <a:spcPts val="600"/>
              </a:spcAft>
              <a:buFont typeface="Arial" panose="020B0604020202020204" pitchFamily="34" charset="0"/>
              <a:buChar char="•"/>
              <a:defRPr/>
            </a:pPr>
            <a:r>
              <a:rPr lang="en-US" sz="1800" b="1" dirty="0">
                <a:effectLst/>
                <a:latin typeface="Arial" panose="020B0604020202020204" pitchFamily="34" charset="0"/>
                <a:ea typeface="Times New Roman" panose="02020603050405020304" pitchFamily="18" charset="0"/>
              </a:rPr>
              <a:t>PI3: </a:t>
            </a:r>
            <a:r>
              <a:rPr lang="pt-PT" dirty="0">
                <a:latin typeface="Arial" panose="020B0604020202020204" pitchFamily="34" charset="0"/>
                <a:ea typeface="Times New Roman" panose="02020603050405020304" pitchFamily="18" charset="0"/>
              </a:rPr>
              <a:t>livros digitais e relatórios explicativos, e formação e apresentação em </a:t>
            </a:r>
            <a:r>
              <a:rPr lang="pt-PT" dirty="0" err="1">
                <a:latin typeface="Arial" panose="020B0604020202020204" pitchFamily="34" charset="0"/>
                <a:ea typeface="Times New Roman" panose="02020603050405020304" pitchFamily="18" charset="0"/>
              </a:rPr>
              <a:t>webinar</a:t>
            </a:r>
            <a:r>
              <a:rPr lang="pt-PT" dirty="0">
                <a:latin typeface="Arial" panose="020B0604020202020204" pitchFamily="34" charset="0"/>
                <a:ea typeface="Times New Roman" panose="02020603050405020304" pitchFamily="18" charset="0"/>
              </a:rPr>
              <a:t> sobre como construir os seus próprios livros digitais.</a:t>
            </a:r>
            <a:br>
              <a:rPr lang="en-US" sz="1800" dirty="0">
                <a:effectLst/>
                <a:latin typeface="Times New Roman" panose="02020603050405020304" pitchFamily="18" charset="0"/>
                <a:ea typeface="Times New Roman" panose="02020603050405020304" pitchFamily="18" charset="0"/>
              </a:rPr>
            </a:b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816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054716" y="171042"/>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Porquê usar exposições híbridas</a:t>
            </a:r>
            <a:r>
              <a:rPr lang="en-GB" sz="4000" dirty="0">
                <a:solidFill>
                  <a:srgbClr val="002060"/>
                </a:solidFill>
                <a:latin typeface="Arial" panose="020B0604020202020204" pitchFamily="34" charset="0"/>
                <a:cs typeface="Arial" panose="020B0604020202020204" pitchFamily="34" charset="0"/>
              </a:rPr>
              <a:t>?</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1089534" y="1435879"/>
            <a:ext cx="10405042" cy="1524007"/>
          </a:xfrm>
          <a:prstGeom prst="rect">
            <a:avLst/>
          </a:prstGeom>
          <a:noFill/>
        </p:spPr>
        <p:txBody>
          <a:bodyPr wrap="square" rtlCol="0">
            <a:spAutoFit/>
          </a:bodyPr>
          <a:lstStyle/>
          <a:p>
            <a:pPr>
              <a:lnSpc>
                <a:spcPct val="150000"/>
              </a:lnSpc>
            </a:pPr>
            <a:r>
              <a:rPr lang="pt-PT" sz="1600" dirty="0"/>
              <a:t>O projeto POEME oferece oportunidades aos alunos migrantes e locais de cocriar exposições. O processo de curadoria oferece a capacidade de planear, conceber e implementar uma exposição a partir do zero.</a:t>
            </a:r>
          </a:p>
          <a:p>
            <a:pPr>
              <a:lnSpc>
                <a:spcPct val="150000"/>
              </a:lnSpc>
            </a:pPr>
            <a:r>
              <a:rPr lang="pt-PT" sz="1600" dirty="0"/>
              <a:t>Os </a:t>
            </a:r>
            <a:r>
              <a:rPr lang="pt-PT" sz="1600" b="1" dirty="0"/>
              <a:t>múltiplos e diversos benefícios </a:t>
            </a:r>
            <a:r>
              <a:rPr lang="pt-PT" sz="1600" dirty="0"/>
              <a:t>realçam ainda mais a utilização pedagógica das exposições para a aprendizagem em geral, mas também para a aprendizagem e integração das línguas em particular:</a:t>
            </a:r>
            <a:endParaRPr lang="en-US" sz="1600" dirty="0"/>
          </a:p>
        </p:txBody>
      </p:sp>
      <p:sp>
        <p:nvSpPr>
          <p:cNvPr id="12" name="TextBox 11">
            <a:extLst>
              <a:ext uri="{FF2B5EF4-FFF2-40B4-BE49-F238E27FC236}">
                <a16:creationId xmlns:a16="http://schemas.microsoft.com/office/drawing/2014/main" id="{18700F61-1135-22BD-F090-BD7B1693D007}"/>
              </a:ext>
            </a:extLst>
          </p:cNvPr>
          <p:cNvSpPr txBox="1"/>
          <p:nvPr/>
        </p:nvSpPr>
        <p:spPr>
          <a:xfrm>
            <a:off x="5941053" y="3153969"/>
            <a:ext cx="6096000" cy="263200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pt-PT" sz="1600" dirty="0"/>
              <a:t>Troca de conhecimentos</a:t>
            </a:r>
          </a:p>
          <a:p>
            <a:pPr marL="285750" indent="-285750">
              <a:lnSpc>
                <a:spcPct val="150000"/>
              </a:lnSpc>
              <a:buFont typeface="Arial" panose="020B0604020202020204" pitchFamily="34" charset="0"/>
              <a:buChar char="•"/>
            </a:pPr>
            <a:r>
              <a:rPr lang="pt-PT" sz="1600" dirty="0"/>
              <a:t>TIC e competências digitais</a:t>
            </a:r>
          </a:p>
          <a:p>
            <a:pPr marL="285750" indent="-285750">
              <a:lnSpc>
                <a:spcPct val="150000"/>
              </a:lnSpc>
              <a:buFont typeface="Arial" panose="020B0604020202020204" pitchFamily="34" charset="0"/>
              <a:buChar char="•"/>
            </a:pPr>
            <a:r>
              <a:rPr lang="pt-PT" sz="1600" dirty="0"/>
              <a:t>Envolvimento ativo e aprendizagem participativa</a:t>
            </a:r>
          </a:p>
          <a:p>
            <a:pPr marL="285750" indent="-285750">
              <a:lnSpc>
                <a:spcPct val="150000"/>
              </a:lnSpc>
              <a:buFont typeface="Arial" panose="020B0604020202020204" pitchFamily="34" charset="0"/>
              <a:buChar char="•"/>
            </a:pPr>
            <a:r>
              <a:rPr lang="pt-PT" sz="1600" dirty="0"/>
              <a:t>Capacidade de liderança e gestão de projetos</a:t>
            </a:r>
          </a:p>
          <a:p>
            <a:pPr marL="285750" indent="-285750">
              <a:lnSpc>
                <a:spcPct val="150000"/>
              </a:lnSpc>
              <a:buFont typeface="Arial" panose="020B0604020202020204" pitchFamily="34" charset="0"/>
              <a:buChar char="•"/>
            </a:pPr>
            <a:r>
              <a:rPr lang="pt-PT" sz="1600" dirty="0"/>
              <a:t>Investigação e análise da literatura académica</a:t>
            </a:r>
          </a:p>
          <a:p>
            <a:pPr marL="285750" indent="-285750">
              <a:lnSpc>
                <a:spcPct val="150000"/>
              </a:lnSpc>
              <a:buFont typeface="Arial" panose="020B0604020202020204" pitchFamily="34" charset="0"/>
              <a:buChar char="•"/>
            </a:pPr>
            <a:r>
              <a:rPr lang="pt-PT" sz="1600" dirty="0"/>
              <a:t>Competências de investigação e construção de objetos</a:t>
            </a:r>
          </a:p>
          <a:p>
            <a:pPr marL="285750" indent="-285750">
              <a:lnSpc>
                <a:spcPct val="150000"/>
              </a:lnSpc>
              <a:buFont typeface="Arial" panose="020B0604020202020204" pitchFamily="34" charset="0"/>
              <a:buChar char="•"/>
            </a:pPr>
            <a:r>
              <a:rPr lang="pt-PT" sz="1600" dirty="0"/>
              <a:t>Capacidades de apresentação e comunicação</a:t>
            </a:r>
            <a:endParaRPr lang="en-US" sz="1600" dirty="0"/>
          </a:p>
        </p:txBody>
      </p:sp>
      <p:sp>
        <p:nvSpPr>
          <p:cNvPr id="16" name="TextBox 15">
            <a:extLst>
              <a:ext uri="{FF2B5EF4-FFF2-40B4-BE49-F238E27FC236}">
                <a16:creationId xmlns:a16="http://schemas.microsoft.com/office/drawing/2014/main" id="{1CACAF25-3929-5E3B-DDBE-10BB650CE06F}"/>
              </a:ext>
            </a:extLst>
          </p:cNvPr>
          <p:cNvSpPr txBox="1"/>
          <p:nvPr/>
        </p:nvSpPr>
        <p:spPr>
          <a:xfrm>
            <a:off x="1089534" y="3192913"/>
            <a:ext cx="5252385" cy="263200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pt-PT" sz="1600" dirty="0"/>
              <a:t>Trabalho de equipa</a:t>
            </a:r>
          </a:p>
          <a:p>
            <a:pPr marL="285750" indent="-285750">
              <a:lnSpc>
                <a:spcPct val="150000"/>
              </a:lnSpc>
              <a:buFont typeface="Arial" panose="020B0604020202020204" pitchFamily="34" charset="0"/>
              <a:buChar char="•"/>
            </a:pPr>
            <a:r>
              <a:rPr lang="pt-PT" sz="1600" dirty="0"/>
              <a:t>Pensamento crítico e inovador</a:t>
            </a:r>
          </a:p>
          <a:p>
            <a:pPr marL="285750" indent="-285750">
              <a:lnSpc>
                <a:spcPct val="150000"/>
              </a:lnSpc>
              <a:buFont typeface="Arial" panose="020B0604020202020204" pitchFamily="34" charset="0"/>
              <a:buChar char="•"/>
            </a:pPr>
            <a:r>
              <a:rPr lang="pt-PT" sz="1600" dirty="0"/>
              <a:t>Aptidões interpessoais e intrapessoais</a:t>
            </a:r>
          </a:p>
          <a:p>
            <a:pPr marL="285750" indent="-285750">
              <a:lnSpc>
                <a:spcPct val="150000"/>
              </a:lnSpc>
              <a:buFont typeface="Arial" panose="020B0604020202020204" pitchFamily="34" charset="0"/>
              <a:buChar char="•"/>
            </a:pPr>
            <a:r>
              <a:rPr lang="pt-PT" sz="1600" dirty="0"/>
              <a:t>Literacia da informação</a:t>
            </a:r>
          </a:p>
          <a:p>
            <a:pPr marL="285750" indent="-285750">
              <a:lnSpc>
                <a:spcPct val="150000"/>
              </a:lnSpc>
              <a:buFont typeface="Arial" panose="020B0604020202020204" pitchFamily="34" charset="0"/>
              <a:buChar char="•"/>
            </a:pPr>
            <a:r>
              <a:rPr lang="pt-PT" sz="1600" dirty="0"/>
              <a:t>Capacidade de aplicar o que foi aprendido</a:t>
            </a:r>
          </a:p>
          <a:p>
            <a:pPr marL="285750" indent="-285750">
              <a:lnSpc>
                <a:spcPct val="150000"/>
              </a:lnSpc>
              <a:buFont typeface="Arial" panose="020B0604020202020204" pitchFamily="34" charset="0"/>
              <a:buChar char="•"/>
            </a:pPr>
            <a:r>
              <a:rPr lang="pt-PT" sz="1600" dirty="0"/>
              <a:t>Definição eficaz de objetivos e resolução de problemas</a:t>
            </a:r>
            <a:endParaRPr lang="en-US" sz="1600" dirty="0"/>
          </a:p>
        </p:txBody>
      </p:sp>
    </p:spTree>
    <p:extLst>
      <p:ext uri="{BB962C8B-B14F-4D97-AF65-F5344CB8AC3E}">
        <p14:creationId xmlns:p14="http://schemas.microsoft.com/office/powerpoint/2010/main" val="102632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1451821" y="25517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PI4: </a:t>
            </a:r>
            <a:r>
              <a:rPr lang="pt-PT" sz="2500" b="1" dirty="0">
                <a:solidFill>
                  <a:schemeClr val="tx1"/>
                </a:solidFill>
              </a:rPr>
              <a:t>Apresentação do guia eletrónico para as exposições POEME</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1249924" y="1487371"/>
            <a:ext cx="10343711" cy="5647700"/>
          </a:xfrm>
          <a:prstGeom prst="rect">
            <a:avLst/>
          </a:prstGeom>
          <a:noFill/>
        </p:spPr>
        <p:txBody>
          <a:bodyPr wrap="square" rtlCol="0">
            <a:spAutoFit/>
          </a:bodyPr>
          <a:lstStyle/>
          <a:p>
            <a:pPr lvl="0">
              <a:spcAft>
                <a:spcPts val="600"/>
              </a:spcAft>
              <a:defRPr/>
            </a:pPr>
            <a:r>
              <a:rPr lang="pt-PT" sz="2100" dirty="0">
                <a:latin typeface="Arial" panose="020B0604020202020204" pitchFamily="34" charset="0"/>
                <a:ea typeface="Times New Roman" panose="02020603050405020304" pitchFamily="18" charset="0"/>
              </a:rPr>
              <a:t>Os jovens curadores terão de desenvolver várias competências para cada uma das etapas da exposição. </a:t>
            </a:r>
          </a:p>
          <a:p>
            <a:pPr lvl="0">
              <a:spcAft>
                <a:spcPts val="600"/>
              </a:spcAft>
              <a:defRPr/>
            </a:pPr>
            <a:r>
              <a:rPr lang="pt-PT" sz="2100" dirty="0">
                <a:latin typeface="Arial" panose="020B0604020202020204" pitchFamily="34" charset="0"/>
                <a:ea typeface="Times New Roman" panose="02020603050405020304" pitchFamily="18" charset="0"/>
              </a:rPr>
              <a:t>O guia eletrónico faz parte do projeto POEME e baseia-se nos seus recursos anteriores. </a:t>
            </a:r>
          </a:p>
          <a:p>
            <a:pPr lvl="0">
              <a:spcAft>
                <a:spcPts val="600"/>
              </a:spcAft>
              <a:defRPr/>
            </a:pPr>
            <a:r>
              <a:rPr lang="pt-PT" sz="2100" dirty="0">
                <a:latin typeface="Arial" panose="020B0604020202020204" pitchFamily="34" charset="0"/>
                <a:ea typeface="Times New Roman" panose="02020603050405020304" pitchFamily="18" charset="0"/>
              </a:rPr>
              <a:t>É um guia interativo que convida os alunos de 12-18 anos e os seus professores a trabalhar em colaboração e fornece passos, ferramentas e exemplos concretos para construir uma exposição híbrida POEME.</a:t>
            </a:r>
          </a:p>
          <a:p>
            <a:pPr lvl="0">
              <a:spcAft>
                <a:spcPts val="600"/>
              </a:spcAft>
              <a:defRPr/>
            </a:pPr>
            <a:r>
              <a:rPr lang="pt-PT" sz="2100" dirty="0">
                <a:latin typeface="Arial" panose="020B0604020202020204" pitchFamily="34" charset="0"/>
                <a:ea typeface="Times New Roman" panose="02020603050405020304" pitchFamily="18" charset="0"/>
              </a:rPr>
              <a:t>Inovação: Até agora não existe nenhum guia eletrónico destinado a este grupo alvo para explicar passo a passo como uma exposição pode ser desenvolvida e que competências são adquiridas e desenvolvidas ao longo de cada fase.</a:t>
            </a:r>
          </a:p>
          <a:p>
            <a:pPr lvl="0">
              <a:spcAft>
                <a:spcPts val="600"/>
              </a:spcAft>
              <a:defRPr/>
            </a:pPr>
            <a:r>
              <a:rPr lang="pt-PT" sz="2100" dirty="0">
                <a:latin typeface="Arial" panose="020B0604020202020204" pitchFamily="34" charset="0"/>
                <a:ea typeface="Times New Roman" panose="02020603050405020304" pitchFamily="18" charset="0"/>
              </a:rPr>
              <a:t>Disponível online em</a:t>
            </a:r>
            <a:r>
              <a:rPr lang="en-US" sz="2100" dirty="0">
                <a:solidFill>
                  <a:srgbClr val="002060"/>
                </a:solidFill>
                <a:sym typeface="Raleway"/>
              </a:rPr>
              <a:t>: </a:t>
            </a:r>
            <a:r>
              <a:rPr lang="en-US" sz="2100" dirty="0">
                <a:solidFill>
                  <a:srgbClr val="002060"/>
                </a:solidFill>
                <a:sym typeface="Raleway"/>
                <a:hlinkClick r:id="rId5"/>
              </a:rPr>
              <a:t>https://poemeproject.eu/io4-interactive-e-guidebook-for-poeme-exhibitions/?lang=pt-pt</a:t>
            </a:r>
            <a:r>
              <a:rPr lang="en-US" sz="2100" dirty="0">
                <a:solidFill>
                  <a:srgbClr val="002060"/>
                </a:solidFill>
                <a:sym typeface="Raleway"/>
              </a:rPr>
              <a:t> </a:t>
            </a:r>
            <a:r>
              <a:rPr lang="en-US" dirty="0">
                <a:solidFill>
                  <a:srgbClr val="002060"/>
                </a:solidFill>
                <a:sym typeface="Raleway"/>
              </a:rPr>
              <a:t>	 			</a:t>
            </a:r>
          </a:p>
          <a:p>
            <a:pPr lvl="0">
              <a:spcAft>
                <a:spcPts val="600"/>
              </a:spcAft>
              <a:defRPr/>
            </a:pPr>
            <a:r>
              <a:rPr lang="en-US" sz="2800" dirty="0">
                <a:ea typeface="Times New Roman" panose="02020603050405020304" pitchFamily="18" charset="0"/>
              </a:rPr>
              <a:t>				</a:t>
            </a:r>
            <a:r>
              <a:rPr lang="en-US" sz="2800" dirty="0" err="1">
                <a:ea typeface="Times New Roman" panose="02020603050405020304" pitchFamily="18" charset="0"/>
              </a:rPr>
              <a:t>Vejamos</a:t>
            </a:r>
            <a:r>
              <a:rPr lang="en-US" sz="2800" dirty="0">
                <a:ea typeface="Times New Roman" panose="02020603050405020304" pitchFamily="18" charset="0"/>
              </a:rPr>
              <a:t> </a:t>
            </a:r>
            <a:r>
              <a:rPr lang="en-US" sz="2800" dirty="0" err="1">
                <a:ea typeface="Times New Roman" panose="02020603050405020304" pitchFamily="18" charset="0"/>
              </a:rPr>
              <a:t>como</a:t>
            </a:r>
            <a:r>
              <a:rPr lang="en-US" sz="2800" dirty="0">
                <a:ea typeface="Times New Roman" panose="02020603050405020304" pitchFamily="18" charset="0"/>
              </a:rPr>
              <a:t> </a:t>
            </a:r>
            <a:r>
              <a:rPr lang="en-US" sz="2800" dirty="0" err="1">
                <a:ea typeface="Times New Roman" panose="02020603050405020304" pitchFamily="18" charset="0"/>
              </a:rPr>
              <a:t>funciona</a:t>
            </a:r>
            <a:br>
              <a:rPr lang="en-US" sz="2800" dirty="0">
                <a:effectLst/>
                <a:ea typeface="Times New Roman" panose="02020603050405020304" pitchFamily="18" charset="0"/>
              </a:rPr>
            </a:br>
            <a:br>
              <a:rPr lang="en-US" sz="2800" dirty="0">
                <a:effectLst/>
                <a:ea typeface="Times New Roman" panose="02020603050405020304" pitchFamily="18" charset="0"/>
              </a:rPr>
            </a:br>
            <a:endParaRPr kumimoji="0" lang="en-GB" sz="2800" b="0" i="0" u="none" strike="noStrike" kern="1200" cap="none" spc="0" normalizeH="0" baseline="0" noProof="0" dirty="0">
              <a:ln>
                <a:noFill/>
              </a:ln>
              <a:solidFill>
                <a:srgbClr val="002060"/>
              </a:solidFill>
              <a:effectLst/>
              <a:uLnTx/>
              <a:uFillTx/>
              <a:ea typeface="+mn-ea"/>
              <a:cs typeface="+mn-cs"/>
              <a:sym typeface="Raleway"/>
            </a:endParaRPr>
          </a:p>
        </p:txBody>
      </p:sp>
      <p:sp>
        <p:nvSpPr>
          <p:cNvPr id="3" name="Βέλος: Δεξιό 2">
            <a:extLst>
              <a:ext uri="{FF2B5EF4-FFF2-40B4-BE49-F238E27FC236}">
                <a16:creationId xmlns:a16="http://schemas.microsoft.com/office/drawing/2014/main" id="{8FF61738-8BC9-940E-3185-C9E82AEB3831}"/>
              </a:ext>
            </a:extLst>
          </p:cNvPr>
          <p:cNvSpPr/>
          <p:nvPr/>
        </p:nvSpPr>
        <p:spPr>
          <a:xfrm rot="17530630">
            <a:off x="8875988" y="5665441"/>
            <a:ext cx="450166"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9269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1451821" y="255171"/>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a:solidFill>
                  <a:srgbClr val="002060"/>
                </a:solidFill>
                <a:cs typeface="Arial"/>
              </a:rPr>
              <a:t>PI4: </a:t>
            </a:r>
            <a:r>
              <a:rPr lang="en-GB" sz="2800" b="1" dirty="0" err="1">
                <a:solidFill>
                  <a:srgbClr val="002060"/>
                </a:solidFill>
                <a:cs typeface="Arial"/>
              </a:rPr>
              <a:t>Guia</a:t>
            </a:r>
            <a:r>
              <a:rPr lang="en-GB" sz="2800" b="1" dirty="0">
                <a:solidFill>
                  <a:srgbClr val="002060"/>
                </a:solidFill>
                <a:cs typeface="Arial"/>
              </a:rPr>
              <a:t> </a:t>
            </a:r>
            <a:r>
              <a:rPr lang="en-GB" sz="2800" b="1" dirty="0" err="1">
                <a:solidFill>
                  <a:srgbClr val="002060"/>
                </a:solidFill>
                <a:cs typeface="Arial"/>
              </a:rPr>
              <a:t>eletrónico</a:t>
            </a:r>
            <a:r>
              <a:rPr lang="en-GB" sz="2800" b="1" dirty="0">
                <a:solidFill>
                  <a:srgbClr val="002060"/>
                </a:solidFill>
                <a:cs typeface="Arial"/>
              </a:rPr>
              <a:t> para as </a:t>
            </a:r>
            <a:r>
              <a:rPr lang="en-GB" sz="2800" b="1" dirty="0" err="1">
                <a:solidFill>
                  <a:srgbClr val="002060"/>
                </a:solidFill>
                <a:cs typeface="Arial"/>
              </a:rPr>
              <a:t>exposições</a:t>
            </a:r>
            <a:r>
              <a:rPr lang="en-GB" sz="2800" b="1" dirty="0">
                <a:solidFill>
                  <a:srgbClr val="002060"/>
                </a:solidFill>
                <a:cs typeface="Arial"/>
              </a:rPr>
              <a:t> POEME</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9" name="Εικόνα 3">
            <a:extLst>
              <a:ext uri="{FF2B5EF4-FFF2-40B4-BE49-F238E27FC236}">
                <a16:creationId xmlns:a16="http://schemas.microsoft.com/office/drawing/2014/main" id="{BD3B0EFA-638A-48AD-B9D2-1A8A603ED6DF}"/>
              </a:ext>
            </a:extLst>
          </p:cNvPr>
          <p:cNvPicPr>
            <a:picLocks noChangeAspect="1"/>
          </p:cNvPicPr>
          <p:nvPr/>
        </p:nvPicPr>
        <p:blipFill>
          <a:blip r:embed="rId6"/>
          <a:stretch>
            <a:fillRect/>
          </a:stretch>
        </p:blipFill>
        <p:spPr>
          <a:xfrm>
            <a:off x="1298425" y="1583423"/>
            <a:ext cx="9595149" cy="433433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0" name="Γραφή 16">
                <a:extLst>
                  <a:ext uri="{FF2B5EF4-FFF2-40B4-BE49-F238E27FC236}">
                    <a16:creationId xmlns:a16="http://schemas.microsoft.com/office/drawing/2014/main" id="{6CB433CF-6FA5-4969-A824-0525AE8CBDCC}"/>
                  </a:ext>
                </a:extLst>
              </p14:cNvPr>
              <p14:cNvContentPartPr/>
              <p14:nvPr/>
            </p14:nvContentPartPr>
            <p14:xfrm>
              <a:off x="5780548" y="3390148"/>
              <a:ext cx="1620720" cy="662400"/>
            </p14:xfrm>
          </p:contentPart>
        </mc:Choice>
        <mc:Fallback xmlns="">
          <p:pic>
            <p:nvPicPr>
              <p:cNvPr id="10" name="Γραφή 16">
                <a:extLst>
                  <a:ext uri="{FF2B5EF4-FFF2-40B4-BE49-F238E27FC236}">
                    <a16:creationId xmlns:a16="http://schemas.microsoft.com/office/drawing/2014/main" id="{6CB433CF-6FA5-4969-A824-0525AE8CBDCC}"/>
                  </a:ext>
                </a:extLst>
              </p:cNvPr>
              <p:cNvPicPr/>
              <p:nvPr/>
            </p:nvPicPr>
            <p:blipFill>
              <a:blip r:embed="rId8"/>
              <a:stretch>
                <a:fillRect/>
              </a:stretch>
            </p:blipFill>
            <p:spPr>
              <a:xfrm>
                <a:off x="5717548" y="3011942"/>
                <a:ext cx="1746360" cy="1418451"/>
              </a:xfrm>
              <a:prstGeom prst="rect">
                <a:avLst/>
              </a:prstGeom>
            </p:spPr>
          </p:pic>
        </mc:Fallback>
      </mc:AlternateContent>
    </p:spTree>
    <p:extLst>
      <p:ext uri="{BB962C8B-B14F-4D97-AF65-F5344CB8AC3E}">
        <p14:creationId xmlns:p14="http://schemas.microsoft.com/office/powerpoint/2010/main" val="1498365619"/>
      </p:ext>
    </p:extLst>
  </p:cSld>
  <p:clrMapOvr>
    <a:masterClrMapping/>
  </p:clrMapOvr>
</p:sld>
</file>

<file path=ppt/theme/theme1.xml><?xml version="1.0" encoding="utf-8"?>
<a:theme xmlns:a="http://schemas.openxmlformats.org/drawingml/2006/main" name="Tema do Office">
  <a:themeElements>
    <a:clrScheme name="Personalizado 5">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4934</TotalTime>
  <Words>5622</Words>
  <Application>Microsoft Office PowerPoint</Application>
  <PresentationFormat>Ecrã Panorâmico</PresentationFormat>
  <Paragraphs>535</Paragraphs>
  <Slides>43</Slides>
  <Notes>27</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43</vt:i4>
      </vt:variant>
    </vt:vector>
  </HeadingPairs>
  <TitlesOfParts>
    <vt:vector size="51" baseType="lpstr">
      <vt:lpstr>Arial</vt:lpstr>
      <vt:lpstr>Calibri</vt:lpstr>
      <vt:lpstr>Raleway</vt:lpstr>
      <vt:lpstr>Segoe UI Symbol</vt:lpstr>
      <vt:lpstr>Symbol</vt:lpstr>
      <vt:lpstr>Times New Roman</vt:lpstr>
      <vt:lpstr>Wingdings</vt:lpstr>
      <vt:lpstr>Tema do Office</vt:lpstr>
      <vt:lpstr>Apresentação do PowerPoint</vt:lpstr>
      <vt:lpstr>Apresentação do PowerPoint</vt:lpstr>
      <vt:lpstr>Apresentação do PowerPoint</vt:lpstr>
      <vt:lpstr>Metodologia POEME para a criação de exposições híbridas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Criar exposições híbridas nas escolas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Finalmente...não se esqueça...</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Utilizador</cp:lastModifiedBy>
  <cp:revision>151</cp:revision>
  <dcterms:created xsi:type="dcterms:W3CDTF">2022-08-22T10:39:11Z</dcterms:created>
  <dcterms:modified xsi:type="dcterms:W3CDTF">2023-02-15T16:18:39Z</dcterms:modified>
</cp:coreProperties>
</file>