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6" r:id="rId17"/>
    <p:sldId id="279" r:id="rId18"/>
    <p:sldId id="280" r:id="rId19"/>
    <p:sldId id="278" r:id="rId20"/>
    <p:sldId id="281" r:id="rId21"/>
    <p:sldId id="282" r:id="rId22"/>
    <p:sldId id="283" r:id="rId23"/>
    <p:sldId id="284" r:id="rId24"/>
    <p:sldId id="277" r:id="rId25"/>
    <p:sldId id="269" r:id="rId26"/>
    <p:sldId id="272" r:id="rId27"/>
    <p:sldId id="273" r:id="rId28"/>
  </p:sldIdLst>
  <p:sldSz cx="12192000" cy="6858000"/>
  <p:notesSz cx="6858000" cy="9144000"/>
  <p:embeddedFontLs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vN5ceazjQHdZ+0QNt6RN6pf9i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p:scale>
          <a:sx n="115" d="100"/>
          <a:sy n="115" d="100"/>
        </p:scale>
        <p:origin x="-46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1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37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08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18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64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15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18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100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902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05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254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A9C"/>
              </a:buClr>
              <a:buSzPts val="2400"/>
              <a:buNone/>
              <a:defRPr sz="2400">
                <a:solidFill>
                  <a:srgbClr val="888A9C"/>
                </a:solidFill>
              </a:defRPr>
            </a:lvl1pPr>
            <a:lvl2pPr marL="914400" lvl="1" indent="-228600" algn="l">
              <a:lnSpc>
                <a:spcPct val="90000"/>
              </a:lnSpc>
              <a:spcBef>
                <a:spcPts val="500"/>
              </a:spcBef>
              <a:spcAft>
                <a:spcPts val="0"/>
              </a:spcAft>
              <a:buClr>
                <a:srgbClr val="888A9C"/>
              </a:buClr>
              <a:buSzPts val="2000"/>
              <a:buNone/>
              <a:defRPr sz="2000">
                <a:solidFill>
                  <a:srgbClr val="888A9C"/>
                </a:solidFill>
              </a:defRPr>
            </a:lvl2pPr>
            <a:lvl3pPr marL="1371600" lvl="2" indent="-228600" algn="l">
              <a:lnSpc>
                <a:spcPct val="90000"/>
              </a:lnSpc>
              <a:spcBef>
                <a:spcPts val="500"/>
              </a:spcBef>
              <a:spcAft>
                <a:spcPts val="0"/>
              </a:spcAft>
              <a:buClr>
                <a:srgbClr val="888A9C"/>
              </a:buClr>
              <a:buSzPts val="1800"/>
              <a:buNone/>
              <a:defRPr sz="1800">
                <a:solidFill>
                  <a:srgbClr val="888A9C"/>
                </a:solidFill>
              </a:defRPr>
            </a:lvl3pPr>
            <a:lvl4pPr marL="1828800" lvl="3" indent="-228600" algn="l">
              <a:lnSpc>
                <a:spcPct val="90000"/>
              </a:lnSpc>
              <a:spcBef>
                <a:spcPts val="500"/>
              </a:spcBef>
              <a:spcAft>
                <a:spcPts val="0"/>
              </a:spcAft>
              <a:buClr>
                <a:srgbClr val="888A9C"/>
              </a:buClr>
              <a:buSzPts val="1600"/>
              <a:buNone/>
              <a:defRPr sz="1600">
                <a:solidFill>
                  <a:srgbClr val="888A9C"/>
                </a:solidFill>
              </a:defRPr>
            </a:lvl4pPr>
            <a:lvl5pPr marL="2286000" lvl="4" indent="-228600" algn="l">
              <a:lnSpc>
                <a:spcPct val="90000"/>
              </a:lnSpc>
              <a:spcBef>
                <a:spcPts val="500"/>
              </a:spcBef>
              <a:spcAft>
                <a:spcPts val="0"/>
              </a:spcAft>
              <a:buClr>
                <a:srgbClr val="888A9C"/>
              </a:buClr>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A9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A9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9C"/>
                </a:solidFill>
                <a:latin typeface="Arial"/>
                <a:ea typeface="Arial"/>
                <a:cs typeface="Arial"/>
                <a:sym typeface="Arial"/>
              </a:defRPr>
            </a:lvl1pPr>
            <a:lvl2pPr marL="0" marR="0" lvl="1" indent="0" algn="r" rtl="0">
              <a:spcBef>
                <a:spcPts val="0"/>
              </a:spcBef>
              <a:buNone/>
              <a:defRPr sz="1200" b="0" i="0" u="none" strike="noStrike" cap="none">
                <a:solidFill>
                  <a:srgbClr val="888A9C"/>
                </a:solidFill>
                <a:latin typeface="Arial"/>
                <a:ea typeface="Arial"/>
                <a:cs typeface="Arial"/>
                <a:sym typeface="Arial"/>
              </a:defRPr>
            </a:lvl2pPr>
            <a:lvl3pPr marL="0" marR="0" lvl="2" indent="0" algn="r" rtl="0">
              <a:spcBef>
                <a:spcPts val="0"/>
              </a:spcBef>
              <a:buNone/>
              <a:defRPr sz="1200" b="0" i="0" u="none" strike="noStrike" cap="none">
                <a:solidFill>
                  <a:srgbClr val="888A9C"/>
                </a:solidFill>
                <a:latin typeface="Arial"/>
                <a:ea typeface="Arial"/>
                <a:cs typeface="Arial"/>
                <a:sym typeface="Arial"/>
              </a:defRPr>
            </a:lvl3pPr>
            <a:lvl4pPr marL="0" marR="0" lvl="3" indent="0" algn="r" rtl="0">
              <a:spcBef>
                <a:spcPts val="0"/>
              </a:spcBef>
              <a:buNone/>
              <a:defRPr sz="1200" b="0" i="0" u="none" strike="noStrike" cap="none">
                <a:solidFill>
                  <a:srgbClr val="888A9C"/>
                </a:solidFill>
                <a:latin typeface="Arial"/>
                <a:ea typeface="Arial"/>
                <a:cs typeface="Arial"/>
                <a:sym typeface="Arial"/>
              </a:defRPr>
            </a:lvl4pPr>
            <a:lvl5pPr marL="0" marR="0" lvl="4" indent="0" algn="r" rtl="0">
              <a:spcBef>
                <a:spcPts val="0"/>
              </a:spcBef>
              <a:buNone/>
              <a:defRPr sz="1200" b="0" i="0" u="none" strike="noStrike" cap="none">
                <a:solidFill>
                  <a:srgbClr val="888A9C"/>
                </a:solidFill>
                <a:latin typeface="Arial"/>
                <a:ea typeface="Arial"/>
                <a:cs typeface="Arial"/>
                <a:sym typeface="Arial"/>
              </a:defRPr>
            </a:lvl5pPr>
            <a:lvl6pPr marL="0" marR="0" lvl="5" indent="0" algn="r" rtl="0">
              <a:spcBef>
                <a:spcPts val="0"/>
              </a:spcBef>
              <a:buNone/>
              <a:defRPr sz="1200" b="0" i="0" u="none" strike="noStrike" cap="none">
                <a:solidFill>
                  <a:srgbClr val="888A9C"/>
                </a:solidFill>
                <a:latin typeface="Arial"/>
                <a:ea typeface="Arial"/>
                <a:cs typeface="Arial"/>
                <a:sym typeface="Arial"/>
              </a:defRPr>
            </a:lvl6pPr>
            <a:lvl7pPr marL="0" marR="0" lvl="6" indent="0" algn="r" rtl="0">
              <a:spcBef>
                <a:spcPts val="0"/>
              </a:spcBef>
              <a:buNone/>
              <a:defRPr sz="1200" b="0" i="0" u="none" strike="noStrike" cap="none">
                <a:solidFill>
                  <a:srgbClr val="888A9C"/>
                </a:solidFill>
                <a:latin typeface="Arial"/>
                <a:ea typeface="Arial"/>
                <a:cs typeface="Arial"/>
                <a:sym typeface="Arial"/>
              </a:defRPr>
            </a:lvl7pPr>
            <a:lvl8pPr marL="0" marR="0" lvl="7" indent="0" algn="r" rtl="0">
              <a:spcBef>
                <a:spcPts val="0"/>
              </a:spcBef>
              <a:buNone/>
              <a:defRPr sz="1200" b="0" i="0" u="none" strike="noStrike" cap="none">
                <a:solidFill>
                  <a:srgbClr val="888A9C"/>
                </a:solidFill>
                <a:latin typeface="Arial"/>
                <a:ea typeface="Arial"/>
                <a:cs typeface="Arial"/>
                <a:sym typeface="Arial"/>
              </a:defRPr>
            </a:lvl8pPr>
            <a:lvl9pPr marL="0" marR="0" lvl="8" indent="0" algn="r" rtl="0">
              <a:spcBef>
                <a:spcPts val="0"/>
              </a:spcBef>
              <a:buNone/>
              <a:defRPr sz="1200" b="0" i="0" u="none" strike="noStrike" cap="none">
                <a:solidFill>
                  <a:srgbClr val="888A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facebook.com/POEMEproject" TargetMode="External"/><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hyperlink" Target="http://www.poemeproject.e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a:stretch/>
        </p:blipFill>
        <p:spPr>
          <a:xfrm>
            <a:off x="2120595" y="1308126"/>
            <a:ext cx="7712269" cy="2120874"/>
          </a:xfrm>
          <a:prstGeom prst="rect">
            <a:avLst/>
          </a:prstGeom>
          <a:noFill/>
          <a:ln>
            <a:noFill/>
          </a:ln>
        </p:spPr>
      </p:pic>
      <p:pic>
        <p:nvPicPr>
          <p:cNvPr id="85" name="Google Shape;85;p1"/>
          <p:cNvPicPr preferRelativeResize="0"/>
          <p:nvPr/>
        </p:nvPicPr>
        <p:blipFill rotWithShape="1">
          <a:blip r:embed="rId5">
            <a:alphaModFix/>
          </a:blip>
          <a:srcRect/>
          <a:stretch/>
        </p:blipFill>
        <p:spPr>
          <a:xfrm>
            <a:off x="4535111" y="5062941"/>
            <a:ext cx="3121778" cy="680620"/>
          </a:xfrm>
          <a:prstGeom prst="rect">
            <a:avLst/>
          </a:prstGeom>
          <a:noFill/>
          <a:ln>
            <a:noFill/>
          </a:ln>
        </p:spPr>
      </p:pic>
      <p:sp>
        <p:nvSpPr>
          <p:cNvPr id="86" name="Google Shape;86;p1"/>
          <p:cNvSpPr txBox="1"/>
          <p:nvPr/>
        </p:nvSpPr>
        <p:spPr>
          <a:xfrm>
            <a:off x="443947" y="3294482"/>
            <a:ext cx="1130410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dirty="0">
                <a:solidFill>
                  <a:srgbClr val="002060"/>
                </a:solidFill>
                <a:latin typeface="Arial"/>
                <a:ea typeface="Arial"/>
                <a:cs typeface="Arial"/>
                <a:sym typeface="Arial"/>
              </a:rPr>
              <a:t>IO3 – Création d’ebooks</a:t>
            </a:r>
            <a:br>
              <a:rPr lang="fr-FR" dirty="0"/>
            </a:br>
            <a:r>
              <a:rPr lang="fr-FR" sz="3600" b="1" i="0" u="none" strike="noStrike" cap="none" dirty="0">
                <a:solidFill>
                  <a:srgbClr val="002060"/>
                </a:solidFill>
                <a:latin typeface="Arial"/>
                <a:ea typeface="Arial"/>
                <a:cs typeface="Arial"/>
                <a:sym typeface="Arial"/>
              </a:rPr>
              <a:t>Atelier pour les enseignants</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88" name="Google Shape;188;p10"/>
          <p:cNvPicPr preferRelativeResize="0">
            <a:picLocks noGrp="1"/>
          </p:cNvPicPr>
          <p:nvPr>
            <p:ph type="body" idx="1"/>
          </p:nvPr>
        </p:nvPicPr>
        <p:blipFill rotWithShape="1">
          <a:blip r:embed="rId4">
            <a:alphaModFix/>
          </a:blip>
          <a:srcRect/>
          <a:stretch/>
        </p:blipFill>
        <p:spPr>
          <a:xfrm>
            <a:off x="344557" y="0"/>
            <a:ext cx="4757530" cy="1308321"/>
          </a:xfrm>
          <a:prstGeom prst="rect">
            <a:avLst/>
          </a:prstGeom>
          <a:noFill/>
          <a:ln>
            <a:noFill/>
          </a:ln>
        </p:spPr>
      </p:pic>
      <p:sp>
        <p:nvSpPr>
          <p:cNvPr id="189" name="Google Shape;189;p10"/>
          <p:cNvSpPr/>
          <p:nvPr/>
        </p:nvSpPr>
        <p:spPr>
          <a:xfrm>
            <a:off x="622851" y="1308321"/>
            <a:ext cx="4757529" cy="79877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a:solidFill>
                <a:schemeClr val="lt1"/>
              </a:solidFill>
              <a:latin typeface="Arial"/>
              <a:ea typeface="Arial"/>
              <a:cs typeface="Arial"/>
              <a:sym typeface="Arial"/>
            </a:endParaRPr>
          </a:p>
        </p:txBody>
      </p:sp>
      <p:sp>
        <p:nvSpPr>
          <p:cNvPr id="190" name="Google Shape;190;p10"/>
          <p:cNvSpPr txBox="1"/>
          <p:nvPr/>
        </p:nvSpPr>
        <p:spPr>
          <a:xfrm>
            <a:off x="808382" y="1457051"/>
            <a:ext cx="52876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Arial"/>
                <a:ea typeface="Arial"/>
                <a:cs typeface="Arial"/>
                <a:sym typeface="Arial"/>
              </a:rPr>
              <a:t>Quelques chiffres</a:t>
            </a:r>
            <a:endParaRPr lang="fr-FR"/>
          </a:p>
          <a:p>
            <a:pPr marL="0" marR="0" lvl="0" indent="0" algn="l" rtl="0">
              <a:spcBef>
                <a:spcPts val="0"/>
              </a:spcBef>
              <a:spcAft>
                <a:spcPts val="0"/>
              </a:spcAft>
              <a:buNone/>
            </a:pPr>
            <a:endParaRPr lang="fr-FR" sz="1800">
              <a:solidFill>
                <a:schemeClr val="dk1"/>
              </a:solidFill>
              <a:latin typeface="Arial"/>
              <a:ea typeface="Arial"/>
              <a:cs typeface="Arial"/>
              <a:sym typeface="Arial"/>
            </a:endParaRPr>
          </a:p>
        </p:txBody>
      </p:sp>
      <p:sp>
        <p:nvSpPr>
          <p:cNvPr id="191" name="Google Shape;191;p10"/>
          <p:cNvSpPr/>
          <p:nvPr/>
        </p:nvSpPr>
        <p:spPr>
          <a:xfrm>
            <a:off x="612913" y="2392153"/>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02060"/>
                </a:solidFill>
                <a:latin typeface="Arial"/>
                <a:ea typeface="Arial"/>
                <a:cs typeface="Arial"/>
                <a:sym typeface="Arial"/>
              </a:rPr>
              <a:t>1 E-Report en EN, traduit en Français, Portugais et Grec</a:t>
            </a:r>
            <a:endParaRPr lang="fr-FR"/>
          </a:p>
        </p:txBody>
      </p:sp>
      <p:sp>
        <p:nvSpPr>
          <p:cNvPr id="192" name="Google Shape;192;p10"/>
          <p:cNvSpPr/>
          <p:nvPr/>
        </p:nvSpPr>
        <p:spPr>
          <a:xfrm>
            <a:off x="4436165" y="2368299"/>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rgbClr val="002060"/>
                </a:solidFill>
                <a:latin typeface="Arial"/>
                <a:ea typeface="Arial"/>
                <a:cs typeface="Arial"/>
                <a:sym typeface="Arial"/>
              </a:rPr>
              <a:t>18 e-</a:t>
            </a:r>
            <a:r>
              <a:rPr lang="fr-FR" sz="1800" dirty="0" err="1">
                <a:solidFill>
                  <a:srgbClr val="002060"/>
                </a:solidFill>
                <a:latin typeface="Arial"/>
                <a:ea typeface="Arial"/>
                <a:cs typeface="Arial"/>
                <a:sym typeface="Arial"/>
              </a:rPr>
              <a:t>Worksheets</a:t>
            </a:r>
            <a:r>
              <a:rPr lang="fr-FR" sz="1800" dirty="0">
                <a:solidFill>
                  <a:srgbClr val="002060"/>
                </a:solidFill>
                <a:latin typeface="Arial"/>
                <a:ea typeface="Arial"/>
                <a:cs typeface="Arial"/>
                <a:sym typeface="Arial"/>
              </a:rPr>
              <a:t> </a:t>
            </a:r>
            <a:r>
              <a:rPr lang="fr-FR" sz="1800" dirty="0">
                <a:solidFill>
                  <a:srgbClr val="002060"/>
                </a:solidFill>
              </a:rPr>
              <a:t>en Anglais, basées sur le patrimoine culturel européen et traduites en </a:t>
            </a:r>
            <a:r>
              <a:rPr lang="fr-FR" sz="1800" dirty="0">
                <a:solidFill>
                  <a:srgbClr val="002060"/>
                </a:solidFill>
                <a:latin typeface="Arial"/>
                <a:ea typeface="Arial"/>
                <a:cs typeface="Arial"/>
                <a:sym typeface="Arial"/>
              </a:rPr>
              <a:t>FR, PT and EL</a:t>
            </a:r>
            <a:endParaRPr lang="fr-FR" dirty="0"/>
          </a:p>
        </p:txBody>
      </p:sp>
      <p:sp>
        <p:nvSpPr>
          <p:cNvPr id="193" name="Google Shape;193;p10"/>
          <p:cNvSpPr/>
          <p:nvPr/>
        </p:nvSpPr>
        <p:spPr>
          <a:xfrm>
            <a:off x="8314082" y="2344777"/>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rgbClr val="002060"/>
                </a:solidFill>
                <a:latin typeface="Arial"/>
                <a:ea typeface="Arial"/>
                <a:cs typeface="Arial"/>
                <a:sym typeface="Arial"/>
              </a:rPr>
              <a:t>10 e-books interactifs, disponibles en EN, FR, </a:t>
            </a:r>
            <a:br>
              <a:rPr lang="fr-FR" sz="1800" dirty="0">
                <a:solidFill>
                  <a:srgbClr val="002060"/>
                </a:solidFill>
                <a:latin typeface="Arial"/>
                <a:ea typeface="Arial"/>
                <a:cs typeface="Arial"/>
                <a:sym typeface="Arial"/>
              </a:rPr>
            </a:br>
            <a:r>
              <a:rPr lang="fr-FR" sz="1800" dirty="0">
                <a:solidFill>
                  <a:srgbClr val="002060"/>
                </a:solidFill>
                <a:latin typeface="Arial"/>
                <a:ea typeface="Arial"/>
                <a:cs typeface="Arial"/>
                <a:sym typeface="Arial"/>
              </a:rPr>
              <a:t>PT et EL </a:t>
            </a:r>
            <a:endParaRPr lang="fr-FR" dirty="0"/>
          </a:p>
        </p:txBody>
      </p:sp>
      <p:sp>
        <p:nvSpPr>
          <p:cNvPr id="194" name="Google Shape;194;p10"/>
          <p:cNvSpPr/>
          <p:nvPr/>
        </p:nvSpPr>
        <p:spPr>
          <a:xfrm>
            <a:off x="4436164" y="4121426"/>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rgbClr val="002060"/>
                </a:solidFill>
                <a:latin typeface="Arial"/>
                <a:ea typeface="Arial"/>
                <a:cs typeface="Arial"/>
                <a:sym typeface="Arial"/>
              </a:rPr>
              <a:t>Plus de 200 étudiants ayant participé au développement des ressources POEME</a:t>
            </a:r>
            <a:endParaRPr lang="fr-FR" dirty="0"/>
          </a:p>
        </p:txBody>
      </p:sp>
      <p:sp>
        <p:nvSpPr>
          <p:cNvPr id="195" name="Google Shape;195;p10"/>
          <p:cNvSpPr/>
          <p:nvPr/>
        </p:nvSpPr>
        <p:spPr>
          <a:xfrm>
            <a:off x="8314082" y="4121426"/>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rgbClr val="002060"/>
                </a:solidFill>
              </a:rPr>
              <a:t>Une cinquantaine</a:t>
            </a:r>
            <a:r>
              <a:rPr lang="fr-FR" sz="1800" dirty="0">
                <a:solidFill>
                  <a:srgbClr val="002060"/>
                </a:solidFill>
                <a:latin typeface="Arial"/>
                <a:ea typeface="Arial"/>
                <a:cs typeface="Arial"/>
                <a:sym typeface="Arial"/>
              </a:rPr>
              <a:t> d’enseignants impliqués dans le test et la production des ressources</a:t>
            </a:r>
            <a:endParaRPr lang="fr-FR" dirty="0"/>
          </a:p>
        </p:txBody>
      </p:sp>
      <p:sp>
        <p:nvSpPr>
          <p:cNvPr id="196" name="Google Shape;196;p10"/>
          <p:cNvSpPr/>
          <p:nvPr/>
        </p:nvSpPr>
        <p:spPr>
          <a:xfrm>
            <a:off x="558246" y="4121426"/>
            <a:ext cx="3319672" cy="1428251"/>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dirty="0">
                <a:solidFill>
                  <a:srgbClr val="002060"/>
                </a:solidFill>
                <a:latin typeface="Arial"/>
                <a:ea typeface="Arial"/>
                <a:cs typeface="Arial"/>
                <a:sym typeface="Arial"/>
              </a:rPr>
              <a:t>6 expositions, présentées dans la Galerie numérique POEME, </a:t>
            </a:r>
            <a:br>
              <a:rPr lang="fr-FR" sz="1800" dirty="0">
                <a:solidFill>
                  <a:srgbClr val="002060"/>
                </a:solidFill>
                <a:latin typeface="Arial"/>
                <a:ea typeface="Arial"/>
                <a:cs typeface="Arial"/>
                <a:sym typeface="Arial"/>
              </a:rPr>
            </a:br>
            <a:r>
              <a:rPr lang="fr-FR" sz="1800" dirty="0">
                <a:solidFill>
                  <a:srgbClr val="002060"/>
                </a:solidFill>
                <a:latin typeface="Arial"/>
                <a:ea typeface="Arial"/>
                <a:cs typeface="Arial"/>
                <a:sym typeface="Arial"/>
              </a:rPr>
              <a:t>disponibles en EN, FR, </a:t>
            </a:r>
            <a:br>
              <a:rPr lang="fr-FR" sz="1800" dirty="0">
                <a:solidFill>
                  <a:srgbClr val="002060"/>
                </a:solidFill>
                <a:latin typeface="Arial"/>
                <a:ea typeface="Arial"/>
                <a:cs typeface="Arial"/>
                <a:sym typeface="Arial"/>
              </a:rPr>
            </a:br>
            <a:r>
              <a:rPr lang="fr-FR" sz="1800" dirty="0">
                <a:solidFill>
                  <a:srgbClr val="002060"/>
                </a:solidFill>
                <a:latin typeface="Arial"/>
                <a:ea typeface="Arial"/>
                <a:cs typeface="Arial"/>
                <a:sym typeface="Arial"/>
              </a:rPr>
              <a:t>PT et EL </a:t>
            </a:r>
            <a:endParaRPr lang="fr-FR" dirty="0"/>
          </a:p>
        </p:txBody>
      </p:sp>
      <p:pic>
        <p:nvPicPr>
          <p:cNvPr id="197" name="Google Shape;197;p10"/>
          <p:cNvPicPr preferRelativeResize="0"/>
          <p:nvPr/>
        </p:nvPicPr>
        <p:blipFill rotWithShape="1">
          <a:blip r:embed="rId5">
            <a:alphaModFix/>
          </a:blip>
          <a:srcRect/>
          <a:stretch/>
        </p:blipFill>
        <p:spPr>
          <a:xfrm>
            <a:off x="9588071" y="119697"/>
            <a:ext cx="2451403" cy="5344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ctrTitle"/>
          </p:nvPr>
        </p:nvSpPr>
        <p:spPr>
          <a:xfrm>
            <a:off x="443947" y="1433363"/>
            <a:ext cx="1130410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fr-FR" dirty="0"/>
              <a:t>Partie Pratique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12"/>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2060"/>
              </a:solidFill>
              <a:latin typeface="Arial"/>
              <a:ea typeface="Arial"/>
              <a:cs typeface="Arial"/>
              <a:sym typeface="Arial"/>
            </a:endParaRPr>
          </a:p>
        </p:txBody>
      </p:sp>
      <p:sp>
        <p:nvSpPr>
          <p:cNvPr id="208" name="Google Shape;208;p12"/>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Introduction au logiciel </a:t>
            </a:r>
            <a:r>
              <a:rPr lang="fr-FR" sz="4000" dirty="0" err="1">
                <a:solidFill>
                  <a:schemeClr val="dk1"/>
                </a:solidFill>
                <a:latin typeface="Arial"/>
                <a:ea typeface="Arial"/>
                <a:cs typeface="Arial"/>
                <a:sym typeface="Arial"/>
              </a:rPr>
              <a:t>PubCoder</a:t>
            </a:r>
            <a:endParaRPr sz="4000" dirty="0">
              <a:solidFill>
                <a:schemeClr val="dk1"/>
              </a:solidFill>
              <a:latin typeface="Arial"/>
              <a:ea typeface="Arial"/>
              <a:cs typeface="Arial"/>
              <a:sym typeface="Arial"/>
            </a:endParaRPr>
          </a:p>
        </p:txBody>
      </p:sp>
      <p:pic>
        <p:nvPicPr>
          <p:cNvPr id="209" name="Google Shape;209;p12"/>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0" name="Google Shape;210;p12"/>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3" name="ZoneTexte 2">
            <a:extLst>
              <a:ext uri="{FF2B5EF4-FFF2-40B4-BE49-F238E27FC236}">
                <a16:creationId xmlns:a16="http://schemas.microsoft.com/office/drawing/2014/main" id="{FBD64DFD-76FA-032F-0A9A-1D968805566A}"/>
              </a:ext>
            </a:extLst>
          </p:cNvPr>
          <p:cNvSpPr txBox="1"/>
          <p:nvPr/>
        </p:nvSpPr>
        <p:spPr>
          <a:xfrm>
            <a:off x="1186542" y="1971985"/>
            <a:ext cx="3864430" cy="3693319"/>
          </a:xfrm>
          <a:prstGeom prst="rect">
            <a:avLst/>
          </a:prstGeom>
          <a:noFill/>
        </p:spPr>
        <p:txBody>
          <a:bodyPr wrap="square">
            <a:spAutoFit/>
          </a:bodyPr>
          <a:lstStyle/>
          <a:p>
            <a:pPr marL="0" marR="0" lvl="0" indent="0" algn="l" rtl="0">
              <a:spcBef>
                <a:spcPts val="0"/>
              </a:spcBef>
              <a:spcAft>
                <a:spcPts val="0"/>
              </a:spcAft>
              <a:buNone/>
            </a:pPr>
            <a:r>
              <a:rPr lang="fr-FR" sz="1800" dirty="0" err="1">
                <a:solidFill>
                  <a:srgbClr val="002060"/>
                </a:solidFill>
                <a:latin typeface="Arial"/>
                <a:ea typeface="Arial"/>
                <a:cs typeface="Arial"/>
                <a:sym typeface="Arial"/>
              </a:rPr>
              <a:t>PubCoder</a:t>
            </a:r>
            <a:r>
              <a:rPr lang="fr-FR" sz="1800" dirty="0">
                <a:solidFill>
                  <a:srgbClr val="002060"/>
                </a:solidFill>
                <a:latin typeface="Arial"/>
                <a:ea typeface="Arial"/>
                <a:cs typeface="Arial"/>
                <a:sym typeface="Arial"/>
              </a:rPr>
              <a:t> est un logiciel disponible sur ordinateur, qui permet la création de livres numériques interactifs, disponibles au format EPUB ou HTML.</a:t>
            </a:r>
            <a:br>
              <a:rPr lang="fr-FR" sz="1800" dirty="0">
                <a:solidFill>
                  <a:srgbClr val="002060"/>
                </a:solidFill>
                <a:latin typeface="Arial"/>
                <a:ea typeface="Arial"/>
                <a:cs typeface="Arial"/>
                <a:sym typeface="Arial"/>
              </a:rPr>
            </a:br>
            <a:br>
              <a:rPr lang="fr-FR" sz="1800" dirty="0">
                <a:solidFill>
                  <a:srgbClr val="002060"/>
                </a:solidFill>
                <a:latin typeface="Arial"/>
                <a:ea typeface="Arial"/>
                <a:cs typeface="Arial"/>
                <a:sym typeface="Arial"/>
              </a:rPr>
            </a:br>
            <a:r>
              <a:rPr lang="fr-FR" sz="1800" dirty="0">
                <a:solidFill>
                  <a:srgbClr val="002060"/>
                </a:solidFill>
                <a:latin typeface="Arial"/>
                <a:ea typeface="Arial"/>
                <a:cs typeface="Arial"/>
                <a:sym typeface="Arial"/>
              </a:rPr>
              <a:t>C’est un logiciel payant, mais dont les fonctionnalités sont puissantes. </a:t>
            </a:r>
            <a:br>
              <a:rPr lang="fr-FR" sz="1800" dirty="0">
                <a:solidFill>
                  <a:srgbClr val="002060"/>
                </a:solidFill>
                <a:latin typeface="Arial"/>
                <a:ea typeface="Arial"/>
                <a:cs typeface="Arial"/>
                <a:sym typeface="Arial"/>
              </a:rPr>
            </a:br>
            <a:r>
              <a:rPr lang="fr-FR" sz="1800" dirty="0">
                <a:solidFill>
                  <a:srgbClr val="002060"/>
                </a:solidFill>
                <a:latin typeface="Arial"/>
                <a:ea typeface="Arial"/>
                <a:cs typeface="Arial"/>
                <a:sym typeface="Arial"/>
              </a:rPr>
              <a:t>Il est possible de télécharger une version d’</a:t>
            </a:r>
            <a:r>
              <a:rPr lang="fr-FR" sz="1800" dirty="0">
                <a:solidFill>
                  <a:srgbClr val="002060"/>
                </a:solidFill>
              </a:rPr>
              <a:t>e</a:t>
            </a:r>
            <a:r>
              <a:rPr lang="fr-FR" sz="1800" dirty="0">
                <a:solidFill>
                  <a:srgbClr val="002060"/>
                </a:solidFill>
                <a:latin typeface="Arial"/>
                <a:ea typeface="Arial"/>
                <a:cs typeface="Arial"/>
                <a:sym typeface="Arial"/>
              </a:rPr>
              <a:t>ssai disponible 30 jours.</a:t>
            </a:r>
            <a:br>
              <a:rPr lang="fr-FR" sz="1800" dirty="0">
                <a:solidFill>
                  <a:srgbClr val="002060"/>
                </a:solidFill>
                <a:latin typeface="Arial"/>
                <a:ea typeface="Arial"/>
                <a:cs typeface="Arial"/>
                <a:sym typeface="Arial"/>
              </a:rPr>
            </a:br>
            <a:endParaRPr lang="fr-FR" sz="1800" dirty="0">
              <a:solidFill>
                <a:srgbClr val="002060"/>
              </a:solidFill>
              <a:latin typeface="Arial"/>
              <a:ea typeface="Arial"/>
              <a:cs typeface="Arial"/>
              <a:sym typeface="Arial"/>
            </a:endParaRPr>
          </a:p>
          <a:p>
            <a:pPr marL="0" marR="0" lvl="0" indent="0" algn="l" rtl="0">
              <a:spcBef>
                <a:spcPts val="0"/>
              </a:spcBef>
              <a:spcAft>
                <a:spcPts val="0"/>
              </a:spcAft>
              <a:buNone/>
            </a:pPr>
            <a:r>
              <a:rPr lang="fr-FR" sz="1800" dirty="0">
                <a:solidFill>
                  <a:srgbClr val="002060"/>
                </a:solidFill>
              </a:rPr>
              <a:t>Le logiciel n’est pour l’instant disponible qu’en Anglais.</a:t>
            </a:r>
            <a:endParaRPr lang="fr-FR" sz="1800" dirty="0">
              <a:solidFill>
                <a:srgbClr val="002060"/>
              </a:solidFill>
              <a:latin typeface="Arial"/>
              <a:ea typeface="Arial"/>
              <a:cs typeface="Arial"/>
              <a:sym typeface="Arial"/>
            </a:endParaRPr>
          </a:p>
        </p:txBody>
      </p:sp>
      <p:pic>
        <p:nvPicPr>
          <p:cNvPr id="6" name="Image 5">
            <a:extLst>
              <a:ext uri="{FF2B5EF4-FFF2-40B4-BE49-F238E27FC236}">
                <a16:creationId xmlns:a16="http://schemas.microsoft.com/office/drawing/2014/main" id="{8356898A-1EAA-5B13-9EF3-D6B2321A9823}"/>
              </a:ext>
            </a:extLst>
          </p:cNvPr>
          <p:cNvPicPr>
            <a:picLocks noChangeAspect="1"/>
          </p:cNvPicPr>
          <p:nvPr/>
        </p:nvPicPr>
        <p:blipFill>
          <a:blip r:embed="rId6"/>
          <a:stretch>
            <a:fillRect/>
          </a:stretch>
        </p:blipFill>
        <p:spPr>
          <a:xfrm>
            <a:off x="6095999" y="2998317"/>
            <a:ext cx="3993787" cy="954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err="1">
                <a:solidFill>
                  <a:schemeClr val="dk1"/>
                </a:solidFill>
                <a:latin typeface="Arial"/>
                <a:ea typeface="Arial"/>
                <a:cs typeface="Arial"/>
                <a:sym typeface="Arial"/>
              </a:rPr>
              <a:t>Pubcoder</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86542" y="1971985"/>
            <a:ext cx="3864430" cy="3416320"/>
          </a:xfrm>
          <a:prstGeom prst="rect">
            <a:avLst/>
          </a:prstGeom>
          <a:noFill/>
        </p:spPr>
        <p:txBody>
          <a:bodyPr wrap="square">
            <a:spAutoFit/>
          </a:bodyPr>
          <a:lstStyle/>
          <a:p>
            <a:pPr marL="0" marR="0" lvl="0" indent="0" algn="l" rtl="0">
              <a:spcBef>
                <a:spcPts val="0"/>
              </a:spcBef>
              <a:spcAft>
                <a:spcPts val="0"/>
              </a:spcAft>
              <a:buNone/>
            </a:pPr>
            <a:r>
              <a:rPr lang="fr-FR" sz="1800" dirty="0" err="1">
                <a:solidFill>
                  <a:srgbClr val="002060"/>
                </a:solidFill>
                <a:latin typeface="Arial"/>
                <a:ea typeface="Arial"/>
                <a:cs typeface="Arial"/>
                <a:sym typeface="Arial"/>
              </a:rPr>
              <a:t>Pubcoder</a:t>
            </a:r>
            <a:r>
              <a:rPr lang="fr-FR" sz="1800" dirty="0">
                <a:solidFill>
                  <a:srgbClr val="002060"/>
                </a:solidFill>
                <a:latin typeface="Arial"/>
                <a:ea typeface="Arial"/>
                <a:cs typeface="Arial"/>
                <a:sym typeface="Arial"/>
              </a:rPr>
              <a:t> est le logiciel qui a été utilisé pour produire les livres numériques interactifs de POEME.</a:t>
            </a:r>
          </a:p>
          <a:p>
            <a:pPr marL="0" marR="0" lvl="0" indent="0" algn="l" rtl="0">
              <a:spcBef>
                <a:spcPts val="0"/>
              </a:spcBef>
              <a:spcAft>
                <a:spcPts val="0"/>
              </a:spcAft>
              <a:buNone/>
            </a:pPr>
            <a:endParaRPr lang="fr-FR" sz="1800" dirty="0">
              <a:solidFill>
                <a:srgbClr val="002060"/>
              </a:solidFill>
            </a:endParaRPr>
          </a:p>
          <a:p>
            <a:pPr marL="0" marR="0" lvl="0" indent="0" algn="l" rtl="0">
              <a:spcBef>
                <a:spcPts val="0"/>
              </a:spcBef>
              <a:spcAft>
                <a:spcPts val="0"/>
              </a:spcAft>
              <a:buNone/>
            </a:pPr>
            <a:r>
              <a:rPr lang="fr-FR" sz="1800" dirty="0">
                <a:solidFill>
                  <a:srgbClr val="002060"/>
                </a:solidFill>
                <a:latin typeface="Arial"/>
                <a:ea typeface="Arial"/>
                <a:cs typeface="Arial"/>
                <a:sym typeface="Arial"/>
              </a:rPr>
              <a:t>Il est possible d’ajouter dans vos livres :</a:t>
            </a:r>
          </a:p>
          <a:p>
            <a:pPr marL="285750" marR="0" lvl="0" indent="-285750" algn="l" rtl="0">
              <a:spcBef>
                <a:spcPts val="0"/>
              </a:spcBef>
              <a:spcAft>
                <a:spcPts val="0"/>
              </a:spcAft>
              <a:buFont typeface="Arial" panose="020B0604020202020204" pitchFamily="34" charset="0"/>
              <a:buChar char="•"/>
            </a:pPr>
            <a:r>
              <a:rPr lang="fr-FR" sz="1800" dirty="0">
                <a:solidFill>
                  <a:srgbClr val="002060"/>
                </a:solidFill>
              </a:rPr>
              <a:t>Du texte</a:t>
            </a:r>
          </a:p>
          <a:p>
            <a:pPr marL="285750" marR="0" lvl="0" indent="-285750" algn="l" rtl="0">
              <a:spcBef>
                <a:spcPts val="0"/>
              </a:spcBef>
              <a:spcAft>
                <a:spcPts val="0"/>
              </a:spcAft>
              <a:buFont typeface="Arial" panose="020B0604020202020204" pitchFamily="34" charset="0"/>
              <a:buChar char="•"/>
            </a:pPr>
            <a:r>
              <a:rPr lang="fr-FR" sz="1800" dirty="0">
                <a:solidFill>
                  <a:srgbClr val="002060"/>
                </a:solidFill>
                <a:latin typeface="Arial"/>
                <a:ea typeface="Arial"/>
                <a:cs typeface="Arial"/>
                <a:sym typeface="Arial"/>
              </a:rPr>
              <a:t>Des images</a:t>
            </a:r>
          </a:p>
          <a:p>
            <a:pPr marL="285750" marR="0" lvl="0" indent="-285750" algn="l" rtl="0">
              <a:spcBef>
                <a:spcPts val="0"/>
              </a:spcBef>
              <a:spcAft>
                <a:spcPts val="0"/>
              </a:spcAft>
              <a:buFont typeface="Arial" panose="020B0604020202020204" pitchFamily="34" charset="0"/>
              <a:buChar char="•"/>
            </a:pPr>
            <a:r>
              <a:rPr lang="fr-FR" sz="1800" dirty="0">
                <a:solidFill>
                  <a:srgbClr val="002060"/>
                </a:solidFill>
              </a:rPr>
              <a:t>Des vidéos</a:t>
            </a:r>
          </a:p>
          <a:p>
            <a:pPr marL="285750" marR="0" lvl="0" indent="-285750" algn="l" rtl="0">
              <a:spcBef>
                <a:spcPts val="0"/>
              </a:spcBef>
              <a:spcAft>
                <a:spcPts val="0"/>
              </a:spcAft>
              <a:buFont typeface="Arial" panose="020B0604020202020204" pitchFamily="34" charset="0"/>
              <a:buChar char="•"/>
            </a:pPr>
            <a:r>
              <a:rPr lang="fr-FR" sz="1800" dirty="0">
                <a:solidFill>
                  <a:srgbClr val="002060"/>
                </a:solidFill>
                <a:latin typeface="Arial"/>
                <a:ea typeface="Arial"/>
                <a:cs typeface="Arial"/>
                <a:sym typeface="Arial"/>
              </a:rPr>
              <a:t>De l’audio</a:t>
            </a:r>
          </a:p>
          <a:p>
            <a:pPr marL="285750" marR="0" lvl="0" indent="-285750" algn="l" rtl="0">
              <a:spcBef>
                <a:spcPts val="0"/>
              </a:spcBef>
              <a:spcAft>
                <a:spcPts val="0"/>
              </a:spcAft>
              <a:buFont typeface="Arial" panose="020B0604020202020204" pitchFamily="34" charset="0"/>
              <a:buChar char="•"/>
            </a:pPr>
            <a:r>
              <a:rPr lang="fr-FR" sz="1800" dirty="0">
                <a:solidFill>
                  <a:srgbClr val="002060"/>
                </a:solidFill>
              </a:rPr>
              <a:t>De l’interactivité (pop-up, jeux, quizz…)</a:t>
            </a:r>
            <a:endParaRPr lang="fr-FR" sz="1800" dirty="0">
              <a:solidFill>
                <a:srgbClr val="002060"/>
              </a:solidFill>
              <a:latin typeface="Arial"/>
              <a:ea typeface="Arial"/>
              <a:cs typeface="Arial"/>
              <a:sym typeface="Arial"/>
            </a:endParaRPr>
          </a:p>
        </p:txBody>
      </p:sp>
      <p:pic>
        <p:nvPicPr>
          <p:cNvPr id="6" name="Image 5" descr="Une image contenant texte, capture d’écran, Police, logo&#10;&#10;Description générée automatiquement">
            <a:extLst>
              <a:ext uri="{FF2B5EF4-FFF2-40B4-BE49-F238E27FC236}">
                <a16:creationId xmlns:a16="http://schemas.microsoft.com/office/drawing/2014/main" id="{3D391CA3-C6F3-C0FD-B6F8-76F55CF01B57}"/>
              </a:ext>
            </a:extLst>
          </p:cNvPr>
          <p:cNvPicPr>
            <a:picLocks noChangeAspect="1"/>
          </p:cNvPicPr>
          <p:nvPr/>
        </p:nvPicPr>
        <p:blipFill>
          <a:blip r:embed="rId6"/>
          <a:stretch>
            <a:fillRect/>
          </a:stretch>
        </p:blipFill>
        <p:spPr>
          <a:xfrm>
            <a:off x="5780151" y="1578427"/>
            <a:ext cx="1861620" cy="2445657"/>
          </a:xfrm>
          <a:prstGeom prst="rect">
            <a:avLst/>
          </a:prstGeom>
        </p:spPr>
      </p:pic>
      <p:pic>
        <p:nvPicPr>
          <p:cNvPr id="8" name="Image 7" descr="Une image contenant texte, capture d’écran, Police, logo&#10;&#10;Description générée automatiquement">
            <a:extLst>
              <a:ext uri="{FF2B5EF4-FFF2-40B4-BE49-F238E27FC236}">
                <a16:creationId xmlns:a16="http://schemas.microsoft.com/office/drawing/2014/main" id="{C97D4F45-B2DF-60FA-D164-4E1DF2A907C2}"/>
              </a:ext>
            </a:extLst>
          </p:cNvPr>
          <p:cNvPicPr>
            <a:picLocks noChangeAspect="1"/>
          </p:cNvPicPr>
          <p:nvPr/>
        </p:nvPicPr>
        <p:blipFill>
          <a:blip r:embed="rId7"/>
          <a:stretch>
            <a:fillRect/>
          </a:stretch>
        </p:blipFill>
        <p:spPr>
          <a:xfrm>
            <a:off x="8580781" y="1971985"/>
            <a:ext cx="1877077" cy="2489313"/>
          </a:xfrm>
          <a:prstGeom prst="rect">
            <a:avLst/>
          </a:prstGeom>
        </p:spPr>
      </p:pic>
      <p:pic>
        <p:nvPicPr>
          <p:cNvPr id="10" name="Image 9" descr="Une image contenant texte, capture d’écran, Police, logo&#10;&#10;Description générée automatiquement">
            <a:extLst>
              <a:ext uri="{FF2B5EF4-FFF2-40B4-BE49-F238E27FC236}">
                <a16:creationId xmlns:a16="http://schemas.microsoft.com/office/drawing/2014/main" id="{66EEFA97-A432-A127-D066-FC6F74CA3E8D}"/>
              </a:ext>
            </a:extLst>
          </p:cNvPr>
          <p:cNvPicPr>
            <a:picLocks noChangeAspect="1"/>
          </p:cNvPicPr>
          <p:nvPr/>
        </p:nvPicPr>
        <p:blipFill>
          <a:blip r:embed="rId8"/>
          <a:stretch>
            <a:fillRect/>
          </a:stretch>
        </p:blipFill>
        <p:spPr>
          <a:xfrm>
            <a:off x="7278119" y="3388272"/>
            <a:ext cx="1891602" cy="25164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L’espace de travail</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77632" y="1534116"/>
            <a:ext cx="4136572" cy="4524315"/>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L’espace de travail est divisé en</a:t>
            </a:r>
          </a:p>
          <a:p>
            <a:pPr marL="0" marR="0" lvl="0" indent="0" algn="l" rtl="0">
              <a:spcBef>
                <a:spcPts val="0"/>
              </a:spcBef>
              <a:spcAft>
                <a:spcPts val="0"/>
              </a:spcAft>
              <a:buNone/>
            </a:pPr>
            <a:r>
              <a:rPr lang="fr-FR" sz="1600" dirty="0">
                <a:solidFill>
                  <a:srgbClr val="002060"/>
                </a:solidFill>
              </a:rPr>
              <a:t>5 espaces distincts :</a:t>
            </a:r>
          </a:p>
          <a:p>
            <a:pPr marL="0" marR="0" lvl="0" indent="0" algn="l" rtl="0">
              <a:spcBef>
                <a:spcPts val="0"/>
              </a:spcBef>
              <a:spcAft>
                <a:spcPts val="0"/>
              </a:spcAft>
              <a:buNone/>
            </a:pPr>
            <a:endParaRPr lang="fr-FR" sz="1600" dirty="0">
              <a:solidFill>
                <a:srgbClr val="002060"/>
              </a:solidFill>
              <a:latin typeface="Arial"/>
              <a:ea typeface="Arial"/>
              <a:cs typeface="Arial"/>
              <a:sym typeface="Arial"/>
            </a:endParaRP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latin typeface="Arial"/>
                <a:ea typeface="Arial"/>
                <a:cs typeface="Arial"/>
                <a:sym typeface="Arial"/>
              </a:rPr>
              <a:t>L’espace central est réservé à la prévisualisation de la page du livre numérique.</a:t>
            </a: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latin typeface="Arial"/>
                <a:ea typeface="Arial"/>
                <a:cs typeface="Arial"/>
                <a:sym typeface="Arial"/>
              </a:rPr>
              <a:t>Vous apercevez tout en bas le chemin de fer de vos pages. </a:t>
            </a: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rPr>
              <a:t>Les outils situés dans le haut de l’écran permettent entre autre d’exporter, et de générer une prévisualisation de votre livre.</a:t>
            </a: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latin typeface="Arial"/>
                <a:ea typeface="Arial"/>
                <a:cs typeface="Arial"/>
                <a:sym typeface="Arial"/>
              </a:rPr>
              <a:t>La partie gauche est réservée aux contenus,</a:t>
            </a: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rPr>
              <a:t>Tandis que la partie droite regroupe les fenêtres de Propriétés de votre projet et de ses éléments.</a:t>
            </a:r>
            <a:endParaRPr lang="fr-FR" sz="1600" dirty="0">
              <a:solidFill>
                <a:srgbClr val="002060"/>
              </a:solidFill>
              <a:latin typeface="Arial"/>
              <a:ea typeface="Arial"/>
              <a:cs typeface="Arial"/>
              <a:sym typeface="Arial"/>
            </a:endParaRPr>
          </a:p>
          <a:p>
            <a:pPr marL="0" marR="0" lvl="0" indent="0" algn="l" rtl="0">
              <a:spcBef>
                <a:spcPts val="0"/>
              </a:spcBef>
              <a:spcAft>
                <a:spcPts val="0"/>
              </a:spcAft>
              <a:buNone/>
            </a:pPr>
            <a:endParaRPr lang="fr-FR" sz="1600" dirty="0">
              <a:solidFill>
                <a:srgbClr val="002060"/>
              </a:solidFill>
            </a:endParaRPr>
          </a:p>
        </p:txBody>
      </p:sp>
      <p:pic>
        <p:nvPicPr>
          <p:cNvPr id="3" name="Image 2" descr="Une image contenant texte, capture d’écran, logiciel, Logiciel multimédia&#10;&#10;Description générée automatiquement">
            <a:extLst>
              <a:ext uri="{FF2B5EF4-FFF2-40B4-BE49-F238E27FC236}">
                <a16:creationId xmlns:a16="http://schemas.microsoft.com/office/drawing/2014/main" id="{B29E03FD-ED0B-2FEF-A4CC-5D39BD15BA02}"/>
              </a:ext>
            </a:extLst>
          </p:cNvPr>
          <p:cNvPicPr>
            <a:picLocks noChangeAspect="1"/>
          </p:cNvPicPr>
          <p:nvPr/>
        </p:nvPicPr>
        <p:blipFill>
          <a:blip r:embed="rId6"/>
          <a:stretch>
            <a:fillRect/>
          </a:stretch>
        </p:blipFill>
        <p:spPr>
          <a:xfrm>
            <a:off x="5708846" y="2022281"/>
            <a:ext cx="5405522" cy="3378451"/>
          </a:xfrm>
          <a:prstGeom prst="rect">
            <a:avLst/>
          </a:prstGeom>
        </p:spPr>
      </p:pic>
    </p:spTree>
    <p:extLst>
      <p:ext uri="{BB962C8B-B14F-4D97-AF65-F5344CB8AC3E}">
        <p14:creationId xmlns:p14="http://schemas.microsoft.com/office/powerpoint/2010/main" val="263544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L’espace central et le chemin de fer</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77632" y="1861302"/>
            <a:ext cx="4136572" cy="3785652"/>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L’espace central vous permet de travailler et d’observer le rendu </a:t>
            </a:r>
            <a:r>
              <a:rPr lang="fr-FR" sz="1600" b="1" dirty="0">
                <a:solidFill>
                  <a:srgbClr val="002060"/>
                </a:solidFill>
                <a:latin typeface="Arial"/>
                <a:ea typeface="Arial"/>
                <a:cs typeface="Arial"/>
                <a:sym typeface="Arial"/>
              </a:rPr>
              <a:t>réel des contenus que vous importez.</a:t>
            </a:r>
          </a:p>
          <a:p>
            <a:pPr marL="0" marR="0" lvl="0" indent="0" algn="l" rtl="0">
              <a:spcBef>
                <a:spcPts val="0"/>
              </a:spcBef>
              <a:spcAft>
                <a:spcPts val="0"/>
              </a:spcAft>
              <a:buNone/>
            </a:pPr>
            <a:endParaRPr lang="fr-FR" sz="1600" b="1" dirty="0">
              <a:solidFill>
                <a:srgbClr val="002060"/>
              </a:solidFill>
            </a:endParaRPr>
          </a:p>
          <a:p>
            <a:pPr marL="0" marR="0" lvl="0" indent="0" algn="l" rtl="0">
              <a:spcBef>
                <a:spcPts val="0"/>
              </a:spcBef>
              <a:spcAft>
                <a:spcPts val="0"/>
              </a:spcAft>
              <a:buNone/>
            </a:pPr>
            <a:r>
              <a:rPr lang="fr-FR" sz="1600" dirty="0">
                <a:solidFill>
                  <a:srgbClr val="002060"/>
                </a:solidFill>
              </a:rPr>
              <a:t>C’est un rendu en WYSIWYG, </a:t>
            </a:r>
            <a:r>
              <a:rPr lang="fr-FR" sz="1600" i="1" dirty="0" err="1">
                <a:solidFill>
                  <a:srgbClr val="002060"/>
                </a:solidFill>
              </a:rPr>
              <a:t>what</a:t>
            </a:r>
            <a:r>
              <a:rPr lang="fr-FR" sz="1600" i="1" dirty="0">
                <a:solidFill>
                  <a:srgbClr val="002060"/>
                </a:solidFill>
              </a:rPr>
              <a:t> </a:t>
            </a:r>
            <a:r>
              <a:rPr lang="fr-FR" sz="1600" i="1" dirty="0" err="1">
                <a:solidFill>
                  <a:srgbClr val="002060"/>
                </a:solidFill>
              </a:rPr>
              <a:t>you</a:t>
            </a:r>
            <a:r>
              <a:rPr lang="fr-FR" sz="1600" i="1" dirty="0">
                <a:solidFill>
                  <a:srgbClr val="002060"/>
                </a:solidFill>
              </a:rPr>
              <a:t> </a:t>
            </a:r>
            <a:r>
              <a:rPr lang="fr-FR" sz="1600" i="1" dirty="0" err="1">
                <a:solidFill>
                  <a:srgbClr val="002060"/>
                </a:solidFill>
              </a:rPr>
              <a:t>see</a:t>
            </a:r>
            <a:r>
              <a:rPr lang="fr-FR" sz="1600" i="1" dirty="0">
                <a:solidFill>
                  <a:srgbClr val="002060"/>
                </a:solidFill>
              </a:rPr>
              <a:t> </a:t>
            </a:r>
            <a:r>
              <a:rPr lang="fr-FR" sz="1600" i="1" dirty="0" err="1">
                <a:solidFill>
                  <a:srgbClr val="002060"/>
                </a:solidFill>
              </a:rPr>
              <a:t>is</a:t>
            </a:r>
            <a:r>
              <a:rPr lang="fr-FR" sz="1600" i="1" dirty="0">
                <a:solidFill>
                  <a:srgbClr val="002060"/>
                </a:solidFill>
              </a:rPr>
              <a:t> </a:t>
            </a:r>
            <a:r>
              <a:rPr lang="fr-FR" sz="1600" i="1" dirty="0" err="1">
                <a:solidFill>
                  <a:srgbClr val="002060"/>
                </a:solidFill>
              </a:rPr>
              <a:t>what</a:t>
            </a:r>
            <a:r>
              <a:rPr lang="fr-FR" sz="1600" i="1" dirty="0">
                <a:solidFill>
                  <a:srgbClr val="002060"/>
                </a:solidFill>
              </a:rPr>
              <a:t> </a:t>
            </a:r>
            <a:r>
              <a:rPr lang="fr-FR" sz="1600" i="1" dirty="0" err="1">
                <a:solidFill>
                  <a:srgbClr val="002060"/>
                </a:solidFill>
              </a:rPr>
              <a:t>you</a:t>
            </a:r>
            <a:r>
              <a:rPr lang="fr-FR" sz="1600" i="1" dirty="0">
                <a:solidFill>
                  <a:srgbClr val="002060"/>
                </a:solidFill>
              </a:rPr>
              <a:t> </a:t>
            </a:r>
            <a:r>
              <a:rPr lang="fr-FR" sz="1600" i="1" dirty="0" err="1">
                <a:solidFill>
                  <a:srgbClr val="002060"/>
                </a:solidFill>
              </a:rPr>
              <a:t>get</a:t>
            </a:r>
            <a:r>
              <a:rPr lang="fr-FR" sz="1600" i="1" dirty="0">
                <a:solidFill>
                  <a:srgbClr val="002060"/>
                </a:solidFill>
              </a:rPr>
              <a:t>. </a:t>
            </a:r>
            <a:r>
              <a:rPr lang="fr-FR" sz="1600" dirty="0">
                <a:solidFill>
                  <a:srgbClr val="002060"/>
                </a:solidFill>
              </a:rPr>
              <a:t>Vous pouvez ainsi directement visualiser la taille, le positionnement et le rendu de vos objets.</a:t>
            </a:r>
            <a:endParaRPr lang="fr-FR" sz="1600" i="1" dirty="0">
              <a:solidFill>
                <a:srgbClr val="002060"/>
              </a:solidFill>
            </a:endParaRPr>
          </a:p>
          <a:p>
            <a:endParaRPr lang="fr-FR" sz="1600" dirty="0">
              <a:solidFill>
                <a:srgbClr val="002060"/>
              </a:solidFill>
            </a:endParaRPr>
          </a:p>
          <a:p>
            <a:r>
              <a:rPr lang="fr-FR" sz="1600" dirty="0">
                <a:solidFill>
                  <a:srgbClr val="002060"/>
                </a:solidFill>
                <a:latin typeface="Arial"/>
                <a:ea typeface="Arial"/>
                <a:cs typeface="Arial"/>
                <a:sym typeface="Arial"/>
              </a:rPr>
              <a:t>Dans le chemin de fer, les pages peuvent être copiées, réarrangées, supprimées… </a:t>
            </a: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Votre livre peut avoir autant de pages que vous le souhaitez, attention tout de même au poids de fichier généré !</a:t>
            </a:r>
          </a:p>
          <a:p>
            <a:pPr marL="0" marR="0" lvl="0" indent="0" algn="l" rtl="0">
              <a:spcBef>
                <a:spcPts val="0"/>
              </a:spcBef>
              <a:spcAft>
                <a:spcPts val="0"/>
              </a:spcAft>
              <a:buNone/>
            </a:pPr>
            <a:endParaRPr lang="fr-FR" sz="1600" dirty="0">
              <a:solidFill>
                <a:srgbClr val="002060"/>
              </a:solidFill>
              <a:latin typeface="Arial"/>
              <a:ea typeface="Arial"/>
              <a:cs typeface="Arial"/>
              <a:sym typeface="Arial"/>
            </a:endParaRPr>
          </a:p>
        </p:txBody>
      </p:sp>
      <p:pic>
        <p:nvPicPr>
          <p:cNvPr id="3" name="Image 2" descr="Une image contenant texte, capture d’écran, logiciel, Logiciel multimédia&#10;&#10;Description générée automatiquement">
            <a:extLst>
              <a:ext uri="{FF2B5EF4-FFF2-40B4-BE49-F238E27FC236}">
                <a16:creationId xmlns:a16="http://schemas.microsoft.com/office/drawing/2014/main" id="{B29E03FD-ED0B-2FEF-A4CC-5D39BD15BA02}"/>
              </a:ext>
            </a:extLst>
          </p:cNvPr>
          <p:cNvPicPr>
            <a:picLocks noChangeAspect="1"/>
          </p:cNvPicPr>
          <p:nvPr/>
        </p:nvPicPr>
        <p:blipFill>
          <a:blip r:embed="rId6"/>
          <a:stretch>
            <a:fillRect/>
          </a:stretch>
        </p:blipFill>
        <p:spPr>
          <a:xfrm>
            <a:off x="5708846" y="2022281"/>
            <a:ext cx="5405522" cy="3378451"/>
          </a:xfrm>
          <a:prstGeom prst="rect">
            <a:avLst/>
          </a:prstGeom>
        </p:spPr>
      </p:pic>
    </p:spTree>
    <p:extLst>
      <p:ext uri="{BB962C8B-B14F-4D97-AF65-F5344CB8AC3E}">
        <p14:creationId xmlns:p14="http://schemas.microsoft.com/office/powerpoint/2010/main" val="117132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Objets (à gauche)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15464" y="1780337"/>
            <a:ext cx="4136572" cy="4278094"/>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La fenêtre </a:t>
            </a:r>
            <a:r>
              <a:rPr lang="fr-FR" sz="1600" b="1" dirty="0" err="1">
                <a:solidFill>
                  <a:srgbClr val="002060"/>
                </a:solidFill>
                <a:latin typeface="Arial"/>
                <a:ea typeface="Arial"/>
                <a:cs typeface="Arial"/>
                <a:sym typeface="Arial"/>
              </a:rPr>
              <a:t>Objects</a:t>
            </a:r>
            <a:r>
              <a:rPr lang="fr-FR" sz="1600" dirty="0">
                <a:solidFill>
                  <a:srgbClr val="002060"/>
                </a:solidFill>
                <a:latin typeface="Arial"/>
                <a:ea typeface="Arial"/>
                <a:cs typeface="Arial"/>
                <a:sym typeface="Arial"/>
              </a:rPr>
              <a:t> vous permet d’ajouter des éléments sur votre plan de travail par glissé/déposé.</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b="1" dirty="0">
                <a:solidFill>
                  <a:srgbClr val="002060"/>
                </a:solidFill>
                <a:latin typeface="Arial"/>
                <a:ea typeface="Arial"/>
                <a:cs typeface="Arial"/>
                <a:sym typeface="Arial"/>
              </a:rPr>
              <a:t>Image, </a:t>
            </a:r>
            <a:r>
              <a:rPr lang="fr-FR" sz="1600" b="1" dirty="0" err="1">
                <a:solidFill>
                  <a:srgbClr val="002060"/>
                </a:solidFill>
                <a:latin typeface="Arial"/>
                <a:ea typeface="Arial"/>
                <a:cs typeface="Arial"/>
                <a:sym typeface="Arial"/>
              </a:rPr>
              <a:t>text</a:t>
            </a:r>
            <a:r>
              <a:rPr lang="fr-FR" sz="1600" b="1" dirty="0">
                <a:solidFill>
                  <a:srgbClr val="002060"/>
                </a:solidFill>
                <a:latin typeface="Arial"/>
                <a:ea typeface="Arial"/>
                <a:cs typeface="Arial"/>
                <a:sym typeface="Arial"/>
              </a:rPr>
              <a:t>, audio, </a:t>
            </a:r>
            <a:r>
              <a:rPr lang="fr-FR" sz="1600" b="1" dirty="0" err="1">
                <a:solidFill>
                  <a:srgbClr val="002060"/>
                </a:solidFill>
                <a:latin typeface="Arial"/>
                <a:ea typeface="Arial"/>
                <a:cs typeface="Arial"/>
                <a:sym typeface="Arial"/>
              </a:rPr>
              <a:t>video</a:t>
            </a:r>
            <a:r>
              <a:rPr lang="fr-FR" sz="1600" dirty="0">
                <a:solidFill>
                  <a:srgbClr val="002060"/>
                </a:solidFill>
                <a:latin typeface="Arial"/>
                <a:ea typeface="Arial"/>
                <a:cs typeface="Arial"/>
                <a:sym typeface="Arial"/>
              </a:rPr>
              <a:t>… Choisissez un élément, importez-le sur le plan de travail, positionnez-le et ajouter son contenu à l’intérieur du bloc créé. </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Certains widgets sont proposés par l’éditeur du logiciel pour intégrer des </a:t>
            </a:r>
            <a:r>
              <a:rPr lang="fr-FR" sz="1600" b="1" dirty="0">
                <a:solidFill>
                  <a:srgbClr val="002060"/>
                </a:solidFill>
                <a:latin typeface="Arial"/>
                <a:ea typeface="Arial"/>
                <a:cs typeface="Arial"/>
                <a:sym typeface="Arial"/>
              </a:rPr>
              <a:t>Quiz, des galeries d’images</a:t>
            </a:r>
            <a:r>
              <a:rPr lang="fr-FR" sz="1600" dirty="0">
                <a:solidFill>
                  <a:srgbClr val="002060"/>
                </a:solidFill>
                <a:latin typeface="Arial"/>
                <a:ea typeface="Arial"/>
                <a:cs typeface="Arial"/>
                <a:sym typeface="Arial"/>
              </a:rPr>
              <a:t>…</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Pour en savoir plus, n’hésitez pas à consulter les </a:t>
            </a:r>
            <a:r>
              <a:rPr lang="fr-FR" sz="1600" b="1" dirty="0" err="1">
                <a:solidFill>
                  <a:srgbClr val="002060"/>
                </a:solidFill>
                <a:latin typeface="Arial"/>
                <a:ea typeface="Arial"/>
                <a:cs typeface="Arial"/>
                <a:sym typeface="Arial"/>
              </a:rPr>
              <a:t>Examples</a:t>
            </a:r>
            <a:r>
              <a:rPr lang="fr-FR" sz="1600" b="1" dirty="0">
                <a:solidFill>
                  <a:srgbClr val="002060"/>
                </a:solidFill>
                <a:latin typeface="Arial"/>
                <a:ea typeface="Arial"/>
                <a:cs typeface="Arial"/>
                <a:sym typeface="Arial"/>
              </a:rPr>
              <a:t> </a:t>
            </a:r>
            <a:r>
              <a:rPr lang="fr-FR" sz="1600" dirty="0">
                <a:solidFill>
                  <a:srgbClr val="002060"/>
                </a:solidFill>
                <a:latin typeface="Arial"/>
                <a:ea typeface="Arial"/>
                <a:cs typeface="Arial"/>
                <a:sym typeface="Arial"/>
              </a:rPr>
              <a:t>fournis avec le logiciel et disponibles dans le </a:t>
            </a:r>
            <a:br>
              <a:rPr lang="fr-FR" sz="1600" dirty="0">
                <a:solidFill>
                  <a:srgbClr val="002060"/>
                </a:solidFill>
                <a:latin typeface="Arial"/>
                <a:ea typeface="Arial"/>
                <a:cs typeface="Arial"/>
                <a:sym typeface="Arial"/>
              </a:rPr>
            </a:br>
            <a:r>
              <a:rPr lang="fr-FR" sz="1600" b="1" dirty="0" err="1">
                <a:solidFill>
                  <a:srgbClr val="002060"/>
                </a:solidFill>
                <a:latin typeface="Arial"/>
                <a:ea typeface="Arial"/>
                <a:cs typeface="Arial"/>
                <a:sym typeface="Arial"/>
              </a:rPr>
              <a:t>Welcome</a:t>
            </a:r>
            <a:r>
              <a:rPr lang="fr-FR" sz="1600" b="1" dirty="0">
                <a:solidFill>
                  <a:srgbClr val="002060"/>
                </a:solidFill>
                <a:latin typeface="Arial"/>
                <a:ea typeface="Arial"/>
                <a:cs typeface="Arial"/>
                <a:sym typeface="Arial"/>
              </a:rPr>
              <a:t> </a:t>
            </a:r>
            <a:r>
              <a:rPr lang="fr-FR" sz="1600" b="1" dirty="0" err="1">
                <a:solidFill>
                  <a:srgbClr val="002060"/>
                </a:solidFill>
                <a:latin typeface="Arial"/>
                <a:ea typeface="Arial"/>
                <a:cs typeface="Arial"/>
                <a:sym typeface="Arial"/>
              </a:rPr>
              <a:t>Window</a:t>
            </a:r>
            <a:endParaRPr lang="fr-FR" sz="1600" b="1" dirty="0">
              <a:solidFill>
                <a:srgbClr val="002060"/>
              </a:solidFill>
              <a:latin typeface="Arial"/>
              <a:ea typeface="Arial"/>
              <a:cs typeface="Arial"/>
              <a:sym typeface="Arial"/>
            </a:endParaRPr>
          </a:p>
        </p:txBody>
      </p:sp>
      <p:pic>
        <p:nvPicPr>
          <p:cNvPr id="5" name="Image 4" descr="Une image contenant texte, Police, capture d’écran, conception&#10;&#10;Description générée automatiquement">
            <a:extLst>
              <a:ext uri="{FF2B5EF4-FFF2-40B4-BE49-F238E27FC236}">
                <a16:creationId xmlns:a16="http://schemas.microsoft.com/office/drawing/2014/main" id="{FC83DEE4-9826-6501-FFA1-A0838FC6B117}"/>
              </a:ext>
            </a:extLst>
          </p:cNvPr>
          <p:cNvPicPr>
            <a:picLocks noChangeAspect="1"/>
          </p:cNvPicPr>
          <p:nvPr/>
        </p:nvPicPr>
        <p:blipFill>
          <a:blip r:embed="rId6"/>
          <a:stretch>
            <a:fillRect/>
          </a:stretch>
        </p:blipFill>
        <p:spPr>
          <a:xfrm>
            <a:off x="5434536" y="1190715"/>
            <a:ext cx="1878621" cy="5039604"/>
          </a:xfrm>
          <a:prstGeom prst="rect">
            <a:avLst/>
          </a:prstGeom>
        </p:spPr>
      </p:pic>
      <p:pic>
        <p:nvPicPr>
          <p:cNvPr id="7" name="Image 6" descr="Une image contenant texte, capture d’écran&#10;&#10;Description générée automatiquement">
            <a:extLst>
              <a:ext uri="{FF2B5EF4-FFF2-40B4-BE49-F238E27FC236}">
                <a16:creationId xmlns:a16="http://schemas.microsoft.com/office/drawing/2014/main" id="{DEB3C028-E6CE-A3A2-D79D-BD6D6B4E69C4}"/>
              </a:ext>
            </a:extLst>
          </p:cNvPr>
          <p:cNvPicPr>
            <a:picLocks noChangeAspect="1"/>
          </p:cNvPicPr>
          <p:nvPr/>
        </p:nvPicPr>
        <p:blipFill>
          <a:blip r:embed="rId7"/>
          <a:stretch>
            <a:fillRect/>
          </a:stretch>
        </p:blipFill>
        <p:spPr>
          <a:xfrm>
            <a:off x="7313157" y="2171884"/>
            <a:ext cx="3863379" cy="3077265"/>
          </a:xfrm>
          <a:prstGeom prst="rect">
            <a:avLst/>
          </a:prstGeom>
        </p:spPr>
      </p:pic>
    </p:spTree>
    <p:extLst>
      <p:ext uri="{BB962C8B-B14F-4D97-AF65-F5344CB8AC3E}">
        <p14:creationId xmlns:p14="http://schemas.microsoft.com/office/powerpoint/2010/main" val="216637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Assets (à gauche)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15464" y="1780337"/>
            <a:ext cx="4136572" cy="3785652"/>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Vous retrouverez dans la fenêtre </a:t>
            </a:r>
            <a:r>
              <a:rPr lang="fr-FR" sz="1600" b="1" dirty="0">
                <a:solidFill>
                  <a:srgbClr val="002060"/>
                </a:solidFill>
                <a:latin typeface="Arial"/>
                <a:ea typeface="Arial"/>
                <a:cs typeface="Arial"/>
                <a:sym typeface="Arial"/>
              </a:rPr>
              <a:t>Assets </a:t>
            </a:r>
            <a:r>
              <a:rPr lang="fr-FR" sz="1600" dirty="0">
                <a:solidFill>
                  <a:srgbClr val="002060"/>
                </a:solidFill>
                <a:latin typeface="Arial"/>
                <a:ea typeface="Arial"/>
                <a:cs typeface="Arial"/>
                <a:sym typeface="Arial"/>
              </a:rPr>
              <a:t>l’ensemble des éléments intégrés à votre projet, afin de les importer ou de les retrouver plus facilement.</a:t>
            </a:r>
          </a:p>
          <a:p>
            <a:pPr marL="0" marR="0" lvl="0" indent="0" algn="l" rtl="0">
              <a:spcBef>
                <a:spcPts val="0"/>
              </a:spcBef>
              <a:spcAft>
                <a:spcPts val="0"/>
              </a:spcAft>
              <a:buNone/>
            </a:pPr>
            <a:r>
              <a:rPr lang="fr-FR" sz="1600" dirty="0">
                <a:solidFill>
                  <a:srgbClr val="002060"/>
                </a:solidFill>
                <a:latin typeface="Arial"/>
                <a:ea typeface="Arial"/>
                <a:cs typeface="Arial"/>
                <a:sym typeface="Arial"/>
              </a:rPr>
              <a:t> </a:t>
            </a: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C’est </a:t>
            </a:r>
            <a:r>
              <a:rPr lang="fr-FR" sz="1600" b="1" dirty="0">
                <a:solidFill>
                  <a:srgbClr val="002060"/>
                </a:solidFill>
                <a:latin typeface="Arial"/>
                <a:ea typeface="Arial"/>
                <a:cs typeface="Arial"/>
                <a:sym typeface="Arial"/>
              </a:rPr>
              <a:t>une liste de vos contenus</a:t>
            </a:r>
            <a:r>
              <a:rPr lang="fr-FR" sz="1600" dirty="0">
                <a:solidFill>
                  <a:srgbClr val="002060"/>
                </a:solidFill>
                <a:latin typeface="Arial"/>
                <a:ea typeface="Arial"/>
                <a:cs typeface="Arial"/>
                <a:sym typeface="Arial"/>
              </a:rPr>
              <a:t>, indépendamment des pages.</a:t>
            </a:r>
          </a:p>
          <a:p>
            <a:pPr marL="0" marR="0" lvl="0" indent="0" algn="l" rtl="0">
              <a:spcBef>
                <a:spcPts val="0"/>
              </a:spcBef>
              <a:spcAft>
                <a:spcPts val="0"/>
              </a:spcAft>
              <a:buNone/>
            </a:pPr>
            <a:endParaRPr lang="fr-FR" sz="1600" b="1" dirty="0">
              <a:solidFill>
                <a:srgbClr val="002060"/>
              </a:solidFill>
            </a:endParaRPr>
          </a:p>
          <a:p>
            <a:pPr marL="0" marR="0" lvl="0" indent="0" algn="l" rtl="0">
              <a:spcBef>
                <a:spcPts val="0"/>
              </a:spcBef>
              <a:spcAft>
                <a:spcPts val="0"/>
              </a:spcAft>
              <a:buNone/>
            </a:pPr>
            <a:r>
              <a:rPr lang="fr-FR" sz="1600" dirty="0">
                <a:solidFill>
                  <a:srgbClr val="002060"/>
                </a:solidFill>
              </a:rPr>
              <a:t>Ces derniers sont </a:t>
            </a:r>
            <a:r>
              <a:rPr lang="fr-FR" sz="1600" b="1" dirty="0">
                <a:solidFill>
                  <a:srgbClr val="002060"/>
                </a:solidFill>
              </a:rPr>
              <a:t>catégorisés en fonction </a:t>
            </a:r>
            <a:r>
              <a:rPr lang="fr-FR" sz="1600" dirty="0">
                <a:solidFill>
                  <a:srgbClr val="002060"/>
                </a:solidFill>
              </a:rPr>
              <a:t>du </a:t>
            </a:r>
            <a:r>
              <a:rPr lang="fr-FR" sz="1600" b="1" dirty="0">
                <a:solidFill>
                  <a:srgbClr val="002060"/>
                </a:solidFill>
              </a:rPr>
              <a:t>type de contenu</a:t>
            </a:r>
            <a:r>
              <a:rPr lang="fr-FR" sz="1600" dirty="0">
                <a:solidFill>
                  <a:srgbClr val="002060"/>
                </a:solidFill>
              </a:rPr>
              <a:t> importé.</a:t>
            </a:r>
          </a:p>
          <a:p>
            <a:pPr marL="0" marR="0" lvl="0" indent="0" algn="l" rtl="0">
              <a:spcBef>
                <a:spcPts val="0"/>
              </a:spcBef>
              <a:spcAft>
                <a:spcPts val="0"/>
              </a:spcAft>
              <a:buNone/>
            </a:pPr>
            <a:endParaRPr lang="fr-FR" sz="1600" dirty="0">
              <a:solidFill>
                <a:srgbClr val="002060"/>
              </a:solidFill>
              <a:latin typeface="Arial"/>
              <a:ea typeface="Arial"/>
              <a:cs typeface="Arial"/>
              <a:sym typeface="Arial"/>
            </a:endParaRPr>
          </a:p>
          <a:p>
            <a:pPr marL="0" marR="0" lvl="0" indent="0" algn="l" rtl="0">
              <a:spcBef>
                <a:spcPts val="0"/>
              </a:spcBef>
              <a:spcAft>
                <a:spcPts val="0"/>
              </a:spcAft>
              <a:buNone/>
            </a:pPr>
            <a:r>
              <a:rPr lang="fr-FR" sz="1600" dirty="0">
                <a:solidFill>
                  <a:srgbClr val="002060"/>
                </a:solidFill>
              </a:rPr>
              <a:t>Attention, </a:t>
            </a:r>
            <a:r>
              <a:rPr lang="fr-FR" sz="1600" b="1" dirty="0">
                <a:solidFill>
                  <a:srgbClr val="002060"/>
                </a:solidFill>
              </a:rPr>
              <a:t>les textes ne sont pas importés</a:t>
            </a:r>
            <a:r>
              <a:rPr lang="fr-FR" sz="1600" dirty="0">
                <a:solidFill>
                  <a:srgbClr val="002060"/>
                </a:solidFill>
              </a:rPr>
              <a:t>, mais copiés directement dans les pages. Ce ne sont pas des fichiers externes attachés à votre livre.</a:t>
            </a:r>
            <a:endParaRPr lang="fr-FR" sz="1600" dirty="0">
              <a:solidFill>
                <a:srgbClr val="002060"/>
              </a:solidFill>
              <a:latin typeface="Arial"/>
              <a:ea typeface="Arial"/>
              <a:cs typeface="Arial"/>
              <a:sym typeface="Arial"/>
            </a:endParaRPr>
          </a:p>
        </p:txBody>
      </p:sp>
      <p:pic>
        <p:nvPicPr>
          <p:cNvPr id="3" name="Image 2" descr="Une image contenant texte, logiciel, nombre, capture d’écran&#10;&#10;Description générée automatiquement">
            <a:extLst>
              <a:ext uri="{FF2B5EF4-FFF2-40B4-BE49-F238E27FC236}">
                <a16:creationId xmlns:a16="http://schemas.microsoft.com/office/drawing/2014/main" id="{F6D41E7B-589E-9706-0E26-DBF16DD99876}"/>
              </a:ext>
            </a:extLst>
          </p:cNvPr>
          <p:cNvPicPr>
            <a:picLocks noChangeAspect="1"/>
          </p:cNvPicPr>
          <p:nvPr/>
        </p:nvPicPr>
        <p:blipFill>
          <a:blip r:embed="rId6"/>
          <a:stretch>
            <a:fillRect/>
          </a:stretch>
        </p:blipFill>
        <p:spPr>
          <a:xfrm>
            <a:off x="7447722" y="1192696"/>
            <a:ext cx="1989243" cy="5037693"/>
          </a:xfrm>
          <a:prstGeom prst="rect">
            <a:avLst/>
          </a:prstGeom>
        </p:spPr>
      </p:pic>
    </p:spTree>
    <p:extLst>
      <p:ext uri="{BB962C8B-B14F-4D97-AF65-F5344CB8AC3E}">
        <p14:creationId xmlns:p14="http://schemas.microsoft.com/office/powerpoint/2010/main" val="32408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a:t>
            </a:r>
            <a:r>
              <a:rPr lang="fr-FR" sz="4000" dirty="0" err="1">
                <a:solidFill>
                  <a:schemeClr val="dk1"/>
                </a:solidFill>
                <a:latin typeface="Arial"/>
                <a:ea typeface="Arial"/>
                <a:cs typeface="Arial"/>
                <a:sym typeface="Arial"/>
              </a:rPr>
              <a:t>Layers</a:t>
            </a:r>
            <a:r>
              <a:rPr lang="fr-FR" sz="4000" dirty="0">
                <a:solidFill>
                  <a:schemeClr val="dk1"/>
                </a:solidFill>
                <a:latin typeface="Arial"/>
                <a:ea typeface="Arial"/>
                <a:cs typeface="Arial"/>
                <a:sym typeface="Arial"/>
              </a:rPr>
              <a:t> (à gauche)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15463" y="1780337"/>
            <a:ext cx="4417927" cy="3785652"/>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Les </a:t>
            </a:r>
            <a:r>
              <a:rPr lang="fr-FR" sz="1600" b="1" dirty="0" err="1">
                <a:solidFill>
                  <a:srgbClr val="002060"/>
                </a:solidFill>
                <a:latin typeface="Arial"/>
                <a:ea typeface="Arial"/>
                <a:cs typeface="Arial"/>
                <a:sym typeface="Arial"/>
              </a:rPr>
              <a:t>layers</a:t>
            </a:r>
            <a:r>
              <a:rPr lang="fr-FR" sz="1600" dirty="0">
                <a:solidFill>
                  <a:srgbClr val="002060"/>
                </a:solidFill>
                <a:latin typeface="Arial"/>
                <a:ea typeface="Arial"/>
                <a:cs typeface="Arial"/>
                <a:sym typeface="Arial"/>
              </a:rPr>
              <a:t> ou calques, sont, contrairement aux onglets précédents contextualisés à la page et représentent </a:t>
            </a:r>
            <a:r>
              <a:rPr lang="fr-FR" sz="1600" b="1" dirty="0">
                <a:solidFill>
                  <a:srgbClr val="002060"/>
                </a:solidFill>
                <a:latin typeface="Arial"/>
                <a:ea typeface="Arial"/>
                <a:cs typeface="Arial"/>
                <a:sym typeface="Arial"/>
              </a:rPr>
              <a:t>les objets présents sur la page</a:t>
            </a:r>
            <a:r>
              <a:rPr lang="fr-FR" sz="1600" dirty="0">
                <a:solidFill>
                  <a:srgbClr val="002060"/>
                </a:solidFill>
                <a:latin typeface="Arial"/>
                <a:ea typeface="Arial"/>
                <a:cs typeface="Arial"/>
                <a:sym typeface="Arial"/>
              </a:rPr>
              <a:t> que vous affichez sur le plan de travail.</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Imaginez leur place comme dans un </a:t>
            </a: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mille-feuilles. L’élément le plus haut est au dessus des autres, et le dernier tout en bas. Vous pouvez les réarranger par glissé/déposé.</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rPr>
              <a:t>Il est donc possible de superposer </a:t>
            </a:r>
            <a:br>
              <a:rPr lang="fr-FR" sz="1600" dirty="0">
                <a:solidFill>
                  <a:srgbClr val="002060"/>
                </a:solidFill>
              </a:rPr>
            </a:br>
            <a:r>
              <a:rPr lang="fr-FR" sz="1600" dirty="0">
                <a:solidFill>
                  <a:srgbClr val="002060"/>
                </a:solidFill>
              </a:rPr>
              <a:t>vos ressources, et même de les cacher. </a:t>
            </a:r>
            <a:br>
              <a:rPr lang="fr-FR" sz="1600" dirty="0">
                <a:solidFill>
                  <a:srgbClr val="002060"/>
                </a:solidFill>
              </a:rPr>
            </a:br>
            <a:r>
              <a:rPr lang="fr-FR" sz="1600" dirty="0">
                <a:solidFill>
                  <a:srgbClr val="002060"/>
                </a:solidFill>
              </a:rPr>
              <a:t>C’est ainsi qu’il est possible de créer des </a:t>
            </a:r>
            <a:br>
              <a:rPr lang="fr-FR" sz="1600" dirty="0">
                <a:solidFill>
                  <a:srgbClr val="002060"/>
                </a:solidFill>
              </a:rPr>
            </a:br>
            <a:r>
              <a:rPr lang="fr-FR" sz="1600" dirty="0">
                <a:solidFill>
                  <a:srgbClr val="002060"/>
                </a:solidFill>
              </a:rPr>
              <a:t>pop-ups ou des boutons par exemple.</a:t>
            </a:r>
            <a:endParaRPr lang="fr-FR" sz="1600" dirty="0">
              <a:solidFill>
                <a:srgbClr val="002060"/>
              </a:solidFill>
              <a:latin typeface="Arial"/>
              <a:ea typeface="Arial"/>
              <a:cs typeface="Arial"/>
              <a:sym typeface="Arial"/>
            </a:endParaRPr>
          </a:p>
        </p:txBody>
      </p:sp>
      <p:pic>
        <p:nvPicPr>
          <p:cNvPr id="5" name="Image 4" descr="Une image contenant texte, capture d’écran&#10;&#10;Description générée automatiquement">
            <a:extLst>
              <a:ext uri="{FF2B5EF4-FFF2-40B4-BE49-F238E27FC236}">
                <a16:creationId xmlns:a16="http://schemas.microsoft.com/office/drawing/2014/main" id="{507C3C14-9A8B-90B3-2823-4AE4ABD890EE}"/>
              </a:ext>
            </a:extLst>
          </p:cNvPr>
          <p:cNvPicPr>
            <a:picLocks noChangeAspect="1"/>
          </p:cNvPicPr>
          <p:nvPr/>
        </p:nvPicPr>
        <p:blipFill>
          <a:blip r:embed="rId6"/>
          <a:stretch>
            <a:fillRect/>
          </a:stretch>
        </p:blipFill>
        <p:spPr>
          <a:xfrm>
            <a:off x="7387938" y="1449744"/>
            <a:ext cx="2276610" cy="4523526"/>
          </a:xfrm>
          <a:prstGeom prst="rect">
            <a:avLst/>
          </a:prstGeom>
        </p:spPr>
      </p:pic>
    </p:spTree>
    <p:extLst>
      <p:ext uri="{BB962C8B-B14F-4D97-AF65-F5344CB8AC3E}">
        <p14:creationId xmlns:p14="http://schemas.microsoft.com/office/powerpoint/2010/main" val="57342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Les fenêtres Propriét</a:t>
            </a:r>
            <a:r>
              <a:rPr lang="fr-FR" sz="4000" dirty="0">
                <a:solidFill>
                  <a:schemeClr val="dk1"/>
                </a:solidFill>
              </a:rPr>
              <a:t>é</a:t>
            </a:r>
            <a:r>
              <a:rPr lang="fr-FR" sz="4000" dirty="0">
                <a:solidFill>
                  <a:schemeClr val="dk1"/>
                </a:solidFill>
                <a:latin typeface="Arial"/>
                <a:ea typeface="Arial"/>
                <a:cs typeface="Arial"/>
                <a:sym typeface="Arial"/>
              </a:rPr>
              <a:t>s (à droite)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70397" y="1437858"/>
            <a:ext cx="4136572" cy="5016758"/>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Les fenêtres propriétés vont vous permettre d’affiner les caractéristiques de votre livre et de vos contenus.</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4 fenêtres sont disponibles:</a:t>
            </a:r>
          </a:p>
          <a:p>
            <a:pPr marL="0" marR="0" lvl="0" indent="0" algn="l" rtl="0">
              <a:spcBef>
                <a:spcPts val="0"/>
              </a:spcBef>
              <a:spcAft>
                <a:spcPts val="0"/>
              </a:spcAft>
              <a:buNone/>
            </a:pPr>
            <a:endParaRPr lang="fr-FR" sz="1600" dirty="0">
              <a:solidFill>
                <a:srgbClr val="002060"/>
              </a:solidFill>
              <a:latin typeface="Arial"/>
              <a:ea typeface="Arial"/>
              <a:cs typeface="Arial"/>
              <a:sym typeface="Arial"/>
            </a:endParaRPr>
          </a:p>
          <a:p>
            <a:pPr marL="285750" marR="0" lvl="0" indent="-285750" algn="l" rtl="0">
              <a:spcBef>
                <a:spcPts val="0"/>
              </a:spcBef>
              <a:spcAft>
                <a:spcPts val="0"/>
              </a:spcAft>
              <a:buFont typeface="Arial" panose="020B0604020202020204" pitchFamily="34" charset="0"/>
              <a:buChar char="•"/>
            </a:pPr>
            <a:r>
              <a:rPr lang="fr-FR" sz="1600" dirty="0">
                <a:solidFill>
                  <a:srgbClr val="002060"/>
                </a:solidFill>
              </a:rPr>
              <a:t>Les propriétés de </a:t>
            </a:r>
            <a:r>
              <a:rPr lang="fr-FR" sz="1600" b="1" dirty="0">
                <a:solidFill>
                  <a:srgbClr val="002060"/>
                </a:solidFill>
              </a:rPr>
              <a:t>Project</a:t>
            </a:r>
            <a:r>
              <a:rPr lang="fr-FR" sz="1600" dirty="0">
                <a:solidFill>
                  <a:srgbClr val="002060"/>
                </a:solidFill>
              </a:rPr>
              <a:t>, qui concernent </a:t>
            </a:r>
            <a:r>
              <a:rPr lang="fr-FR" sz="1600" b="1" dirty="0">
                <a:solidFill>
                  <a:srgbClr val="002060"/>
                </a:solidFill>
              </a:rPr>
              <a:t>l’ensemble du livre</a:t>
            </a:r>
          </a:p>
          <a:p>
            <a:pPr marR="0" lvl="0" algn="l" rtl="0">
              <a:spcBef>
                <a:spcPts val="0"/>
              </a:spcBef>
              <a:spcAft>
                <a:spcPts val="0"/>
              </a:spcAft>
            </a:pPr>
            <a:endParaRPr lang="fr-FR" sz="1600" b="1" dirty="0">
              <a:solidFill>
                <a:srgbClr val="002060"/>
              </a:solidFill>
            </a:endParaRPr>
          </a:p>
          <a:p>
            <a:pPr marL="285750" indent="-285750">
              <a:buFont typeface="Arial" panose="020B0604020202020204" pitchFamily="34" charset="0"/>
              <a:buChar char="•"/>
            </a:pPr>
            <a:r>
              <a:rPr lang="fr-FR" sz="1600" dirty="0">
                <a:solidFill>
                  <a:srgbClr val="002060"/>
                </a:solidFill>
              </a:rPr>
              <a:t>Les propriétés de </a:t>
            </a:r>
            <a:r>
              <a:rPr lang="fr-FR" sz="1600" b="1" dirty="0">
                <a:solidFill>
                  <a:srgbClr val="002060"/>
                </a:solidFill>
              </a:rPr>
              <a:t>Page</a:t>
            </a:r>
            <a:r>
              <a:rPr lang="fr-FR" sz="1600" dirty="0">
                <a:solidFill>
                  <a:srgbClr val="002060"/>
                </a:solidFill>
              </a:rPr>
              <a:t>, spécifiques </a:t>
            </a:r>
            <a:br>
              <a:rPr lang="fr-FR" sz="1600" dirty="0">
                <a:solidFill>
                  <a:srgbClr val="002060"/>
                </a:solidFill>
              </a:rPr>
            </a:br>
            <a:r>
              <a:rPr lang="fr-FR" sz="1600" b="1" dirty="0">
                <a:solidFill>
                  <a:srgbClr val="002060"/>
                </a:solidFill>
              </a:rPr>
              <a:t>à chaque page</a:t>
            </a:r>
          </a:p>
          <a:p>
            <a:endParaRPr lang="fr-FR" sz="1600" b="1" dirty="0">
              <a:solidFill>
                <a:srgbClr val="002060"/>
              </a:solidFill>
            </a:endParaRPr>
          </a:p>
          <a:p>
            <a:pPr marL="285750" indent="-285750">
              <a:buFont typeface="Arial" panose="020B0604020202020204" pitchFamily="34" charset="0"/>
              <a:buChar char="•"/>
            </a:pPr>
            <a:r>
              <a:rPr lang="fr-FR" sz="1600" dirty="0">
                <a:solidFill>
                  <a:srgbClr val="002060"/>
                </a:solidFill>
              </a:rPr>
              <a:t>Les propriétés de </a:t>
            </a:r>
            <a:r>
              <a:rPr lang="fr-FR" sz="1600" b="1" dirty="0">
                <a:solidFill>
                  <a:srgbClr val="002060"/>
                </a:solidFill>
              </a:rPr>
              <a:t>Sélection</a:t>
            </a:r>
            <a:r>
              <a:rPr lang="fr-FR" sz="1600" dirty="0">
                <a:solidFill>
                  <a:srgbClr val="002060"/>
                </a:solidFill>
              </a:rPr>
              <a:t>, spécifiques </a:t>
            </a:r>
            <a:r>
              <a:rPr lang="fr-FR" sz="1600" b="1" dirty="0">
                <a:solidFill>
                  <a:srgbClr val="002060"/>
                </a:solidFill>
              </a:rPr>
              <a:t>à chaque objet </a:t>
            </a:r>
            <a:r>
              <a:rPr lang="fr-FR" sz="1600" dirty="0">
                <a:solidFill>
                  <a:srgbClr val="002060"/>
                </a:solidFill>
              </a:rPr>
              <a:t>présents sur une page</a:t>
            </a:r>
          </a:p>
          <a:p>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Et enfin les possibilités d’</a:t>
            </a:r>
            <a:r>
              <a:rPr lang="fr-FR" sz="1600" b="1" dirty="0">
                <a:solidFill>
                  <a:srgbClr val="002060"/>
                </a:solidFill>
              </a:rPr>
              <a:t>Interaction</a:t>
            </a:r>
            <a:r>
              <a:rPr lang="fr-FR" sz="1600" dirty="0">
                <a:solidFill>
                  <a:srgbClr val="002060"/>
                </a:solidFill>
              </a:rPr>
              <a:t>, elles-aussi spécifiques </a:t>
            </a:r>
            <a:r>
              <a:rPr lang="fr-FR" sz="1600" b="1" dirty="0">
                <a:solidFill>
                  <a:srgbClr val="002060"/>
                </a:solidFill>
              </a:rPr>
              <a:t>à chaque objet </a:t>
            </a:r>
            <a:r>
              <a:rPr lang="fr-FR" sz="1600" dirty="0">
                <a:solidFill>
                  <a:srgbClr val="002060"/>
                </a:solidFill>
              </a:rPr>
              <a:t>présents sur une page.</a:t>
            </a:r>
          </a:p>
          <a:p>
            <a:pPr marL="285750" marR="0" lvl="0" indent="-285750" algn="l" rtl="0">
              <a:spcBef>
                <a:spcPts val="0"/>
              </a:spcBef>
              <a:spcAft>
                <a:spcPts val="0"/>
              </a:spcAft>
              <a:buFont typeface="Arial" panose="020B0604020202020204" pitchFamily="34" charset="0"/>
              <a:buChar char="•"/>
            </a:pPr>
            <a:endParaRPr lang="fr-FR" sz="1600" dirty="0">
              <a:solidFill>
                <a:srgbClr val="002060"/>
              </a:solidFill>
              <a:latin typeface="Arial"/>
              <a:ea typeface="Arial"/>
              <a:cs typeface="Arial"/>
              <a:sym typeface="Arial"/>
            </a:endParaRPr>
          </a:p>
          <a:p>
            <a:pPr marL="0" marR="0" lvl="0" indent="0" algn="l" rtl="0">
              <a:spcBef>
                <a:spcPts val="0"/>
              </a:spcBef>
              <a:spcAft>
                <a:spcPts val="0"/>
              </a:spcAft>
              <a:buNone/>
            </a:pPr>
            <a:endParaRPr lang="fr-FR" sz="1600" dirty="0">
              <a:solidFill>
                <a:srgbClr val="002060"/>
              </a:solidFill>
              <a:latin typeface="Arial"/>
              <a:ea typeface="Arial"/>
              <a:cs typeface="Arial"/>
              <a:sym typeface="Arial"/>
            </a:endParaRPr>
          </a:p>
        </p:txBody>
      </p:sp>
      <p:pic>
        <p:nvPicPr>
          <p:cNvPr id="5" name="Image 4" descr="Une image contenant texte, capture d’écran, Page web, Site web&#10;&#10;Description générée automatiquement">
            <a:extLst>
              <a:ext uri="{FF2B5EF4-FFF2-40B4-BE49-F238E27FC236}">
                <a16:creationId xmlns:a16="http://schemas.microsoft.com/office/drawing/2014/main" id="{5136BB59-034B-9242-3D42-6526EBDE8102}"/>
              </a:ext>
            </a:extLst>
          </p:cNvPr>
          <p:cNvPicPr>
            <a:picLocks noChangeAspect="1"/>
          </p:cNvPicPr>
          <p:nvPr/>
        </p:nvPicPr>
        <p:blipFill>
          <a:blip r:embed="rId6"/>
          <a:stretch>
            <a:fillRect/>
          </a:stretch>
        </p:blipFill>
        <p:spPr>
          <a:xfrm>
            <a:off x="7379634" y="1192696"/>
            <a:ext cx="2599255" cy="4979197"/>
          </a:xfrm>
          <a:prstGeom prst="rect">
            <a:avLst/>
          </a:prstGeom>
        </p:spPr>
      </p:pic>
    </p:spTree>
    <p:extLst>
      <p:ext uri="{BB962C8B-B14F-4D97-AF65-F5344CB8AC3E}">
        <p14:creationId xmlns:p14="http://schemas.microsoft.com/office/powerpoint/2010/main" val="162663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2"/>
          <p:cNvSpPr/>
          <p:nvPr/>
        </p:nvSpPr>
        <p:spPr>
          <a:xfrm>
            <a:off x="585061" y="896964"/>
            <a:ext cx="11021878" cy="4847095"/>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2"/>
          <p:cNvPicPr preferRelativeResize="0"/>
          <p:nvPr/>
        </p:nvPicPr>
        <p:blipFill rotWithShape="1">
          <a:blip r:embed="rId4">
            <a:alphaModFix/>
          </a:blip>
          <a:srcRect/>
          <a:stretch/>
        </p:blipFill>
        <p:spPr>
          <a:xfrm>
            <a:off x="9624295" y="896964"/>
            <a:ext cx="1838836" cy="1838836"/>
          </a:xfrm>
          <a:prstGeom prst="rect">
            <a:avLst/>
          </a:prstGeom>
          <a:noFill/>
          <a:ln>
            <a:noFill/>
          </a:ln>
        </p:spPr>
      </p:pic>
      <p:sp>
        <p:nvSpPr>
          <p:cNvPr id="93" name="Google Shape;93;p2"/>
          <p:cNvSpPr txBox="1"/>
          <p:nvPr/>
        </p:nvSpPr>
        <p:spPr>
          <a:xfrm>
            <a:off x="1152938" y="1113941"/>
            <a:ext cx="43467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i="0" u="none" strike="noStrike" cap="none">
                <a:solidFill>
                  <a:schemeClr val="dk1"/>
                </a:solidFill>
                <a:latin typeface="Arial"/>
                <a:ea typeface="Arial"/>
                <a:cs typeface="Arial"/>
                <a:sym typeface="Arial"/>
              </a:rPr>
              <a:t>Contenu de cet Atelier</a:t>
            </a:r>
            <a:endParaRPr lang="fr-FR"/>
          </a:p>
        </p:txBody>
      </p:sp>
      <p:sp>
        <p:nvSpPr>
          <p:cNvPr id="94" name="Google Shape;94;p2"/>
          <p:cNvSpPr txBox="1"/>
          <p:nvPr/>
        </p:nvSpPr>
        <p:spPr>
          <a:xfrm>
            <a:off x="1245704" y="1816382"/>
            <a:ext cx="6082748" cy="327778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800" dirty="0">
                <a:solidFill>
                  <a:schemeClr val="dk1"/>
                </a:solidFill>
                <a:latin typeface="Arial"/>
                <a:ea typeface="Arial"/>
                <a:cs typeface="Arial"/>
                <a:sym typeface="Arial"/>
              </a:rPr>
              <a:t>1 – Présentation du projet</a:t>
            </a:r>
            <a:endParaRPr lang="fr-FR" dirty="0"/>
          </a:p>
          <a:p>
            <a:pPr marL="742950" marR="0" lvl="1" indent="-285750" algn="l" rtl="0">
              <a:lnSpc>
                <a:spcPct val="15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Arial"/>
                <a:ea typeface="Arial"/>
                <a:cs typeface="Arial"/>
                <a:sym typeface="Arial"/>
              </a:rPr>
              <a:t>Partenaires</a:t>
            </a:r>
            <a:endParaRPr lang="fr-FR" dirty="0"/>
          </a:p>
          <a:p>
            <a:pPr marL="742950" marR="0" lvl="1" indent="-285750" algn="l" rtl="0">
              <a:lnSpc>
                <a:spcPct val="15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Arial"/>
                <a:ea typeface="Arial"/>
                <a:cs typeface="Arial"/>
                <a:sym typeface="Arial"/>
              </a:rPr>
              <a:t>Objectifs</a:t>
            </a:r>
            <a:endParaRPr lang="fr-FR" dirty="0"/>
          </a:p>
          <a:p>
            <a:pPr marL="742950" marR="0" lvl="1" indent="-285750" algn="l" rtl="0">
              <a:lnSpc>
                <a:spcPct val="15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Arial"/>
                <a:ea typeface="Arial"/>
                <a:cs typeface="Arial"/>
                <a:sym typeface="Arial"/>
              </a:rPr>
              <a:t>Ressources du projet</a:t>
            </a:r>
            <a:endParaRPr lang="fr-FR" dirty="0"/>
          </a:p>
          <a:p>
            <a:pPr marL="0" marR="0" lvl="0" indent="0" algn="l" rtl="0">
              <a:lnSpc>
                <a:spcPct val="150000"/>
              </a:lnSpc>
              <a:spcBef>
                <a:spcPts val="0"/>
              </a:spcBef>
              <a:spcAft>
                <a:spcPts val="0"/>
              </a:spcAft>
              <a:buNone/>
            </a:pPr>
            <a:r>
              <a:rPr lang="fr-FR" sz="1800" dirty="0">
                <a:solidFill>
                  <a:schemeClr val="dk1"/>
                </a:solidFill>
                <a:latin typeface="Arial"/>
                <a:ea typeface="Arial"/>
                <a:cs typeface="Arial"/>
                <a:sym typeface="Arial"/>
              </a:rPr>
              <a:t>2 – Création d’ebooks </a:t>
            </a:r>
            <a:endParaRPr lang="fr-FR" dirty="0"/>
          </a:p>
          <a:p>
            <a:pPr marL="742950" marR="0" lvl="1" indent="-285750" algn="l" rtl="0">
              <a:spcBef>
                <a:spcPts val="0"/>
              </a:spcBef>
              <a:spcAft>
                <a:spcPts val="0"/>
              </a:spcAft>
              <a:buClr>
                <a:schemeClr val="dk1"/>
              </a:buClr>
              <a:buSzPts val="1800"/>
              <a:buFont typeface="Arial"/>
              <a:buChar char="•"/>
            </a:pPr>
            <a:r>
              <a:rPr lang="fr-FR" sz="1800" b="0" i="0" u="none" strike="noStrike" cap="none" dirty="0">
                <a:solidFill>
                  <a:schemeClr val="dk1"/>
                </a:solidFill>
                <a:latin typeface="Arial"/>
                <a:ea typeface="Arial"/>
                <a:cs typeface="Arial"/>
                <a:sym typeface="Arial"/>
              </a:rPr>
              <a:t>Partie technique –	Utiliser un logiciel pour 				produire des ebooks</a:t>
            </a:r>
            <a:endParaRPr lang="fr-FR" dirty="0"/>
          </a:p>
          <a:p>
            <a:pPr marL="742950" marR="0" lvl="1" indent="-171450" algn="l" rtl="0">
              <a:spcBef>
                <a:spcPts val="0"/>
              </a:spcBef>
              <a:spcAft>
                <a:spcPts val="0"/>
              </a:spcAft>
              <a:buClr>
                <a:schemeClr val="dk1"/>
              </a:buClr>
              <a:buSzPts val="1800"/>
              <a:buFont typeface="Arial"/>
              <a:buNone/>
            </a:pPr>
            <a:endParaRPr lang="fr-FR" sz="1800" b="0" i="0" u="none" strike="noStrike" cap="none" dirty="0">
              <a:solidFill>
                <a:schemeClr val="dk1"/>
              </a:solidFill>
              <a:latin typeface="Arial"/>
              <a:ea typeface="Arial"/>
              <a:cs typeface="Arial"/>
              <a:sym typeface="Arial"/>
            </a:endParaRPr>
          </a:p>
          <a:p>
            <a:pPr marL="742950" marR="0" lvl="1" indent="-171450" algn="l" rtl="0">
              <a:spcBef>
                <a:spcPts val="0"/>
              </a:spcBef>
              <a:spcAft>
                <a:spcPts val="0"/>
              </a:spcAft>
              <a:buClr>
                <a:schemeClr val="dk1"/>
              </a:buClr>
              <a:buSzPts val="1800"/>
              <a:buFont typeface="Arial"/>
              <a:buNone/>
            </a:pPr>
            <a:endParaRPr lang="fr-F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Project (à droite)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43891" y="1645504"/>
            <a:ext cx="4136572" cy="3785652"/>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Cette fenêtre est importante, c’est celle qui vous permet de saisir les </a:t>
            </a:r>
            <a:r>
              <a:rPr lang="fr-FR" sz="1600" b="1" dirty="0">
                <a:solidFill>
                  <a:srgbClr val="002060"/>
                </a:solidFill>
                <a:latin typeface="Arial"/>
                <a:ea typeface="Arial"/>
                <a:cs typeface="Arial"/>
                <a:sym typeface="Arial"/>
              </a:rPr>
              <a:t>métadonnées</a:t>
            </a:r>
            <a:r>
              <a:rPr lang="fr-FR" sz="1600" dirty="0">
                <a:solidFill>
                  <a:srgbClr val="002060"/>
                </a:solidFill>
                <a:latin typeface="Arial"/>
                <a:ea typeface="Arial"/>
                <a:cs typeface="Arial"/>
                <a:sym typeface="Arial"/>
              </a:rPr>
              <a:t> de votre livre, ainsi que les paramètres par défaut que vous souhaitez appliquer.</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C’est aussi à cet endroit que vous choisirez votre </a:t>
            </a:r>
            <a:r>
              <a:rPr lang="fr-FR" sz="1600" b="1" dirty="0">
                <a:solidFill>
                  <a:srgbClr val="002060"/>
                </a:solidFill>
                <a:latin typeface="Arial"/>
                <a:ea typeface="Arial"/>
                <a:cs typeface="Arial"/>
                <a:sym typeface="Arial"/>
              </a:rPr>
              <a:t>Couverture</a:t>
            </a:r>
            <a:r>
              <a:rPr lang="fr-FR" sz="1600" b="1" dirty="0">
                <a:solidFill>
                  <a:srgbClr val="002060"/>
                </a:solidFill>
              </a:rPr>
              <a:t>. </a:t>
            </a:r>
            <a:r>
              <a:rPr lang="fr-FR" sz="1600" dirty="0">
                <a:solidFill>
                  <a:srgbClr val="002060"/>
                </a:solidFill>
              </a:rPr>
              <a:t>S</a:t>
            </a:r>
            <a:r>
              <a:rPr lang="fr-FR" sz="1600" dirty="0">
                <a:solidFill>
                  <a:srgbClr val="002060"/>
                </a:solidFill>
                <a:latin typeface="Arial"/>
                <a:ea typeface="Arial"/>
                <a:cs typeface="Arial"/>
                <a:sym typeface="Arial"/>
              </a:rPr>
              <a:t>i vous souhaitez conserver la premi</a:t>
            </a:r>
            <a:r>
              <a:rPr lang="fr-FR" sz="1600" dirty="0">
                <a:solidFill>
                  <a:srgbClr val="002060"/>
                </a:solidFill>
              </a:rPr>
              <a:t>ère page comme couverture par défaut, laissez-la vide, cliquer sur le plus si vous souhaitez ajouter une couverture différente.</a:t>
            </a:r>
            <a:r>
              <a:rPr lang="fr-FR" sz="1600" dirty="0">
                <a:solidFill>
                  <a:srgbClr val="002060"/>
                </a:solidFill>
                <a:latin typeface="Arial"/>
                <a:ea typeface="Arial"/>
                <a:cs typeface="Arial"/>
                <a:sym typeface="Arial"/>
              </a:rPr>
              <a:t> </a:t>
            </a:r>
            <a:endParaRPr lang="fr-FR" sz="1600" dirty="0">
              <a:solidFill>
                <a:srgbClr val="002060"/>
              </a:solidFill>
            </a:endParaRPr>
          </a:p>
          <a:p>
            <a:pPr marL="285750" marR="0" lvl="0" indent="-285750" algn="l" rtl="0">
              <a:spcBef>
                <a:spcPts val="0"/>
              </a:spcBef>
              <a:spcAft>
                <a:spcPts val="0"/>
              </a:spcAft>
              <a:buFont typeface="Arial" panose="020B0604020202020204" pitchFamily="34" charset="0"/>
              <a:buChar char="•"/>
            </a:pPr>
            <a:endParaRPr lang="fr-FR" sz="1600" dirty="0">
              <a:solidFill>
                <a:srgbClr val="002060"/>
              </a:solidFill>
              <a:latin typeface="Arial"/>
              <a:ea typeface="Arial"/>
              <a:cs typeface="Arial"/>
              <a:sym typeface="Aria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Enfin, vous pouvez choisir une pagination en page double (face à face comme un livre ouvert) ou en page simples.</a:t>
            </a:r>
          </a:p>
        </p:txBody>
      </p:sp>
      <p:pic>
        <p:nvPicPr>
          <p:cNvPr id="5" name="Image 4" descr="Une image contenant texte, capture d’écran, Page web, Site web&#10;&#10;Description générée automatiquement">
            <a:extLst>
              <a:ext uri="{FF2B5EF4-FFF2-40B4-BE49-F238E27FC236}">
                <a16:creationId xmlns:a16="http://schemas.microsoft.com/office/drawing/2014/main" id="{5136BB59-034B-9242-3D42-6526EBDE8102}"/>
              </a:ext>
            </a:extLst>
          </p:cNvPr>
          <p:cNvPicPr>
            <a:picLocks noChangeAspect="1"/>
          </p:cNvPicPr>
          <p:nvPr/>
        </p:nvPicPr>
        <p:blipFill>
          <a:blip r:embed="rId6"/>
          <a:stretch>
            <a:fillRect/>
          </a:stretch>
        </p:blipFill>
        <p:spPr>
          <a:xfrm>
            <a:off x="7379634" y="1192696"/>
            <a:ext cx="2599255" cy="4979197"/>
          </a:xfrm>
          <a:prstGeom prst="rect">
            <a:avLst/>
          </a:prstGeom>
        </p:spPr>
      </p:pic>
      <p:cxnSp>
        <p:nvCxnSpPr>
          <p:cNvPr id="3" name="Connecteur droit avec flèche 2">
            <a:extLst>
              <a:ext uri="{FF2B5EF4-FFF2-40B4-BE49-F238E27FC236}">
                <a16:creationId xmlns:a16="http://schemas.microsoft.com/office/drawing/2014/main" id="{7C174EF3-C1A8-B205-E5D8-85832733B405}"/>
              </a:ext>
            </a:extLst>
          </p:cNvPr>
          <p:cNvCxnSpPr>
            <a:cxnSpLocks/>
          </p:cNvCxnSpPr>
          <p:nvPr/>
        </p:nvCxnSpPr>
        <p:spPr>
          <a:xfrm>
            <a:off x="4959362" y="5074382"/>
            <a:ext cx="2420272" cy="74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505E9866-A693-01D8-ADFF-82B3AD16774C}"/>
              </a:ext>
            </a:extLst>
          </p:cNvPr>
          <p:cNvCxnSpPr/>
          <p:nvPr/>
        </p:nvCxnSpPr>
        <p:spPr>
          <a:xfrm flipV="1">
            <a:off x="5306969" y="2729948"/>
            <a:ext cx="2710596" cy="808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6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Page (à droite)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43891" y="2188013"/>
            <a:ext cx="4136572" cy="3046988"/>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latin typeface="Arial"/>
                <a:ea typeface="Arial"/>
                <a:cs typeface="Arial"/>
                <a:sym typeface="Arial"/>
              </a:rPr>
              <a:t>Il existe peu de propriétés sur cet onglet. Mais ils sont spécifiques à chaque page.</a:t>
            </a:r>
            <a:br>
              <a:rPr lang="fr-FR" sz="1600" dirty="0">
                <a:solidFill>
                  <a:srgbClr val="002060"/>
                </a:solidFill>
                <a:latin typeface="Arial"/>
                <a:ea typeface="Arial"/>
                <a:cs typeface="Arial"/>
                <a:sym typeface="Arial"/>
              </a:rPr>
            </a:b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La propriété </a:t>
            </a:r>
            <a:r>
              <a:rPr lang="fr-FR" sz="1600" b="1" dirty="0" err="1">
                <a:solidFill>
                  <a:srgbClr val="002060"/>
                </a:solidFill>
                <a:latin typeface="Arial"/>
                <a:ea typeface="Arial"/>
                <a:cs typeface="Arial"/>
                <a:sym typeface="Arial"/>
              </a:rPr>
              <a:t>Chapter</a:t>
            </a:r>
            <a:r>
              <a:rPr lang="fr-FR" sz="1600" b="1" dirty="0">
                <a:solidFill>
                  <a:srgbClr val="002060"/>
                </a:solidFill>
                <a:latin typeface="Arial"/>
                <a:ea typeface="Arial"/>
                <a:cs typeface="Arial"/>
                <a:sym typeface="Arial"/>
              </a:rPr>
              <a:t> Starts </a:t>
            </a:r>
            <a:r>
              <a:rPr lang="fr-FR" sz="1600" b="1" dirty="0" err="1">
                <a:solidFill>
                  <a:srgbClr val="002060"/>
                </a:solidFill>
                <a:latin typeface="Arial"/>
                <a:ea typeface="Arial"/>
                <a:cs typeface="Arial"/>
                <a:sym typeface="Arial"/>
              </a:rPr>
              <a:t>Here</a:t>
            </a:r>
            <a:r>
              <a:rPr lang="fr-FR" sz="1600" dirty="0">
                <a:solidFill>
                  <a:srgbClr val="002060"/>
                </a:solidFill>
                <a:latin typeface="Arial"/>
                <a:ea typeface="Arial"/>
                <a:cs typeface="Arial"/>
                <a:sym typeface="Arial"/>
              </a:rPr>
              <a:t> vous permet de créer une entrée qui sera disponible dans le sommaire numérique de votre livre.</a:t>
            </a:r>
            <a:br>
              <a:rPr lang="fr-FR" sz="1600" dirty="0">
                <a:solidFill>
                  <a:srgbClr val="002060"/>
                </a:solidFill>
                <a:latin typeface="Arial"/>
                <a:ea typeface="Arial"/>
                <a:cs typeface="Arial"/>
                <a:sym typeface="Arial"/>
              </a:rPr>
            </a:b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Il est aussi possible d’ajouter une bande sonore qui se déroule sur plusieurs pages, </a:t>
            </a:r>
            <a:r>
              <a:rPr lang="fr-FR" sz="1600" b="1" dirty="0">
                <a:solidFill>
                  <a:srgbClr val="002060"/>
                </a:solidFill>
                <a:latin typeface="Arial"/>
                <a:ea typeface="Arial"/>
                <a:cs typeface="Arial"/>
                <a:sym typeface="Arial"/>
              </a:rPr>
              <a:t>l’Audio </a:t>
            </a:r>
            <a:r>
              <a:rPr lang="fr-FR" sz="1600" b="1" dirty="0" err="1">
                <a:solidFill>
                  <a:srgbClr val="002060"/>
                </a:solidFill>
                <a:latin typeface="Arial"/>
                <a:ea typeface="Arial"/>
                <a:cs typeface="Arial"/>
                <a:sym typeface="Arial"/>
              </a:rPr>
              <a:t>Soundtrack</a:t>
            </a:r>
            <a:r>
              <a:rPr lang="fr-FR" sz="1600" dirty="0">
                <a:solidFill>
                  <a:srgbClr val="002060"/>
                </a:solidFill>
                <a:latin typeface="Arial"/>
                <a:ea typeface="Arial"/>
                <a:cs typeface="Arial"/>
                <a:sym typeface="Arial"/>
              </a:rPr>
              <a:t>, il faut dans ce cas l’ajouter sur toutes les pages concernées.</a:t>
            </a:r>
            <a:endParaRPr lang="fr-FR" sz="1600" b="1" dirty="0">
              <a:solidFill>
                <a:srgbClr val="002060"/>
              </a:solidFill>
              <a:latin typeface="Arial"/>
              <a:ea typeface="Arial"/>
              <a:cs typeface="Arial"/>
              <a:sym typeface="Arial"/>
            </a:endParaRPr>
          </a:p>
        </p:txBody>
      </p:sp>
      <p:pic>
        <p:nvPicPr>
          <p:cNvPr id="6" name="Image 5" descr="Une image contenant texte, capture d’écran, nombre, Police&#10;&#10;Description générée automatiquement">
            <a:extLst>
              <a:ext uri="{FF2B5EF4-FFF2-40B4-BE49-F238E27FC236}">
                <a16:creationId xmlns:a16="http://schemas.microsoft.com/office/drawing/2014/main" id="{4ED453A9-F0A6-22AC-B093-72E021718312}"/>
              </a:ext>
            </a:extLst>
          </p:cNvPr>
          <p:cNvPicPr>
            <a:picLocks noChangeAspect="1"/>
          </p:cNvPicPr>
          <p:nvPr/>
        </p:nvPicPr>
        <p:blipFill>
          <a:blip r:embed="rId6"/>
          <a:stretch>
            <a:fillRect/>
          </a:stretch>
        </p:blipFill>
        <p:spPr>
          <a:xfrm>
            <a:off x="6632711" y="1368357"/>
            <a:ext cx="4051300" cy="4686300"/>
          </a:xfrm>
          <a:prstGeom prst="rect">
            <a:avLst/>
          </a:prstGeom>
        </p:spPr>
      </p:pic>
      <p:cxnSp>
        <p:nvCxnSpPr>
          <p:cNvPr id="8" name="Connecteur droit avec flèche 7">
            <a:extLst>
              <a:ext uri="{FF2B5EF4-FFF2-40B4-BE49-F238E27FC236}">
                <a16:creationId xmlns:a16="http://schemas.microsoft.com/office/drawing/2014/main" id="{2319FD0B-C78B-E1B2-0BC7-98D9B4BB692F}"/>
              </a:ext>
            </a:extLst>
          </p:cNvPr>
          <p:cNvCxnSpPr>
            <a:cxnSpLocks/>
          </p:cNvCxnSpPr>
          <p:nvPr/>
        </p:nvCxnSpPr>
        <p:spPr>
          <a:xfrm flipV="1">
            <a:off x="5172392" y="4572000"/>
            <a:ext cx="1360930" cy="17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89C2BF21-A791-785F-AD97-80253F1502AD}"/>
              </a:ext>
            </a:extLst>
          </p:cNvPr>
          <p:cNvCxnSpPr>
            <a:cxnSpLocks/>
          </p:cNvCxnSpPr>
          <p:nvPr/>
        </p:nvCxnSpPr>
        <p:spPr>
          <a:xfrm>
            <a:off x="5134772" y="3131288"/>
            <a:ext cx="1398550" cy="195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9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a:t>
            </a:r>
            <a:r>
              <a:rPr lang="fr-FR" sz="4000" dirty="0" err="1">
                <a:solidFill>
                  <a:schemeClr val="dk1"/>
                </a:solidFill>
                <a:latin typeface="Arial"/>
                <a:ea typeface="Arial"/>
                <a:cs typeface="Arial"/>
                <a:sym typeface="Arial"/>
              </a:rPr>
              <a:t>Selection</a:t>
            </a:r>
            <a:r>
              <a:rPr lang="fr-FR" sz="4000" dirty="0">
                <a:solidFill>
                  <a:schemeClr val="dk1"/>
                </a:solidFill>
                <a:latin typeface="Arial"/>
                <a:ea typeface="Arial"/>
                <a:cs typeface="Arial"/>
                <a:sym typeface="Arial"/>
              </a:rPr>
              <a:t> (à droite)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43891" y="2188013"/>
            <a:ext cx="4136572" cy="2308324"/>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rPr>
              <a:t>Vous trouverez dans cet onglet toutes les options qui s’appliquent à chaque objet.</a:t>
            </a:r>
            <a:br>
              <a:rPr lang="fr-FR" sz="1600" dirty="0">
                <a:solidFill>
                  <a:srgbClr val="002060"/>
                </a:solidFill>
              </a:rPr>
            </a:b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rPr>
              <a:t>Ces options sont différentes en fonction du type d’objet (image, texte…)</a:t>
            </a:r>
            <a:br>
              <a:rPr lang="fr-FR" sz="1600" dirty="0">
                <a:solidFill>
                  <a:srgbClr val="002060"/>
                </a:solidFill>
              </a:rPr>
            </a:br>
            <a:br>
              <a:rPr lang="fr-FR" sz="1600" dirty="0">
                <a:solidFill>
                  <a:srgbClr val="002060"/>
                </a:solidFill>
              </a:rPr>
            </a:br>
            <a:r>
              <a:rPr lang="fr-FR" sz="1600" dirty="0">
                <a:solidFill>
                  <a:srgbClr val="002060"/>
                </a:solidFill>
              </a:rPr>
              <a:t>Si vous souhaitez cacher un élément à l’ouverture de la page, vous utiliserez par exemple la fonction </a:t>
            </a:r>
            <a:r>
              <a:rPr lang="fr-FR" sz="1600" b="1" dirty="0" err="1">
                <a:solidFill>
                  <a:srgbClr val="002060"/>
                </a:solidFill>
              </a:rPr>
              <a:t>Hidden</a:t>
            </a:r>
            <a:endParaRPr lang="fr-FR" sz="1600" b="1" dirty="0">
              <a:solidFill>
                <a:srgbClr val="002060"/>
              </a:solidFill>
              <a:latin typeface="Arial"/>
              <a:ea typeface="Arial"/>
              <a:cs typeface="Arial"/>
              <a:sym typeface="Arial"/>
            </a:endParaRPr>
          </a:p>
        </p:txBody>
      </p:sp>
      <p:pic>
        <p:nvPicPr>
          <p:cNvPr id="3" name="Image 2" descr="Une image contenant texte, capture d’écran&#10;&#10;Description générée automatiquement">
            <a:extLst>
              <a:ext uri="{FF2B5EF4-FFF2-40B4-BE49-F238E27FC236}">
                <a16:creationId xmlns:a16="http://schemas.microsoft.com/office/drawing/2014/main" id="{5C8D58C7-FD4D-EB10-6BFC-FAD1DF8D6943}"/>
              </a:ext>
            </a:extLst>
          </p:cNvPr>
          <p:cNvPicPr>
            <a:picLocks noChangeAspect="1"/>
          </p:cNvPicPr>
          <p:nvPr/>
        </p:nvPicPr>
        <p:blipFill>
          <a:blip r:embed="rId6"/>
          <a:stretch>
            <a:fillRect/>
          </a:stretch>
        </p:blipFill>
        <p:spPr>
          <a:xfrm>
            <a:off x="7664655" y="1192696"/>
            <a:ext cx="2152256" cy="5037623"/>
          </a:xfrm>
          <a:prstGeom prst="rect">
            <a:avLst/>
          </a:prstGeom>
        </p:spPr>
      </p:pic>
      <p:cxnSp>
        <p:nvCxnSpPr>
          <p:cNvPr id="5" name="Connecteur droit avec flèche 4">
            <a:extLst>
              <a:ext uri="{FF2B5EF4-FFF2-40B4-BE49-F238E27FC236}">
                <a16:creationId xmlns:a16="http://schemas.microsoft.com/office/drawing/2014/main" id="{AF332F44-634D-40FC-43E3-49EB030112C7}"/>
              </a:ext>
            </a:extLst>
          </p:cNvPr>
          <p:cNvCxnSpPr>
            <a:cxnSpLocks/>
          </p:cNvCxnSpPr>
          <p:nvPr/>
        </p:nvCxnSpPr>
        <p:spPr>
          <a:xfrm flipV="1">
            <a:off x="5280463" y="3816626"/>
            <a:ext cx="2384192" cy="25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8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La fenêtre Interactivité (à droite)</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143890" y="1541243"/>
            <a:ext cx="4230997" cy="4278094"/>
          </a:xfrm>
          <a:prstGeom prst="rect">
            <a:avLst/>
          </a:prstGeom>
          <a:noFill/>
        </p:spPr>
        <p:txBody>
          <a:bodyPr wrap="square">
            <a:spAutoFit/>
          </a:bodyPr>
          <a:lstStyle/>
          <a:p>
            <a:pPr marL="0" marR="0" lvl="0" indent="0" algn="l" rtl="0">
              <a:spcBef>
                <a:spcPts val="0"/>
              </a:spcBef>
              <a:spcAft>
                <a:spcPts val="0"/>
              </a:spcAft>
              <a:buNone/>
            </a:pPr>
            <a:r>
              <a:rPr lang="fr-FR" sz="1600" dirty="0">
                <a:solidFill>
                  <a:srgbClr val="002060"/>
                </a:solidFill>
              </a:rPr>
              <a:t>Cette fenêtre est contextuelle à chaque objet et vous permet de venir ajouter de l’interactivité à vos contenus.</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rPr>
              <a:t>Elle est en 3 parties :</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rPr>
              <a:t>La partie Events définit le ou les évènements (chargement de la page par exemple) ou gestes (comme un </a:t>
            </a:r>
            <a:r>
              <a:rPr lang="fr-FR" sz="1600" dirty="0" err="1">
                <a:solidFill>
                  <a:srgbClr val="002060"/>
                </a:solidFill>
              </a:rPr>
              <a:t>tap</a:t>
            </a:r>
            <a:r>
              <a:rPr lang="fr-FR" sz="1600" dirty="0">
                <a:solidFill>
                  <a:srgbClr val="002060"/>
                </a:solidFill>
              </a:rPr>
              <a:t> ou un slide utilisateur) « écouté », ceux qui déclenchent l’action.</a:t>
            </a:r>
          </a:p>
          <a:p>
            <a:pPr marL="0" marR="0" lvl="0" indent="0" algn="l" rtl="0">
              <a:spcBef>
                <a:spcPts val="0"/>
              </a:spcBef>
              <a:spcAft>
                <a:spcPts val="0"/>
              </a:spcAft>
              <a:buNone/>
            </a:pPr>
            <a:endParaRPr lang="fr-FR" sz="1600" b="1" dirty="0">
              <a:solidFill>
                <a:srgbClr val="002060"/>
              </a:solidFill>
              <a:latin typeface="Arial"/>
              <a:ea typeface="Arial"/>
              <a:cs typeface="Arial"/>
              <a:sym typeface="Aria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La partie Actions permet d’ajouter une « réaction » à l’Event, ce qui se passe.</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La partie </a:t>
            </a:r>
            <a:r>
              <a:rPr lang="fr-FR" sz="1600" dirty="0" err="1">
                <a:solidFill>
                  <a:srgbClr val="002060"/>
                </a:solidFill>
                <a:latin typeface="Arial"/>
                <a:ea typeface="Arial"/>
                <a:cs typeface="Arial"/>
                <a:sym typeface="Arial"/>
              </a:rPr>
              <a:t>Inspector</a:t>
            </a:r>
            <a:r>
              <a:rPr lang="fr-FR" sz="1600" dirty="0">
                <a:solidFill>
                  <a:srgbClr val="002060"/>
                </a:solidFill>
                <a:latin typeface="Arial"/>
                <a:ea typeface="Arial"/>
                <a:cs typeface="Arial"/>
                <a:sym typeface="Arial"/>
              </a:rPr>
              <a:t> permet de régler les propriétés de chaque Action (temps, délais, cible…).</a:t>
            </a:r>
          </a:p>
        </p:txBody>
      </p:sp>
      <p:cxnSp>
        <p:nvCxnSpPr>
          <p:cNvPr id="5" name="Connecteur droit avec flèche 4">
            <a:extLst>
              <a:ext uri="{FF2B5EF4-FFF2-40B4-BE49-F238E27FC236}">
                <a16:creationId xmlns:a16="http://schemas.microsoft.com/office/drawing/2014/main" id="{AF332F44-634D-40FC-43E3-49EB030112C7}"/>
              </a:ext>
            </a:extLst>
          </p:cNvPr>
          <p:cNvCxnSpPr>
            <a:cxnSpLocks/>
          </p:cNvCxnSpPr>
          <p:nvPr/>
        </p:nvCxnSpPr>
        <p:spPr>
          <a:xfrm flipV="1">
            <a:off x="5464098" y="2266607"/>
            <a:ext cx="1823998" cy="95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descr="Une image contenant texte, logiciel, capture d’écran&#10;&#10;Description générée automatiquement">
            <a:extLst>
              <a:ext uri="{FF2B5EF4-FFF2-40B4-BE49-F238E27FC236}">
                <a16:creationId xmlns:a16="http://schemas.microsoft.com/office/drawing/2014/main" id="{D087F50C-6E48-FA93-0644-E442D909B32C}"/>
              </a:ext>
            </a:extLst>
          </p:cNvPr>
          <p:cNvPicPr>
            <a:picLocks noChangeAspect="1"/>
          </p:cNvPicPr>
          <p:nvPr/>
        </p:nvPicPr>
        <p:blipFill>
          <a:blip r:embed="rId6"/>
          <a:stretch>
            <a:fillRect/>
          </a:stretch>
        </p:blipFill>
        <p:spPr>
          <a:xfrm>
            <a:off x="7369747" y="1192696"/>
            <a:ext cx="2429118" cy="4865735"/>
          </a:xfrm>
          <a:prstGeom prst="rect">
            <a:avLst/>
          </a:prstGeom>
        </p:spPr>
      </p:pic>
      <p:cxnSp>
        <p:nvCxnSpPr>
          <p:cNvPr id="11" name="Connecteur droit avec flèche 10">
            <a:extLst>
              <a:ext uri="{FF2B5EF4-FFF2-40B4-BE49-F238E27FC236}">
                <a16:creationId xmlns:a16="http://schemas.microsoft.com/office/drawing/2014/main" id="{9D6DB616-BBF7-5BEC-8023-4CF13BEFDAA1}"/>
              </a:ext>
            </a:extLst>
          </p:cNvPr>
          <p:cNvCxnSpPr>
            <a:cxnSpLocks/>
          </p:cNvCxnSpPr>
          <p:nvPr/>
        </p:nvCxnSpPr>
        <p:spPr>
          <a:xfrm flipV="1">
            <a:off x="5456538" y="3429000"/>
            <a:ext cx="1823998" cy="95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88641530-F71E-11E5-593A-8B2A6D8F2A2F}"/>
              </a:ext>
            </a:extLst>
          </p:cNvPr>
          <p:cNvCxnSpPr>
            <a:cxnSpLocks/>
          </p:cNvCxnSpPr>
          <p:nvPr/>
        </p:nvCxnSpPr>
        <p:spPr>
          <a:xfrm>
            <a:off x="5464098" y="5316757"/>
            <a:ext cx="1728439" cy="34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3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3"/>
          <p:cNvSpPr/>
          <p:nvPr/>
        </p:nvSpPr>
        <p:spPr>
          <a:xfrm>
            <a:off x="583096" y="1192696"/>
            <a:ext cx="10813773" cy="5037623"/>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060"/>
              </a:solidFill>
              <a:latin typeface="Arial"/>
              <a:ea typeface="Arial"/>
              <a:cs typeface="Arial"/>
              <a:sym typeface="Arial"/>
            </a:endParaRPr>
          </a:p>
        </p:txBody>
      </p:sp>
      <p:sp>
        <p:nvSpPr>
          <p:cNvPr id="216" name="Google Shape;216;p13"/>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Enregistrer et exporter</a:t>
            </a:r>
            <a:endParaRPr sz="4000" dirty="0">
              <a:solidFill>
                <a:schemeClr val="dk1"/>
              </a:solidFill>
              <a:latin typeface="Arial"/>
              <a:ea typeface="Arial"/>
              <a:cs typeface="Arial"/>
              <a:sym typeface="Arial"/>
            </a:endParaRPr>
          </a:p>
        </p:txBody>
      </p:sp>
      <p:pic>
        <p:nvPicPr>
          <p:cNvPr id="217" name="Google Shape;217;p13"/>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4" name="ZoneTexte 3">
            <a:extLst>
              <a:ext uri="{FF2B5EF4-FFF2-40B4-BE49-F238E27FC236}">
                <a16:creationId xmlns:a16="http://schemas.microsoft.com/office/drawing/2014/main" id="{28FFC45C-E4CF-0FFE-49B7-87EB039FE3F0}"/>
              </a:ext>
            </a:extLst>
          </p:cNvPr>
          <p:cNvSpPr txBox="1"/>
          <p:nvPr/>
        </p:nvSpPr>
        <p:spPr>
          <a:xfrm>
            <a:off x="1077632" y="1534116"/>
            <a:ext cx="4136572" cy="4524315"/>
          </a:xfrm>
          <a:prstGeom prst="rect">
            <a:avLst/>
          </a:prstGeom>
          <a:noFill/>
        </p:spPr>
        <p:txBody>
          <a:bodyPr wrap="square">
            <a:spAutoFit/>
          </a:bodyPr>
          <a:lstStyle/>
          <a:p>
            <a:pPr marL="0" marR="0" lvl="0" indent="0" algn="l" rtl="0">
              <a:spcBef>
                <a:spcPts val="0"/>
              </a:spcBef>
              <a:spcAft>
                <a:spcPts val="0"/>
              </a:spcAft>
              <a:buNone/>
            </a:pPr>
            <a:r>
              <a:rPr lang="fr-FR" sz="1600" b="1" dirty="0">
                <a:solidFill>
                  <a:srgbClr val="002060"/>
                </a:solidFill>
                <a:latin typeface="Arial"/>
                <a:ea typeface="Arial"/>
                <a:cs typeface="Arial"/>
                <a:sym typeface="Arial"/>
              </a:rPr>
              <a:t>Enregistrer</a:t>
            </a:r>
          </a:p>
          <a:p>
            <a:pPr marL="0" marR="0" lvl="0" indent="0" algn="l" rtl="0">
              <a:spcBef>
                <a:spcPts val="0"/>
              </a:spcBef>
              <a:spcAft>
                <a:spcPts val="0"/>
              </a:spcAft>
              <a:buNone/>
            </a:pPr>
            <a:endParaRPr lang="fr-FR" sz="1600" b="1" dirty="0">
              <a:solidFill>
                <a:srgbClr val="002060"/>
              </a:solidFill>
              <a:latin typeface="Arial"/>
              <a:ea typeface="Arial"/>
              <a:cs typeface="Arial"/>
              <a:sym typeface="Arial"/>
            </a:endParaRPr>
          </a:p>
          <a:p>
            <a:pPr marL="0" marR="0" lvl="0" indent="0" algn="l" rtl="0">
              <a:spcBef>
                <a:spcPts val="0"/>
              </a:spcBef>
              <a:spcAft>
                <a:spcPts val="0"/>
              </a:spcAft>
              <a:buNone/>
            </a:pPr>
            <a:r>
              <a:rPr lang="fr-FR" sz="1600" dirty="0">
                <a:solidFill>
                  <a:srgbClr val="002060"/>
                </a:solidFill>
                <a:latin typeface="Arial"/>
                <a:ea typeface="Arial"/>
                <a:cs typeface="Arial"/>
                <a:sym typeface="Arial"/>
              </a:rPr>
              <a:t>Lorsque vous enregistrez votre projet, celui-ci contient tous les contenus que vous y avez ajouté.</a:t>
            </a: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Vous obtenez un fichier dont l’extension </a:t>
            </a:r>
            <a:br>
              <a:rPr lang="fr-FR" sz="1600" dirty="0">
                <a:solidFill>
                  <a:srgbClr val="002060"/>
                </a:solidFill>
                <a:latin typeface="Arial"/>
                <a:ea typeface="Arial"/>
                <a:cs typeface="Arial"/>
                <a:sym typeface="Arial"/>
              </a:rPr>
            </a:br>
            <a:r>
              <a:rPr lang="fr-FR" sz="1600" dirty="0">
                <a:solidFill>
                  <a:srgbClr val="002060"/>
                </a:solidFill>
                <a:latin typeface="Arial"/>
                <a:ea typeface="Arial"/>
                <a:cs typeface="Arial"/>
                <a:sym typeface="Arial"/>
              </a:rPr>
              <a:t>est .</a:t>
            </a:r>
            <a:r>
              <a:rPr lang="fr-FR" sz="1600" dirty="0" err="1">
                <a:solidFill>
                  <a:srgbClr val="002060"/>
                </a:solidFill>
                <a:latin typeface="Arial"/>
                <a:ea typeface="Arial"/>
                <a:cs typeface="Arial"/>
                <a:sym typeface="Arial"/>
              </a:rPr>
              <a:t>pubcoder</a:t>
            </a:r>
            <a:r>
              <a:rPr lang="fr-FR" sz="1600" dirty="0">
                <a:solidFill>
                  <a:srgbClr val="002060"/>
                </a:solidFill>
                <a:latin typeface="Arial"/>
                <a:ea typeface="Arial"/>
                <a:cs typeface="Arial"/>
                <a:sym typeface="Arial"/>
              </a:rPr>
              <a:t>. C’est le format propriétaire du logiciel.</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b="1" dirty="0">
                <a:solidFill>
                  <a:srgbClr val="002060"/>
                </a:solidFill>
                <a:latin typeface="Arial"/>
                <a:ea typeface="Arial"/>
                <a:cs typeface="Arial"/>
                <a:sym typeface="Arial"/>
              </a:rPr>
              <a:t>Exporter</a:t>
            </a:r>
          </a:p>
          <a:p>
            <a:pPr marL="0" marR="0" lvl="0" indent="0" algn="l" rtl="0">
              <a:spcBef>
                <a:spcPts val="0"/>
              </a:spcBef>
              <a:spcAft>
                <a:spcPts val="0"/>
              </a:spcAft>
              <a:buNone/>
            </a:pPr>
            <a:endParaRPr lang="fr-FR" sz="1600" dirty="0">
              <a:solidFill>
                <a:srgbClr val="002060"/>
              </a:solidFill>
            </a:endParaRPr>
          </a:p>
          <a:p>
            <a:pPr marL="0" marR="0" lvl="0" indent="0" algn="l" rtl="0">
              <a:spcBef>
                <a:spcPts val="0"/>
              </a:spcBef>
              <a:spcAft>
                <a:spcPts val="0"/>
              </a:spcAft>
              <a:buNone/>
            </a:pPr>
            <a:r>
              <a:rPr lang="fr-FR" sz="1600" dirty="0">
                <a:solidFill>
                  <a:srgbClr val="002060"/>
                </a:solidFill>
              </a:rPr>
              <a:t>Pour diffuser vos livres, vous devez exporter votre projet grâce aux boutons situés en haut à gauche. Choisissez le format d’export Epub ou HTML (si vous souhaitez le mettre en ligne), les pages que vous voulez exporter et où enregistrer l’export. Puis cliquer sur Play </a:t>
            </a:r>
            <a:endParaRPr lang="fr-FR" sz="1600" dirty="0">
              <a:solidFill>
                <a:srgbClr val="002060"/>
              </a:solidFill>
              <a:latin typeface="Arial"/>
              <a:ea typeface="Arial"/>
              <a:cs typeface="Arial"/>
              <a:sym typeface="Arial"/>
            </a:endParaRPr>
          </a:p>
        </p:txBody>
      </p:sp>
      <p:sp>
        <p:nvSpPr>
          <p:cNvPr id="2" name="Triangle 1">
            <a:extLst>
              <a:ext uri="{FF2B5EF4-FFF2-40B4-BE49-F238E27FC236}">
                <a16:creationId xmlns:a16="http://schemas.microsoft.com/office/drawing/2014/main" id="{5F4B21FF-8EE5-1C68-69DF-1FE8AB52E075}"/>
              </a:ext>
            </a:extLst>
          </p:cNvPr>
          <p:cNvSpPr/>
          <p:nvPr/>
        </p:nvSpPr>
        <p:spPr>
          <a:xfrm rot="5400000">
            <a:off x="3870531" y="5760205"/>
            <a:ext cx="236903" cy="20422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capture d’écran, Police, nombre&#10;&#10;Description générée automatiquement">
            <a:extLst>
              <a:ext uri="{FF2B5EF4-FFF2-40B4-BE49-F238E27FC236}">
                <a16:creationId xmlns:a16="http://schemas.microsoft.com/office/drawing/2014/main" id="{48635A53-F8E6-99E1-6B4B-4AA8BA84002D}"/>
              </a:ext>
            </a:extLst>
          </p:cNvPr>
          <p:cNvPicPr>
            <a:picLocks noChangeAspect="1"/>
          </p:cNvPicPr>
          <p:nvPr/>
        </p:nvPicPr>
        <p:blipFill>
          <a:blip r:embed="rId6"/>
          <a:stretch>
            <a:fillRect/>
          </a:stretch>
        </p:blipFill>
        <p:spPr>
          <a:xfrm>
            <a:off x="5896982" y="4147818"/>
            <a:ext cx="4635500" cy="1714500"/>
          </a:xfrm>
          <a:prstGeom prst="rect">
            <a:avLst/>
          </a:prstGeom>
        </p:spPr>
      </p:pic>
      <p:pic>
        <p:nvPicPr>
          <p:cNvPr id="8" name="Image 7" descr="Une image contenant texte, capture d’écran, Graphique, logo&#10;&#10;Description générée automatiquement">
            <a:extLst>
              <a:ext uri="{FF2B5EF4-FFF2-40B4-BE49-F238E27FC236}">
                <a16:creationId xmlns:a16="http://schemas.microsoft.com/office/drawing/2014/main" id="{33D031C6-6F9D-2152-E665-D164000B8D3E}"/>
              </a:ext>
            </a:extLst>
          </p:cNvPr>
          <p:cNvPicPr>
            <a:picLocks noChangeAspect="1"/>
          </p:cNvPicPr>
          <p:nvPr/>
        </p:nvPicPr>
        <p:blipFill>
          <a:blip r:embed="rId7"/>
          <a:stretch>
            <a:fillRect/>
          </a:stretch>
        </p:blipFill>
        <p:spPr>
          <a:xfrm>
            <a:off x="7468974" y="1534116"/>
            <a:ext cx="1673124" cy="2158190"/>
          </a:xfrm>
          <a:prstGeom prst="rect">
            <a:avLst/>
          </a:prstGeom>
        </p:spPr>
      </p:pic>
    </p:spTree>
    <p:extLst>
      <p:ext uri="{BB962C8B-B14F-4D97-AF65-F5344CB8AC3E}">
        <p14:creationId xmlns:p14="http://schemas.microsoft.com/office/powerpoint/2010/main" val="189166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3" name="ZoneTexte 2">
            <a:extLst>
              <a:ext uri="{FF2B5EF4-FFF2-40B4-BE49-F238E27FC236}">
                <a16:creationId xmlns:a16="http://schemas.microsoft.com/office/drawing/2014/main" id="{5D7946A8-835D-34BE-C0FA-9D523DF32EDE}"/>
              </a:ext>
            </a:extLst>
          </p:cNvPr>
          <p:cNvSpPr txBox="1"/>
          <p:nvPr/>
        </p:nvSpPr>
        <p:spPr>
          <a:xfrm>
            <a:off x="3048000" y="3059668"/>
            <a:ext cx="6096000" cy="707886"/>
          </a:xfrm>
          <a:prstGeom prst="rect">
            <a:avLst/>
          </a:prstGeom>
          <a:noFill/>
        </p:spPr>
        <p:txBody>
          <a:bodyPr wrap="square">
            <a:spAutoFit/>
          </a:bodyPr>
          <a:lstStyle/>
          <a:p>
            <a:pPr marL="0" marR="0" lvl="0" indent="0" algn="ctr" rtl="0">
              <a:spcBef>
                <a:spcPts val="0"/>
              </a:spcBef>
              <a:spcAft>
                <a:spcPts val="0"/>
              </a:spcAft>
              <a:buNone/>
            </a:pPr>
            <a:r>
              <a:rPr lang="fr-FR" sz="4000" dirty="0">
                <a:solidFill>
                  <a:srgbClr val="002060"/>
                </a:solidFill>
                <a:latin typeface="Arial"/>
                <a:ea typeface="Arial"/>
                <a:cs typeface="Arial"/>
                <a:sym typeface="Arial"/>
              </a:rPr>
              <a:t>A vous de créer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17"/>
          <p:cNvSpPr txBox="1">
            <a:spLocks noGrp="1"/>
          </p:cNvSpPr>
          <p:nvPr>
            <p:ph type="ctrTitle"/>
          </p:nvPr>
        </p:nvSpPr>
        <p:spPr>
          <a:xfrm>
            <a:off x="1650592" y="2812250"/>
            <a:ext cx="9144000" cy="1233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6000"/>
              <a:buFont typeface="Arial"/>
              <a:buNone/>
            </a:pPr>
            <a:r>
              <a:rPr lang="en-GB" dirty="0">
                <a:solidFill>
                  <a:srgbClr val="002060"/>
                </a:solidFill>
              </a:rPr>
              <a:t>Des questions?</a:t>
            </a:r>
            <a:endParaRPr dirty="0"/>
          </a:p>
        </p:txBody>
      </p:sp>
      <p:pic>
        <p:nvPicPr>
          <p:cNvPr id="247" name="Google Shape;247;p17"/>
          <p:cNvPicPr preferRelativeResize="0"/>
          <p:nvPr/>
        </p:nvPicPr>
        <p:blipFill rotWithShape="1">
          <a:blip r:embed="rId4">
            <a:alphaModFix/>
          </a:blip>
          <a:srcRect/>
          <a:stretch/>
        </p:blipFill>
        <p:spPr>
          <a:xfrm>
            <a:off x="5107780" y="993462"/>
            <a:ext cx="1976439" cy="19764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18"/>
          <p:cNvSpPr txBox="1">
            <a:spLocks noGrp="1"/>
          </p:cNvSpPr>
          <p:nvPr>
            <p:ph type="ctrTitle"/>
          </p:nvPr>
        </p:nvSpPr>
        <p:spPr>
          <a:xfrm>
            <a:off x="1954098" y="1064845"/>
            <a:ext cx="9144000" cy="1233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6000"/>
              <a:buFont typeface="Arial"/>
              <a:buNone/>
            </a:pPr>
            <a:r>
              <a:rPr lang="en-GB" sz="4000" dirty="0">
                <a:solidFill>
                  <a:srgbClr val="002060"/>
                </a:solidFill>
              </a:rPr>
              <a:t>Merci de </a:t>
            </a:r>
            <a:r>
              <a:rPr lang="en-GB" sz="4000" dirty="0" err="1">
                <a:solidFill>
                  <a:srgbClr val="002060"/>
                </a:solidFill>
              </a:rPr>
              <a:t>votre</a:t>
            </a:r>
            <a:r>
              <a:rPr lang="en-GB" sz="4000" dirty="0">
                <a:solidFill>
                  <a:srgbClr val="002060"/>
                </a:solidFill>
              </a:rPr>
              <a:t> attention </a:t>
            </a:r>
            <a:r>
              <a:rPr lang="en-GB" sz="4000" dirty="0">
                <a:solidFill>
                  <a:srgbClr val="002060"/>
                </a:solidFill>
                <a:sym typeface="Wingdings" pitchFamily="2" charset="2"/>
              </a:rPr>
              <a:t></a:t>
            </a:r>
            <a:endParaRPr sz="4000" dirty="0"/>
          </a:p>
        </p:txBody>
      </p:sp>
      <p:sp>
        <p:nvSpPr>
          <p:cNvPr id="253" name="Google Shape;253;p18"/>
          <p:cNvSpPr txBox="1">
            <a:spLocks noGrp="1"/>
          </p:cNvSpPr>
          <p:nvPr>
            <p:ph type="subTitle" idx="1"/>
          </p:nvPr>
        </p:nvSpPr>
        <p:spPr>
          <a:xfrm>
            <a:off x="1467924" y="4893132"/>
            <a:ext cx="7419628" cy="962694"/>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20000"/>
              </a:lnSpc>
              <a:spcBef>
                <a:spcPts val="0"/>
              </a:spcBef>
              <a:spcAft>
                <a:spcPts val="0"/>
              </a:spcAft>
              <a:buClr>
                <a:schemeClr val="dk1"/>
              </a:buClr>
              <a:buSzPct val="100000"/>
              <a:buNone/>
            </a:pPr>
            <a:endParaRPr dirty="0"/>
          </a:p>
          <a:p>
            <a:pPr marL="0" lvl="0" indent="0" algn="just" rtl="0">
              <a:lnSpc>
                <a:spcPct val="120000"/>
              </a:lnSpc>
              <a:spcBef>
                <a:spcPts val="1000"/>
              </a:spcBef>
              <a:spcAft>
                <a:spcPts val="0"/>
              </a:spcAft>
              <a:buClr>
                <a:schemeClr val="dk1"/>
              </a:buClr>
              <a:buSzPct val="100000"/>
              <a:buNone/>
            </a:pPr>
            <a:r>
              <a:rPr lang="en-GB" sz="4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r>
              <a:rPr lang="en-GB" dirty="0"/>
              <a:t>	</a:t>
            </a:r>
            <a:endParaRPr dirty="0"/>
          </a:p>
        </p:txBody>
      </p:sp>
      <p:pic>
        <p:nvPicPr>
          <p:cNvPr id="254" name="Google Shape;254;p18"/>
          <p:cNvPicPr preferRelativeResize="0"/>
          <p:nvPr/>
        </p:nvPicPr>
        <p:blipFill rotWithShape="1">
          <a:blip r:embed="rId4">
            <a:alphaModFix/>
          </a:blip>
          <a:srcRect/>
          <a:stretch/>
        </p:blipFill>
        <p:spPr>
          <a:xfrm>
            <a:off x="9136482" y="5082643"/>
            <a:ext cx="2451403" cy="534463"/>
          </a:xfrm>
          <a:prstGeom prst="rect">
            <a:avLst/>
          </a:prstGeom>
          <a:noFill/>
          <a:ln>
            <a:noFill/>
          </a:ln>
        </p:spPr>
      </p:pic>
      <p:pic>
        <p:nvPicPr>
          <p:cNvPr id="255" name="Google Shape;255;p18"/>
          <p:cNvPicPr preferRelativeResize="0"/>
          <p:nvPr/>
        </p:nvPicPr>
        <p:blipFill rotWithShape="1">
          <a:blip r:embed="rId5">
            <a:alphaModFix/>
          </a:blip>
          <a:srcRect/>
          <a:stretch/>
        </p:blipFill>
        <p:spPr>
          <a:xfrm>
            <a:off x="611800" y="1002174"/>
            <a:ext cx="1105053" cy="1105053"/>
          </a:xfrm>
          <a:prstGeom prst="rect">
            <a:avLst/>
          </a:prstGeom>
          <a:noFill/>
          <a:ln>
            <a:noFill/>
          </a:ln>
        </p:spPr>
      </p:pic>
      <p:pic>
        <p:nvPicPr>
          <p:cNvPr id="256" name="Google Shape;256;p18"/>
          <p:cNvPicPr preferRelativeResize="0"/>
          <p:nvPr/>
        </p:nvPicPr>
        <p:blipFill rotWithShape="1">
          <a:blip r:embed="rId6">
            <a:alphaModFix/>
          </a:blip>
          <a:srcRect/>
          <a:stretch/>
        </p:blipFill>
        <p:spPr>
          <a:xfrm>
            <a:off x="4628497" y="2701367"/>
            <a:ext cx="1492975" cy="563496"/>
          </a:xfrm>
          <a:prstGeom prst="rect">
            <a:avLst/>
          </a:prstGeom>
          <a:noFill/>
          <a:ln>
            <a:noFill/>
          </a:ln>
        </p:spPr>
      </p:pic>
      <p:pic>
        <p:nvPicPr>
          <p:cNvPr id="257" name="Google Shape;257;p18"/>
          <p:cNvPicPr preferRelativeResize="0"/>
          <p:nvPr/>
        </p:nvPicPr>
        <p:blipFill rotWithShape="1">
          <a:blip r:embed="rId7">
            <a:alphaModFix/>
          </a:blip>
          <a:srcRect/>
          <a:stretch/>
        </p:blipFill>
        <p:spPr>
          <a:xfrm>
            <a:off x="3608150" y="2823135"/>
            <a:ext cx="897678" cy="351708"/>
          </a:xfrm>
          <a:prstGeom prst="rect">
            <a:avLst/>
          </a:prstGeom>
          <a:noFill/>
          <a:ln>
            <a:noFill/>
          </a:ln>
        </p:spPr>
      </p:pic>
      <p:pic>
        <p:nvPicPr>
          <p:cNvPr id="258" name="Google Shape;258;p18"/>
          <p:cNvPicPr preferRelativeResize="0"/>
          <p:nvPr/>
        </p:nvPicPr>
        <p:blipFill rotWithShape="1">
          <a:blip r:embed="rId8">
            <a:alphaModFix/>
          </a:blip>
          <a:srcRect/>
          <a:stretch/>
        </p:blipFill>
        <p:spPr>
          <a:xfrm>
            <a:off x="6158081" y="2422032"/>
            <a:ext cx="1652960" cy="1122167"/>
          </a:xfrm>
          <a:prstGeom prst="rect">
            <a:avLst/>
          </a:prstGeom>
          <a:noFill/>
          <a:ln>
            <a:noFill/>
          </a:ln>
        </p:spPr>
      </p:pic>
      <p:pic>
        <p:nvPicPr>
          <p:cNvPr id="259" name="Google Shape;259;p18"/>
          <p:cNvPicPr preferRelativeResize="0"/>
          <p:nvPr/>
        </p:nvPicPr>
        <p:blipFill rotWithShape="1">
          <a:blip r:embed="rId9">
            <a:alphaModFix/>
          </a:blip>
          <a:srcRect/>
          <a:stretch/>
        </p:blipFill>
        <p:spPr>
          <a:xfrm>
            <a:off x="7847650" y="2342043"/>
            <a:ext cx="1282144" cy="1282144"/>
          </a:xfrm>
          <a:prstGeom prst="rect">
            <a:avLst/>
          </a:prstGeom>
          <a:noFill/>
          <a:ln>
            <a:noFill/>
          </a:ln>
        </p:spPr>
      </p:pic>
      <p:pic>
        <p:nvPicPr>
          <p:cNvPr id="260" name="Google Shape;260;p18"/>
          <p:cNvPicPr preferRelativeResize="0"/>
          <p:nvPr/>
        </p:nvPicPr>
        <p:blipFill rotWithShape="1">
          <a:blip r:embed="rId10">
            <a:alphaModFix/>
          </a:blip>
          <a:srcRect/>
          <a:stretch/>
        </p:blipFill>
        <p:spPr>
          <a:xfrm>
            <a:off x="1524000" y="2823135"/>
            <a:ext cx="1961481" cy="335834"/>
          </a:xfrm>
          <a:prstGeom prst="rect">
            <a:avLst/>
          </a:prstGeom>
          <a:noFill/>
          <a:ln>
            <a:noFill/>
          </a:ln>
        </p:spPr>
      </p:pic>
      <p:pic>
        <p:nvPicPr>
          <p:cNvPr id="261" name="Google Shape;261;p18" descr="https://poemeproject.eu/wp-content/uploads/2021/09/cropped-logo-dide-changed.png"/>
          <p:cNvPicPr preferRelativeResize="0"/>
          <p:nvPr/>
        </p:nvPicPr>
        <p:blipFill rotWithShape="1">
          <a:blip r:embed="rId11">
            <a:alphaModFix/>
          </a:blip>
          <a:srcRect/>
          <a:stretch/>
        </p:blipFill>
        <p:spPr>
          <a:xfrm>
            <a:off x="9325431" y="2637135"/>
            <a:ext cx="1772667" cy="627728"/>
          </a:xfrm>
          <a:prstGeom prst="rect">
            <a:avLst/>
          </a:prstGeom>
          <a:noFill/>
          <a:ln>
            <a:noFill/>
          </a:ln>
        </p:spPr>
      </p:pic>
      <p:sp>
        <p:nvSpPr>
          <p:cNvPr id="262" name="Google Shape;262;p18"/>
          <p:cNvSpPr txBox="1"/>
          <p:nvPr/>
        </p:nvSpPr>
        <p:spPr>
          <a:xfrm>
            <a:off x="1467924" y="3579261"/>
            <a:ext cx="5423206" cy="145420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800" dirty="0">
                <a:solidFill>
                  <a:schemeClr val="dk1"/>
                </a:solidFill>
                <a:latin typeface="Arial"/>
                <a:ea typeface="Arial"/>
                <a:cs typeface="Arial"/>
                <a:sym typeface="Arial"/>
              </a:rPr>
              <a:t>Suivez-nous :</a:t>
            </a:r>
            <a:endParaRPr lang="fr-FR" dirty="0"/>
          </a:p>
          <a:p>
            <a:pPr marL="0" marR="0" lvl="0" indent="0" algn="l" rtl="0">
              <a:lnSpc>
                <a:spcPct val="150000"/>
              </a:lnSpc>
              <a:spcBef>
                <a:spcPts val="0"/>
              </a:spcBef>
              <a:spcAft>
                <a:spcPts val="0"/>
              </a:spcAft>
              <a:buNone/>
            </a:pPr>
            <a:endParaRPr lang="fr-FR" sz="5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fr-FR" sz="1800" u="sng" dirty="0">
                <a:solidFill>
                  <a:schemeClr val="dk1"/>
                </a:solidFill>
                <a:latin typeface="Quattrocento Sans"/>
                <a:ea typeface="Quattrocento Sans"/>
                <a:cs typeface="Quattrocento Sans"/>
                <a:sym typeface="Quattrocento Sans"/>
                <a:hlinkClick r:id="rId12">
                  <a:extLst>
                    <a:ext uri="{A12FA001-AC4F-418D-AE19-62706E023703}">
                      <ahyp:hlinkClr xmlns:ahyp="http://schemas.microsoft.com/office/drawing/2018/hyperlinkcolor" val="tx"/>
                    </a:ext>
                  </a:extLst>
                </a:hlinkClick>
              </a:rPr>
              <a:t>www.poemeproject.eu</a:t>
            </a:r>
            <a:endParaRPr lang="fr-FR" sz="1800" dirty="0">
              <a:solidFill>
                <a:schemeClr val="dk1"/>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r>
              <a:rPr lang="fr-FR" sz="1800" dirty="0">
                <a:solidFill>
                  <a:schemeClr val="dk1"/>
                </a:solidFill>
                <a:latin typeface="Quattrocento Sans"/>
                <a:ea typeface="Quattrocento Sans"/>
                <a:cs typeface="Quattrocento Sans"/>
                <a:sym typeface="Quattrocento Sans"/>
              </a:rPr>
              <a:t>       </a:t>
            </a:r>
            <a:r>
              <a:rPr lang="fr-FR" sz="1800" u="sng" dirty="0">
                <a:solidFill>
                  <a:schemeClr val="dk1"/>
                </a:solidFill>
                <a:latin typeface="Quattrocento Sans"/>
                <a:ea typeface="Quattrocento Sans"/>
                <a:cs typeface="Quattrocento Sans"/>
                <a:sym typeface="Quattrocento Sans"/>
                <a:hlinkClick r:id="rId13">
                  <a:extLst>
                    <a:ext uri="{A12FA001-AC4F-418D-AE19-62706E023703}">
                      <ahyp:hlinkClr xmlns:ahyp="http://schemas.microsoft.com/office/drawing/2018/hyperlinkcolor" val="tx"/>
                    </a:ext>
                  </a:extLst>
                </a:hlinkClick>
              </a:rPr>
              <a:t>www.facebook.com/POEMEproject</a:t>
            </a:r>
            <a:r>
              <a:rPr lang="fr-FR" sz="1800" dirty="0">
                <a:solidFill>
                  <a:schemeClr val="dk1"/>
                </a:solidFill>
                <a:latin typeface="Quattrocento Sans"/>
                <a:ea typeface="Quattrocento Sans"/>
                <a:cs typeface="Quattrocento Sans"/>
                <a:sym typeface="Quattrocento Sans"/>
              </a:rPr>
              <a:t>  </a:t>
            </a:r>
            <a:endParaRPr lang="fr-FR" dirty="0"/>
          </a:p>
        </p:txBody>
      </p:sp>
      <p:pic>
        <p:nvPicPr>
          <p:cNvPr id="263" name="Google Shape;263;p18" descr="Facebook Logo PNG Vectors Free Download"/>
          <p:cNvPicPr preferRelativeResize="0"/>
          <p:nvPr/>
        </p:nvPicPr>
        <p:blipFill rotWithShape="1">
          <a:blip r:embed="rId14">
            <a:alphaModFix/>
          </a:blip>
          <a:srcRect/>
          <a:stretch/>
        </p:blipFill>
        <p:spPr>
          <a:xfrm>
            <a:off x="1572321" y="4642889"/>
            <a:ext cx="289063" cy="2890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4">
            <a:alphaModFix/>
          </a:blip>
          <a:srcRect/>
          <a:stretch/>
        </p:blipFill>
        <p:spPr>
          <a:xfrm>
            <a:off x="5231246" y="981164"/>
            <a:ext cx="1663245" cy="1663245"/>
          </a:xfrm>
          <a:prstGeom prst="rect">
            <a:avLst/>
          </a:prstGeom>
          <a:noFill/>
          <a:ln>
            <a:noFill/>
          </a:ln>
        </p:spPr>
      </p:pic>
      <p:sp>
        <p:nvSpPr>
          <p:cNvPr id="100" name="Google Shape;100;p3"/>
          <p:cNvSpPr txBox="1">
            <a:spLocks noGrp="1"/>
          </p:cNvSpPr>
          <p:nvPr>
            <p:ph type="ctrTitle"/>
          </p:nvPr>
        </p:nvSpPr>
        <p:spPr>
          <a:xfrm>
            <a:off x="410815" y="2540828"/>
            <a:ext cx="1130410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fr-FR" dirty="0"/>
              <a:t>Présentation du projet</a:t>
            </a:r>
            <a:br>
              <a:rPr lang="fr-FR" dirty="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4"/>
          <p:cNvSpPr/>
          <p:nvPr/>
        </p:nvSpPr>
        <p:spPr>
          <a:xfrm>
            <a:off x="1043054" y="271941"/>
            <a:ext cx="10663657" cy="114458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rgbClr val="002060"/>
                </a:solidFill>
                <a:latin typeface="Arial"/>
                <a:ea typeface="Arial"/>
                <a:cs typeface="Arial"/>
                <a:sym typeface="Arial"/>
              </a:rPr>
              <a:t>Partenaires</a:t>
            </a:r>
          </a:p>
        </p:txBody>
      </p:sp>
      <p:sp>
        <p:nvSpPr>
          <p:cNvPr id="106" name="Google Shape;106;p4"/>
          <p:cNvSpPr/>
          <p:nvPr/>
        </p:nvSpPr>
        <p:spPr>
          <a:xfrm>
            <a:off x="985003" y="1509713"/>
            <a:ext cx="10823713" cy="4499780"/>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a:solidFill>
                <a:schemeClr val="lt1"/>
              </a:solidFill>
              <a:latin typeface="Arial"/>
              <a:ea typeface="Arial"/>
              <a:cs typeface="Arial"/>
              <a:sym typeface="Arial"/>
            </a:endParaRPr>
          </a:p>
        </p:txBody>
      </p:sp>
      <p:pic>
        <p:nvPicPr>
          <p:cNvPr id="107" name="Google Shape;107;p4"/>
          <p:cNvPicPr preferRelativeResize="0"/>
          <p:nvPr/>
        </p:nvPicPr>
        <p:blipFill rotWithShape="1">
          <a:blip r:embed="rId4">
            <a:alphaModFix/>
          </a:blip>
          <a:srcRect/>
          <a:stretch/>
        </p:blipFill>
        <p:spPr>
          <a:xfrm>
            <a:off x="4956927" y="3890529"/>
            <a:ext cx="2647888" cy="999397"/>
          </a:xfrm>
          <a:prstGeom prst="rect">
            <a:avLst/>
          </a:prstGeom>
          <a:noFill/>
          <a:ln>
            <a:noFill/>
          </a:ln>
        </p:spPr>
      </p:pic>
      <p:pic>
        <p:nvPicPr>
          <p:cNvPr id="108" name="Google Shape;108;p4"/>
          <p:cNvPicPr preferRelativeResize="0"/>
          <p:nvPr/>
        </p:nvPicPr>
        <p:blipFill rotWithShape="1">
          <a:blip r:embed="rId5">
            <a:alphaModFix/>
          </a:blip>
          <a:srcRect/>
          <a:stretch/>
        </p:blipFill>
        <p:spPr>
          <a:xfrm>
            <a:off x="1827575" y="4058394"/>
            <a:ext cx="2081816" cy="815650"/>
          </a:xfrm>
          <a:prstGeom prst="rect">
            <a:avLst/>
          </a:prstGeom>
          <a:noFill/>
          <a:ln>
            <a:noFill/>
          </a:ln>
        </p:spPr>
      </p:pic>
      <p:pic>
        <p:nvPicPr>
          <p:cNvPr id="109" name="Google Shape;109;p4"/>
          <p:cNvPicPr preferRelativeResize="0"/>
          <p:nvPr/>
        </p:nvPicPr>
        <p:blipFill rotWithShape="1">
          <a:blip r:embed="rId6">
            <a:alphaModFix/>
          </a:blip>
          <a:srcRect/>
          <a:stretch/>
        </p:blipFill>
        <p:spPr>
          <a:xfrm>
            <a:off x="4899811" y="1521243"/>
            <a:ext cx="2705004" cy="1836381"/>
          </a:xfrm>
          <a:prstGeom prst="rect">
            <a:avLst/>
          </a:prstGeom>
          <a:noFill/>
          <a:ln>
            <a:noFill/>
          </a:ln>
        </p:spPr>
      </p:pic>
      <p:pic>
        <p:nvPicPr>
          <p:cNvPr id="110" name="Google Shape;110;p4"/>
          <p:cNvPicPr preferRelativeResize="0"/>
          <p:nvPr/>
        </p:nvPicPr>
        <p:blipFill rotWithShape="1">
          <a:blip r:embed="rId7">
            <a:alphaModFix/>
          </a:blip>
          <a:srcRect/>
          <a:stretch/>
        </p:blipFill>
        <p:spPr>
          <a:xfrm>
            <a:off x="9097432" y="1847778"/>
            <a:ext cx="1469887" cy="1469887"/>
          </a:xfrm>
          <a:prstGeom prst="rect">
            <a:avLst/>
          </a:prstGeom>
          <a:noFill/>
          <a:ln>
            <a:noFill/>
          </a:ln>
        </p:spPr>
      </p:pic>
      <p:pic>
        <p:nvPicPr>
          <p:cNvPr id="111" name="Google Shape;111;p4"/>
          <p:cNvPicPr preferRelativeResize="0"/>
          <p:nvPr/>
        </p:nvPicPr>
        <p:blipFill rotWithShape="1">
          <a:blip r:embed="rId8">
            <a:alphaModFix/>
          </a:blip>
          <a:srcRect/>
          <a:stretch/>
        </p:blipFill>
        <p:spPr>
          <a:xfrm>
            <a:off x="1363749" y="2263633"/>
            <a:ext cx="3059280" cy="523793"/>
          </a:xfrm>
          <a:prstGeom prst="rect">
            <a:avLst/>
          </a:prstGeom>
          <a:noFill/>
          <a:ln>
            <a:noFill/>
          </a:ln>
        </p:spPr>
      </p:pic>
      <p:pic>
        <p:nvPicPr>
          <p:cNvPr id="112" name="Google Shape;112;p4" descr="https://poemeproject.eu/wp-content/uploads/2021/09/cropped-logo-dide-changed.png"/>
          <p:cNvPicPr preferRelativeResize="0"/>
          <p:nvPr/>
        </p:nvPicPr>
        <p:blipFill rotWithShape="1">
          <a:blip r:embed="rId9">
            <a:alphaModFix/>
          </a:blip>
          <a:srcRect/>
          <a:stretch/>
        </p:blipFill>
        <p:spPr>
          <a:xfrm>
            <a:off x="8638701" y="4058394"/>
            <a:ext cx="2381250" cy="843236"/>
          </a:xfrm>
          <a:prstGeom prst="rect">
            <a:avLst/>
          </a:prstGeom>
          <a:noFill/>
          <a:ln>
            <a:noFill/>
          </a:ln>
        </p:spPr>
      </p:pic>
      <p:sp>
        <p:nvSpPr>
          <p:cNvPr id="113" name="Google Shape;113;p4"/>
          <p:cNvSpPr txBox="1"/>
          <p:nvPr/>
        </p:nvSpPr>
        <p:spPr>
          <a:xfrm>
            <a:off x="1363749" y="3097893"/>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rgbClr val="002060"/>
                </a:solidFill>
                <a:latin typeface="Arial"/>
                <a:ea typeface="Arial"/>
                <a:cs typeface="Arial"/>
                <a:sym typeface="Arial"/>
              </a:rPr>
              <a:t>France</a:t>
            </a:r>
            <a:endParaRPr lang="fr-FR"/>
          </a:p>
        </p:txBody>
      </p:sp>
      <p:sp>
        <p:nvSpPr>
          <p:cNvPr id="114" name="Google Shape;114;p4"/>
          <p:cNvSpPr txBox="1"/>
          <p:nvPr/>
        </p:nvSpPr>
        <p:spPr>
          <a:xfrm>
            <a:off x="4756601" y="3097893"/>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rgbClr val="002060"/>
                </a:solidFill>
                <a:latin typeface="Arial"/>
                <a:ea typeface="Arial"/>
                <a:cs typeface="Arial"/>
                <a:sym typeface="Arial"/>
              </a:rPr>
              <a:t>Belgique</a:t>
            </a:r>
            <a:endParaRPr lang="fr-FR"/>
          </a:p>
        </p:txBody>
      </p:sp>
      <p:sp>
        <p:nvSpPr>
          <p:cNvPr id="115" name="Google Shape;115;p4"/>
          <p:cNvSpPr txBox="1"/>
          <p:nvPr/>
        </p:nvSpPr>
        <p:spPr>
          <a:xfrm>
            <a:off x="8460182" y="3097893"/>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rgbClr val="002060"/>
                </a:solidFill>
                <a:latin typeface="Arial"/>
                <a:ea typeface="Arial"/>
                <a:cs typeface="Arial"/>
                <a:sym typeface="Arial"/>
              </a:rPr>
              <a:t>Portugal</a:t>
            </a:r>
            <a:endParaRPr lang="fr-FR"/>
          </a:p>
        </p:txBody>
      </p:sp>
      <p:sp>
        <p:nvSpPr>
          <p:cNvPr id="116" name="Google Shape;116;p4"/>
          <p:cNvSpPr txBox="1"/>
          <p:nvPr/>
        </p:nvSpPr>
        <p:spPr>
          <a:xfrm>
            <a:off x="1388675" y="5043489"/>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chemeClr val="dk1"/>
                </a:solidFill>
                <a:latin typeface="Arial"/>
                <a:ea typeface="Arial"/>
                <a:cs typeface="Arial"/>
                <a:sym typeface="Arial"/>
              </a:rPr>
              <a:t>Grèce</a:t>
            </a:r>
            <a:endParaRPr lang="fr-FR"/>
          </a:p>
        </p:txBody>
      </p:sp>
      <p:sp>
        <p:nvSpPr>
          <p:cNvPr id="117" name="Google Shape;117;p4"/>
          <p:cNvSpPr txBox="1"/>
          <p:nvPr/>
        </p:nvSpPr>
        <p:spPr>
          <a:xfrm>
            <a:off x="4749299" y="5010222"/>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chemeClr val="dk1"/>
                </a:solidFill>
                <a:latin typeface="Arial"/>
                <a:ea typeface="Arial"/>
                <a:cs typeface="Arial"/>
                <a:sym typeface="Arial"/>
              </a:rPr>
              <a:t>Chypre</a:t>
            </a:r>
            <a:endParaRPr lang="fr-FR"/>
          </a:p>
        </p:txBody>
      </p:sp>
      <p:sp>
        <p:nvSpPr>
          <p:cNvPr id="118" name="Google Shape;118;p4"/>
          <p:cNvSpPr txBox="1"/>
          <p:nvPr/>
        </p:nvSpPr>
        <p:spPr>
          <a:xfrm>
            <a:off x="8460182" y="5024511"/>
            <a:ext cx="30094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chemeClr val="dk1"/>
                </a:solidFill>
                <a:latin typeface="Arial"/>
                <a:ea typeface="Arial"/>
                <a:cs typeface="Arial"/>
                <a:sym typeface="Arial"/>
              </a:rPr>
              <a:t>Grèce</a:t>
            </a:r>
            <a:endParaRPr lang="fr-FR"/>
          </a:p>
        </p:txBody>
      </p:sp>
      <p:pic>
        <p:nvPicPr>
          <p:cNvPr id="119" name="Google Shape;119;p4"/>
          <p:cNvPicPr preferRelativeResize="0"/>
          <p:nvPr/>
        </p:nvPicPr>
        <p:blipFill rotWithShape="1">
          <a:blip r:embed="rId10">
            <a:alphaModFix/>
          </a:blip>
          <a:srcRect/>
          <a:stretch/>
        </p:blipFill>
        <p:spPr>
          <a:xfrm>
            <a:off x="9666570" y="6257275"/>
            <a:ext cx="2451403" cy="534463"/>
          </a:xfrm>
          <a:prstGeom prst="rect">
            <a:avLst/>
          </a:prstGeom>
          <a:noFill/>
          <a:ln>
            <a:noFill/>
          </a:ln>
        </p:spPr>
      </p:pic>
      <p:pic>
        <p:nvPicPr>
          <p:cNvPr id="120" name="Google Shape;120;p4"/>
          <p:cNvPicPr preferRelativeResize="0"/>
          <p:nvPr/>
        </p:nvPicPr>
        <p:blipFill rotWithShape="1">
          <a:blip r:embed="rId11">
            <a:alphaModFix/>
          </a:blip>
          <a:srcRect/>
          <a:stretch/>
        </p:blipFill>
        <p:spPr>
          <a:xfrm>
            <a:off x="8704875" y="6009493"/>
            <a:ext cx="805095" cy="8050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5"/>
          <p:cNvSpPr/>
          <p:nvPr/>
        </p:nvSpPr>
        <p:spPr>
          <a:xfrm>
            <a:off x="382712" y="1505031"/>
            <a:ext cx="6177114" cy="500138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2400" dirty="0">
                <a:solidFill>
                  <a:srgbClr val="002060"/>
                </a:solidFill>
                <a:latin typeface="Arial"/>
                <a:ea typeface="Arial"/>
                <a:cs typeface="Arial"/>
                <a:sym typeface="Arial"/>
              </a:rPr>
              <a:t>Les principaux objectifs du projet POEME sont les suivants :</a:t>
            </a:r>
          </a:p>
          <a:p>
            <a:pPr marL="285750" indent="-285750">
              <a:lnSpc>
                <a:spcPct val="150000"/>
              </a:lnSpc>
              <a:buClr>
                <a:srgbClr val="002060"/>
              </a:buClr>
              <a:buSzPts val="1800"/>
              <a:buFont typeface="Arial"/>
              <a:buChar char="•"/>
            </a:pPr>
            <a:r>
              <a:rPr lang="fr-FR" sz="1800" dirty="0">
                <a:solidFill>
                  <a:srgbClr val="002060"/>
                </a:solidFill>
              </a:rPr>
              <a:t>La modernisation de l'enseignement des langues étrangères par son contenu (le patrimoine culturel européen) et sa forme (utilisation d'outils numériques), ainsi que la création d'expositions mixtes par les étudiants pour favoriser l’apprentissage.</a:t>
            </a:r>
          </a:p>
          <a:p>
            <a:pPr marL="285750" indent="-285750">
              <a:lnSpc>
                <a:spcPct val="150000"/>
              </a:lnSpc>
              <a:buClr>
                <a:srgbClr val="002060"/>
              </a:buClr>
              <a:buSzPts val="1800"/>
              <a:buFont typeface="Arial"/>
              <a:buChar char="•"/>
            </a:pPr>
            <a:r>
              <a:rPr lang="fr-FR" sz="1800" dirty="0">
                <a:solidFill>
                  <a:srgbClr val="002060"/>
                </a:solidFill>
                <a:latin typeface="Arial"/>
                <a:ea typeface="Arial"/>
                <a:cs typeface="Arial"/>
                <a:sym typeface="Arial"/>
              </a:rPr>
              <a:t>Le développement de compétences numériques et de compétences transversales</a:t>
            </a:r>
            <a:r>
              <a:rPr lang="fr-FR" sz="1800" dirty="0">
                <a:solidFill>
                  <a:srgbClr val="002060"/>
                </a:solidFill>
              </a:rPr>
              <a:t> pour les enseignants et les étudiants.</a:t>
            </a:r>
            <a:endParaRPr lang="fr-FR" sz="2800" dirty="0">
              <a:solidFill>
                <a:srgbClr val="002060"/>
              </a:solidFill>
              <a:latin typeface="Arial"/>
              <a:ea typeface="Arial"/>
              <a:cs typeface="Arial"/>
              <a:sym typeface="Arial"/>
            </a:endParaRPr>
          </a:p>
        </p:txBody>
      </p:sp>
      <p:sp>
        <p:nvSpPr>
          <p:cNvPr id="126" name="Google Shape;126;p5"/>
          <p:cNvSpPr/>
          <p:nvPr/>
        </p:nvSpPr>
        <p:spPr>
          <a:xfrm>
            <a:off x="1908313" y="351583"/>
            <a:ext cx="8825761" cy="949270"/>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dirty="0" err="1">
                <a:solidFill>
                  <a:srgbClr val="002060"/>
                </a:solidFill>
              </a:rPr>
              <a:t>Objectifs</a:t>
            </a:r>
            <a:endParaRPr lang="en-GB" dirty="0"/>
          </a:p>
        </p:txBody>
      </p:sp>
      <p:pic>
        <p:nvPicPr>
          <p:cNvPr id="127" name="Google Shape;127;p5"/>
          <p:cNvPicPr preferRelativeResize="0"/>
          <p:nvPr/>
        </p:nvPicPr>
        <p:blipFill rotWithShape="1">
          <a:blip r:embed="rId4">
            <a:alphaModFix/>
          </a:blip>
          <a:srcRect/>
          <a:stretch/>
        </p:blipFill>
        <p:spPr>
          <a:xfrm>
            <a:off x="9640065" y="6239185"/>
            <a:ext cx="2451403" cy="534463"/>
          </a:xfrm>
          <a:prstGeom prst="rect">
            <a:avLst/>
          </a:prstGeom>
          <a:noFill/>
          <a:ln>
            <a:noFill/>
          </a:ln>
        </p:spPr>
      </p:pic>
      <p:pic>
        <p:nvPicPr>
          <p:cNvPr id="128" name="Google Shape;128;p5"/>
          <p:cNvPicPr preferRelativeResize="0"/>
          <p:nvPr/>
        </p:nvPicPr>
        <p:blipFill rotWithShape="1">
          <a:blip r:embed="rId5">
            <a:alphaModFix/>
          </a:blip>
          <a:srcRect/>
          <a:stretch/>
        </p:blipFill>
        <p:spPr>
          <a:xfrm>
            <a:off x="8748636" y="5985716"/>
            <a:ext cx="792370" cy="792370"/>
          </a:xfrm>
          <a:prstGeom prst="rect">
            <a:avLst/>
          </a:prstGeom>
          <a:noFill/>
          <a:ln>
            <a:noFill/>
          </a:ln>
        </p:spPr>
      </p:pic>
      <p:sp>
        <p:nvSpPr>
          <p:cNvPr id="129" name="Google Shape;129;p5"/>
          <p:cNvSpPr/>
          <p:nvPr/>
        </p:nvSpPr>
        <p:spPr>
          <a:xfrm>
            <a:off x="7341685" y="1505031"/>
            <a:ext cx="4467603" cy="2535687"/>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dirty="0" err="1">
                <a:solidFill>
                  <a:srgbClr val="002060"/>
                </a:solidFill>
                <a:latin typeface="Arial"/>
                <a:ea typeface="Arial"/>
                <a:cs typeface="Arial"/>
                <a:sym typeface="Arial"/>
              </a:rPr>
              <a:t>Développer</a:t>
            </a:r>
            <a:r>
              <a:rPr lang="en-GB" sz="1800" dirty="0">
                <a:solidFill>
                  <a:srgbClr val="002060"/>
                </a:solidFill>
                <a:latin typeface="Arial"/>
                <a:ea typeface="Arial"/>
                <a:cs typeface="Arial"/>
                <a:sym typeface="Arial"/>
              </a:rPr>
              <a:t> la richesse </a:t>
            </a:r>
            <a:r>
              <a:rPr lang="en-GB" sz="1800" dirty="0" err="1">
                <a:solidFill>
                  <a:srgbClr val="002060"/>
                </a:solidFill>
                <a:latin typeface="Arial"/>
                <a:ea typeface="Arial"/>
                <a:cs typeface="Arial"/>
                <a:sym typeface="Arial"/>
              </a:rPr>
              <a:t>linguistique</a:t>
            </a:r>
            <a:r>
              <a:rPr lang="en-GB" sz="1800" dirty="0">
                <a:solidFill>
                  <a:srgbClr val="002060"/>
                </a:solidFill>
                <a:latin typeface="Arial"/>
                <a:ea typeface="Arial"/>
                <a:cs typeface="Arial"/>
                <a:sym typeface="Arial"/>
              </a:rPr>
              <a:t> et </a:t>
            </a:r>
            <a:r>
              <a:rPr lang="en-GB" sz="1800" dirty="0" err="1">
                <a:solidFill>
                  <a:srgbClr val="002060"/>
                </a:solidFill>
                <a:latin typeface="Arial"/>
                <a:ea typeface="Arial"/>
                <a:cs typeface="Arial"/>
                <a:sym typeface="Arial"/>
              </a:rPr>
              <a:t>culturelle</a:t>
            </a:r>
            <a:r>
              <a:rPr lang="en-GB" sz="1800" dirty="0">
                <a:solidFill>
                  <a:srgbClr val="002060"/>
                </a:solidFill>
                <a:latin typeface="Arial"/>
                <a:ea typeface="Arial"/>
                <a:cs typeface="Arial"/>
                <a:sym typeface="Arial"/>
              </a:rPr>
              <a:t>, tout </a:t>
            </a:r>
            <a:r>
              <a:rPr lang="en-GB" sz="1800" dirty="0" err="1">
                <a:solidFill>
                  <a:srgbClr val="002060"/>
                </a:solidFill>
                <a:latin typeface="Arial"/>
                <a:ea typeface="Arial"/>
                <a:cs typeface="Arial"/>
                <a:sym typeface="Arial"/>
              </a:rPr>
              <a:t>en</a:t>
            </a:r>
            <a:r>
              <a:rPr lang="en-GB" sz="1800" dirty="0">
                <a:solidFill>
                  <a:srgbClr val="002060"/>
                </a:solidFill>
                <a:latin typeface="Arial"/>
                <a:ea typeface="Arial"/>
                <a:cs typeface="Arial"/>
                <a:sym typeface="Arial"/>
              </a:rPr>
              <a:t> </a:t>
            </a:r>
            <a:r>
              <a:rPr lang="en-GB" sz="1800" dirty="0" err="1">
                <a:solidFill>
                  <a:srgbClr val="002060"/>
                </a:solidFill>
                <a:latin typeface="Arial"/>
                <a:ea typeface="Arial"/>
                <a:cs typeface="Arial"/>
                <a:sym typeface="Arial"/>
              </a:rPr>
              <a:t>contribuant</a:t>
            </a:r>
            <a:r>
              <a:rPr lang="en-GB" sz="1800" dirty="0">
                <a:solidFill>
                  <a:srgbClr val="002060"/>
                </a:solidFill>
                <a:latin typeface="Arial"/>
                <a:ea typeface="Arial"/>
                <a:cs typeface="Arial"/>
                <a:sym typeface="Arial"/>
              </a:rPr>
              <a:t> </a:t>
            </a:r>
            <a:r>
              <a:rPr lang="en-GB" sz="1800" dirty="0" err="1">
                <a:solidFill>
                  <a:srgbClr val="002060"/>
                </a:solidFill>
                <a:latin typeface="Arial"/>
                <a:ea typeface="Arial"/>
                <a:cs typeface="Arial"/>
                <a:sym typeface="Arial"/>
              </a:rPr>
              <a:t>à</a:t>
            </a:r>
            <a:r>
              <a:rPr lang="en-GB" sz="1800" dirty="0">
                <a:solidFill>
                  <a:srgbClr val="002060"/>
                </a:solidFill>
                <a:latin typeface="Arial"/>
                <a:ea typeface="Arial"/>
                <a:cs typeface="Arial"/>
                <a:sym typeface="Arial"/>
              </a:rPr>
              <a:t> </a:t>
            </a:r>
            <a:r>
              <a:rPr lang="en-GB" sz="1800" dirty="0" err="1">
                <a:solidFill>
                  <a:srgbClr val="002060"/>
                </a:solidFill>
                <a:latin typeface="Arial"/>
                <a:ea typeface="Arial"/>
                <a:cs typeface="Arial"/>
                <a:sym typeface="Arial"/>
              </a:rPr>
              <a:t>l'inclusion</a:t>
            </a:r>
            <a:r>
              <a:rPr lang="en-GB" sz="1800" dirty="0">
                <a:solidFill>
                  <a:srgbClr val="002060"/>
                </a:solidFill>
                <a:latin typeface="Arial"/>
                <a:ea typeface="Arial"/>
                <a:cs typeface="Arial"/>
                <a:sym typeface="Arial"/>
              </a:rPr>
              <a:t> des </a:t>
            </a:r>
            <a:r>
              <a:rPr lang="en-GB" sz="1800" dirty="0" err="1">
                <a:solidFill>
                  <a:srgbClr val="002060"/>
                </a:solidFill>
                <a:latin typeface="Arial"/>
                <a:ea typeface="Arial"/>
                <a:cs typeface="Arial"/>
                <a:sym typeface="Arial"/>
              </a:rPr>
              <a:t>étudiants</a:t>
            </a:r>
            <a:r>
              <a:rPr lang="en-GB" sz="1800" dirty="0">
                <a:solidFill>
                  <a:srgbClr val="002060"/>
                </a:solidFill>
                <a:latin typeface="Arial"/>
                <a:ea typeface="Arial"/>
                <a:cs typeface="Arial"/>
                <a:sym typeface="Arial"/>
              </a:rPr>
              <a:t> migrants dans </a:t>
            </a:r>
            <a:r>
              <a:rPr lang="en-GB" sz="1800" dirty="0" err="1">
                <a:solidFill>
                  <a:srgbClr val="002060"/>
                </a:solidFill>
                <a:latin typeface="Arial"/>
                <a:ea typeface="Arial"/>
                <a:cs typeface="Arial"/>
                <a:sym typeface="Arial"/>
              </a:rPr>
              <a:t>nos</a:t>
            </a:r>
            <a:r>
              <a:rPr lang="en-GB" sz="1800" dirty="0">
                <a:solidFill>
                  <a:srgbClr val="002060"/>
                </a:solidFill>
                <a:latin typeface="Arial"/>
                <a:ea typeface="Arial"/>
                <a:cs typeface="Arial"/>
                <a:sym typeface="Arial"/>
              </a:rPr>
              <a:t> cultures </a:t>
            </a:r>
            <a:r>
              <a:rPr lang="en-GB" sz="1800" dirty="0" err="1">
                <a:solidFill>
                  <a:srgbClr val="002060"/>
                </a:solidFill>
                <a:latin typeface="Arial"/>
                <a:ea typeface="Arial"/>
                <a:cs typeface="Arial"/>
                <a:sym typeface="Arial"/>
              </a:rPr>
              <a:t>européennes</a:t>
            </a:r>
            <a:r>
              <a:rPr lang="en-GB" sz="1800" dirty="0">
                <a:solidFill>
                  <a:srgbClr val="002060"/>
                </a:solidFill>
                <a:latin typeface="Arial"/>
                <a:ea typeface="Arial"/>
                <a:cs typeface="Arial"/>
                <a:sym typeface="Arial"/>
              </a:rPr>
              <a:t>.</a:t>
            </a:r>
            <a:endParaRPr sz="1800" dirty="0">
              <a:solidFill>
                <a:srgbClr val="002060"/>
              </a:solidFill>
              <a:latin typeface="Arial"/>
              <a:ea typeface="Arial"/>
              <a:cs typeface="Arial"/>
              <a:sym typeface="Arial"/>
            </a:endParaRPr>
          </a:p>
        </p:txBody>
      </p:sp>
      <p:sp>
        <p:nvSpPr>
          <p:cNvPr id="130" name="Google Shape;130;p5"/>
          <p:cNvSpPr/>
          <p:nvPr/>
        </p:nvSpPr>
        <p:spPr>
          <a:xfrm>
            <a:off x="7341685" y="4134678"/>
            <a:ext cx="4467603" cy="1776045"/>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dirty="0">
                <a:solidFill>
                  <a:srgbClr val="002060"/>
                </a:solidFill>
                <a:latin typeface="Arial"/>
                <a:ea typeface="Arial"/>
                <a:cs typeface="Arial"/>
                <a:sym typeface="Arial"/>
              </a:rPr>
              <a:t>Les </a:t>
            </a:r>
            <a:r>
              <a:rPr lang="en-GB" sz="1800" dirty="0" err="1">
                <a:solidFill>
                  <a:srgbClr val="002060"/>
                </a:solidFill>
                <a:latin typeface="Arial"/>
                <a:ea typeface="Arial"/>
                <a:cs typeface="Arial"/>
                <a:sym typeface="Arial"/>
              </a:rPr>
              <a:t>ressources</a:t>
            </a:r>
            <a:r>
              <a:rPr lang="en-GB" sz="1800" dirty="0">
                <a:solidFill>
                  <a:srgbClr val="002060"/>
                </a:solidFill>
                <a:latin typeface="Arial"/>
                <a:ea typeface="Arial"/>
                <a:cs typeface="Arial"/>
                <a:sym typeface="Arial"/>
              </a:rPr>
              <a:t> du </a:t>
            </a:r>
            <a:r>
              <a:rPr lang="en-GB" sz="1800" dirty="0" err="1">
                <a:solidFill>
                  <a:srgbClr val="002060"/>
                </a:solidFill>
                <a:latin typeface="Arial"/>
                <a:ea typeface="Arial"/>
                <a:cs typeface="Arial"/>
                <a:sym typeface="Arial"/>
              </a:rPr>
              <a:t>projet</a:t>
            </a:r>
            <a:r>
              <a:rPr lang="en-GB" sz="1800" dirty="0">
                <a:solidFill>
                  <a:srgbClr val="002060"/>
                </a:solidFill>
                <a:latin typeface="Arial"/>
                <a:ea typeface="Arial"/>
                <a:cs typeface="Arial"/>
                <a:sym typeface="Arial"/>
              </a:rPr>
              <a:t> </a:t>
            </a:r>
            <a:r>
              <a:rPr lang="en-GB" sz="1800" dirty="0" err="1">
                <a:solidFill>
                  <a:srgbClr val="002060"/>
                </a:solidFill>
                <a:latin typeface="Arial"/>
                <a:ea typeface="Arial"/>
                <a:cs typeface="Arial"/>
                <a:sym typeface="Arial"/>
              </a:rPr>
              <a:t>sont</a:t>
            </a:r>
            <a:r>
              <a:rPr lang="en-GB" sz="1800" dirty="0">
                <a:solidFill>
                  <a:srgbClr val="002060"/>
                </a:solidFill>
                <a:latin typeface="Arial"/>
                <a:ea typeface="Arial"/>
                <a:cs typeface="Arial"/>
                <a:sym typeface="Arial"/>
              </a:rPr>
              <a:t> </a:t>
            </a:r>
            <a:r>
              <a:rPr lang="en-GB" sz="1800" dirty="0" err="1">
                <a:solidFill>
                  <a:srgbClr val="002060"/>
                </a:solidFill>
                <a:latin typeface="Arial"/>
                <a:ea typeface="Arial"/>
                <a:cs typeface="Arial"/>
                <a:sym typeface="Arial"/>
              </a:rPr>
              <a:t>disponibles</a:t>
            </a:r>
            <a:r>
              <a:rPr lang="en-GB" sz="1800" dirty="0">
                <a:solidFill>
                  <a:srgbClr val="002060"/>
                </a:solidFill>
                <a:latin typeface="Arial"/>
                <a:ea typeface="Arial"/>
                <a:cs typeface="Arial"/>
                <a:sym typeface="Arial"/>
              </a:rPr>
              <a:t> dans </a:t>
            </a:r>
            <a:r>
              <a:rPr lang="en-GB" sz="1800" dirty="0" err="1">
                <a:solidFill>
                  <a:srgbClr val="002060"/>
                </a:solidFill>
                <a:latin typeface="Arial"/>
                <a:ea typeface="Arial"/>
                <a:cs typeface="Arial"/>
                <a:sym typeface="Arial"/>
              </a:rPr>
              <a:t>l'une</a:t>
            </a:r>
            <a:r>
              <a:rPr lang="en-GB" sz="1800" dirty="0">
                <a:solidFill>
                  <a:srgbClr val="002060"/>
                </a:solidFill>
                <a:latin typeface="Arial"/>
                <a:ea typeface="Arial"/>
                <a:cs typeface="Arial"/>
                <a:sym typeface="Arial"/>
              </a:rPr>
              <a:t> des quatre </a:t>
            </a:r>
            <a:r>
              <a:rPr lang="en-GB" sz="1800" dirty="0" err="1">
                <a:solidFill>
                  <a:srgbClr val="002060"/>
                </a:solidFill>
                <a:latin typeface="Arial"/>
                <a:ea typeface="Arial"/>
                <a:cs typeface="Arial"/>
                <a:sym typeface="Arial"/>
              </a:rPr>
              <a:t>langues</a:t>
            </a:r>
            <a:r>
              <a:rPr lang="en-GB" sz="1800" dirty="0">
                <a:solidFill>
                  <a:srgbClr val="002060"/>
                </a:solidFill>
                <a:latin typeface="Arial"/>
                <a:ea typeface="Arial"/>
                <a:cs typeface="Arial"/>
                <a:sym typeface="Arial"/>
              </a:rPr>
              <a:t> du consortium </a:t>
            </a:r>
            <a:br>
              <a:rPr lang="en-GB" sz="1800" dirty="0">
                <a:solidFill>
                  <a:srgbClr val="002060"/>
                </a:solidFill>
                <a:latin typeface="Arial"/>
                <a:ea typeface="Arial"/>
                <a:cs typeface="Arial"/>
                <a:sym typeface="Arial"/>
              </a:rPr>
            </a:br>
            <a:r>
              <a:rPr lang="en-GB" sz="1800" dirty="0">
                <a:solidFill>
                  <a:srgbClr val="002060"/>
                </a:solidFill>
                <a:latin typeface="Arial"/>
                <a:ea typeface="Arial"/>
                <a:cs typeface="Arial"/>
                <a:sym typeface="Arial"/>
              </a:rPr>
              <a:t>(EN, FR, PT, EL).</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6"/>
          <p:cNvSpPr/>
          <p:nvPr/>
        </p:nvSpPr>
        <p:spPr>
          <a:xfrm>
            <a:off x="697423" y="1270861"/>
            <a:ext cx="10619477" cy="495945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6"/>
          <p:cNvSpPr txBox="1">
            <a:spLocks noGrp="1"/>
          </p:cNvSpPr>
          <p:nvPr>
            <p:ph type="body" idx="1"/>
          </p:nvPr>
        </p:nvSpPr>
        <p:spPr>
          <a:xfrm>
            <a:off x="697424" y="1270861"/>
            <a:ext cx="6993930" cy="5465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fr-FR"/>
              <a:t>IO1</a:t>
            </a:r>
          </a:p>
        </p:txBody>
      </p:sp>
      <p:sp>
        <p:nvSpPr>
          <p:cNvPr id="137" name="Google Shape;137;p6"/>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Ressources du projet</a:t>
            </a:r>
            <a:endParaRPr lang="fr-FR" dirty="0"/>
          </a:p>
        </p:txBody>
      </p:sp>
      <p:pic>
        <p:nvPicPr>
          <p:cNvPr id="138" name="Google Shape;138;p6"/>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139" name="Google Shape;139;p6"/>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140" name="Google Shape;140;p6"/>
          <p:cNvSpPr txBox="1"/>
          <p:nvPr/>
        </p:nvSpPr>
        <p:spPr>
          <a:xfrm>
            <a:off x="697422" y="1817375"/>
            <a:ext cx="6993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dirty="0">
                <a:solidFill>
                  <a:schemeClr val="dk1"/>
                </a:solidFill>
                <a:latin typeface="Arial"/>
                <a:ea typeface="Arial"/>
                <a:cs typeface="Arial"/>
                <a:sym typeface="Arial"/>
              </a:rPr>
              <a:t>POEME E-Report</a:t>
            </a:r>
            <a:endParaRPr lang="fr-FR" dirty="0"/>
          </a:p>
        </p:txBody>
      </p:sp>
      <p:sp>
        <p:nvSpPr>
          <p:cNvPr id="141" name="Google Shape;141;p6"/>
          <p:cNvSpPr txBox="1"/>
          <p:nvPr/>
        </p:nvSpPr>
        <p:spPr>
          <a:xfrm>
            <a:off x="875099" y="2171726"/>
            <a:ext cx="6201562" cy="4062610"/>
          </a:xfrm>
          <a:prstGeom prst="rect">
            <a:avLst/>
          </a:prstGeom>
          <a:noFill/>
          <a:ln>
            <a:noFill/>
          </a:ln>
        </p:spPr>
        <p:txBody>
          <a:bodyPr spcFirstLastPara="1" wrap="square" lIns="91425" tIns="45700" rIns="91425" bIns="45700" anchor="t" anchorCtr="0">
            <a:spAutoFit/>
          </a:bodyPr>
          <a:lstStyle/>
          <a:p>
            <a:pPr>
              <a:lnSpc>
                <a:spcPct val="150000"/>
              </a:lnSpc>
            </a:pPr>
            <a:r>
              <a:rPr lang="fr-FR" sz="1800" dirty="0">
                <a:solidFill>
                  <a:schemeClr val="dk1"/>
                </a:solidFill>
                <a:latin typeface="Arial"/>
                <a:ea typeface="Arial"/>
                <a:cs typeface="Arial"/>
                <a:sym typeface="Arial"/>
              </a:rPr>
              <a:t>Il établit un cadre théorique pour l'ensemble des résultats du projet, mettant en évidence :</a:t>
            </a:r>
            <a:endParaRPr lang="fr-FR" dirty="0"/>
          </a:p>
          <a:p>
            <a:pPr marL="0" marR="0" lvl="0" indent="0" algn="l" rtl="0">
              <a:lnSpc>
                <a:spcPct val="150000"/>
              </a:lnSpc>
              <a:spcBef>
                <a:spcPts val="0"/>
              </a:spcBef>
              <a:spcAft>
                <a:spcPts val="0"/>
              </a:spcAft>
              <a:buNone/>
            </a:pPr>
            <a:endParaRPr lang="fr-FR" sz="1000" dirty="0">
              <a:solidFill>
                <a:schemeClr val="dk1"/>
              </a:solidFill>
              <a:latin typeface="Arial"/>
              <a:ea typeface="Arial"/>
              <a:cs typeface="Arial"/>
              <a:sym typeface="Arial"/>
            </a:endParaRPr>
          </a:p>
          <a:p>
            <a:pPr marL="285750" indent="-285750">
              <a:lnSpc>
                <a:spcPct val="150000"/>
              </a:lnSpc>
              <a:buClr>
                <a:schemeClr val="dk1"/>
              </a:buClr>
              <a:buSzPts val="1800"/>
              <a:buFont typeface="Arial"/>
              <a:buChar char="•"/>
            </a:pPr>
            <a:r>
              <a:rPr lang="fr-FR" sz="1800" dirty="0">
                <a:solidFill>
                  <a:schemeClr val="dk1"/>
                </a:solidFill>
                <a:latin typeface="Arial"/>
                <a:ea typeface="Arial"/>
                <a:cs typeface="Arial"/>
                <a:sym typeface="Arial"/>
              </a:rPr>
              <a:t>L’intérêt des méthodes d'enseignement non formelles,</a:t>
            </a:r>
            <a:endParaRPr lang="fr-FR" dirty="0"/>
          </a:p>
          <a:p>
            <a:pPr marL="285750" indent="-285750">
              <a:lnSpc>
                <a:spcPct val="150000"/>
              </a:lnSpc>
              <a:buClr>
                <a:schemeClr val="dk1"/>
              </a:buClr>
              <a:buSzPts val="1800"/>
              <a:buFont typeface="Arial"/>
              <a:buChar char="•"/>
            </a:pPr>
            <a:r>
              <a:rPr lang="fr-FR" sz="1800" dirty="0">
                <a:solidFill>
                  <a:schemeClr val="dk1"/>
                </a:solidFill>
                <a:latin typeface="Arial"/>
                <a:ea typeface="Arial"/>
                <a:cs typeface="Arial"/>
                <a:sym typeface="Arial"/>
              </a:rPr>
              <a:t>Les possibilités offertes par l'utilisation de fiches de travail et de livres numériques pour l'enseignement des langues étrangères, </a:t>
            </a:r>
            <a:endParaRPr lang="fr-FR" dirty="0"/>
          </a:p>
          <a:p>
            <a:pPr marL="285750" indent="-285750">
              <a:lnSpc>
                <a:spcPct val="150000"/>
              </a:lnSpc>
              <a:buClr>
                <a:schemeClr val="dk1"/>
              </a:buClr>
              <a:buSzPts val="1800"/>
              <a:buFont typeface="Arial"/>
              <a:buChar char="•"/>
            </a:pPr>
            <a:r>
              <a:rPr lang="fr-FR" sz="1800" dirty="0">
                <a:solidFill>
                  <a:schemeClr val="dk1"/>
                </a:solidFill>
                <a:latin typeface="Arial"/>
                <a:ea typeface="Arial"/>
                <a:cs typeface="Arial"/>
                <a:sym typeface="Arial"/>
              </a:rPr>
              <a:t>La valeur de l'intégration d'éléments du patrimoine culturel européen et de créations d'expositions en tant qu'outils pédagogiques. </a:t>
            </a:r>
            <a:endParaRPr lang="fr-FR" dirty="0"/>
          </a:p>
        </p:txBody>
      </p:sp>
      <p:pic>
        <p:nvPicPr>
          <p:cNvPr id="142" name="Google Shape;142;p6"/>
          <p:cNvPicPr preferRelativeResize="0"/>
          <p:nvPr/>
        </p:nvPicPr>
        <p:blipFill rotWithShape="1">
          <a:blip r:embed="rId6">
            <a:alphaModFix/>
          </a:blip>
          <a:srcRect/>
          <a:stretch/>
        </p:blipFill>
        <p:spPr>
          <a:xfrm>
            <a:off x="7691355" y="1587736"/>
            <a:ext cx="2954965" cy="41798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7"/>
          <p:cNvSpPr/>
          <p:nvPr/>
        </p:nvSpPr>
        <p:spPr>
          <a:xfrm>
            <a:off x="875099" y="1270861"/>
            <a:ext cx="10797152" cy="495945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a:solidFill>
                <a:schemeClr val="lt1"/>
              </a:solidFill>
              <a:latin typeface="Arial"/>
              <a:ea typeface="Arial"/>
              <a:cs typeface="Arial"/>
              <a:sym typeface="Arial"/>
            </a:endParaRPr>
          </a:p>
        </p:txBody>
      </p:sp>
      <p:pic>
        <p:nvPicPr>
          <p:cNvPr id="149" name="Google Shape;149;p7"/>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150" name="Google Shape;150;p7"/>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151" name="Google Shape;151;p7"/>
          <p:cNvSpPr txBox="1"/>
          <p:nvPr/>
        </p:nvSpPr>
        <p:spPr>
          <a:xfrm>
            <a:off x="-1434154" y="1507740"/>
            <a:ext cx="10797152" cy="5465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fr-FR" sz="2800">
                <a:solidFill>
                  <a:schemeClr val="dk1"/>
                </a:solidFill>
                <a:latin typeface="Arial"/>
                <a:ea typeface="Arial"/>
                <a:cs typeface="Arial"/>
                <a:sym typeface="Arial"/>
              </a:rPr>
              <a:t>IO2</a:t>
            </a:r>
            <a:endParaRPr lang="fr-FR"/>
          </a:p>
        </p:txBody>
      </p:sp>
      <p:sp>
        <p:nvSpPr>
          <p:cNvPr id="152" name="Google Shape;152;p7"/>
          <p:cNvSpPr txBox="1"/>
          <p:nvPr/>
        </p:nvSpPr>
        <p:spPr>
          <a:xfrm>
            <a:off x="-1434154" y="2092380"/>
            <a:ext cx="107971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dk1"/>
                </a:solidFill>
                <a:latin typeface="Arial"/>
                <a:ea typeface="Arial"/>
                <a:cs typeface="Arial"/>
                <a:sym typeface="Arial"/>
              </a:rPr>
              <a:t>Les fiches de travail POEME</a:t>
            </a:r>
            <a:endParaRPr lang="fr-FR"/>
          </a:p>
        </p:txBody>
      </p:sp>
      <p:sp>
        <p:nvSpPr>
          <p:cNvPr id="153" name="Google Shape;153;p7"/>
          <p:cNvSpPr txBox="1"/>
          <p:nvPr/>
        </p:nvSpPr>
        <p:spPr>
          <a:xfrm>
            <a:off x="1411810" y="2808624"/>
            <a:ext cx="5578712"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Chaque partenaire a créé 3 fiches de travail en Anglais, soit 18 au total, ells ont été traduites dans les langues du partenariat. </a:t>
            </a:r>
            <a:endParaRPr lang="fr-FR"/>
          </a:p>
          <a:p>
            <a:pPr marL="0" marR="0" lvl="0" indent="0" algn="l" rtl="0">
              <a:spcBef>
                <a:spcPts val="0"/>
              </a:spcBef>
              <a:spcAft>
                <a:spcPts val="0"/>
              </a:spcAft>
              <a:buNone/>
            </a:pPr>
            <a:endParaRPr lang="fr-FR" sz="1800">
              <a:solidFill>
                <a:schemeClr val="dk1"/>
              </a:solidFill>
              <a:latin typeface="Arial"/>
              <a:ea typeface="Arial"/>
              <a:cs typeface="Arial"/>
              <a:sym typeface="Arial"/>
            </a:endParaRPr>
          </a:p>
          <a:p>
            <a:pPr marL="0" marR="0" lvl="0" indent="0" algn="l" rtl="0">
              <a:spcBef>
                <a:spcPts val="0"/>
              </a:spcBef>
              <a:spcAft>
                <a:spcPts val="0"/>
              </a:spcAft>
              <a:buNone/>
            </a:pPr>
            <a:r>
              <a:rPr lang="fr-FR" sz="1800">
                <a:solidFill>
                  <a:schemeClr val="dk1"/>
                </a:solidFill>
                <a:latin typeface="Arial"/>
                <a:ea typeface="Arial"/>
                <a:cs typeface="Arial"/>
                <a:sym typeface="Arial"/>
              </a:rPr>
              <a:t>Cible : Les étudiants de 12 à 18 ans</a:t>
            </a:r>
            <a:endParaRPr lang="fr-FR"/>
          </a:p>
          <a:p>
            <a:pPr marL="0" marR="0" lvl="0" indent="0" algn="l" rtl="0">
              <a:spcBef>
                <a:spcPts val="0"/>
              </a:spcBef>
              <a:spcAft>
                <a:spcPts val="0"/>
              </a:spcAft>
              <a:buNone/>
            </a:pPr>
            <a:endParaRPr lang="fr-FR" sz="1800">
              <a:solidFill>
                <a:schemeClr val="dk1"/>
              </a:solidFill>
              <a:latin typeface="Arial"/>
              <a:ea typeface="Arial"/>
              <a:cs typeface="Arial"/>
              <a:sym typeface="Arial"/>
            </a:endParaRPr>
          </a:p>
          <a:p>
            <a:pPr marL="0" marR="0" lvl="0" indent="0" algn="l" rtl="0">
              <a:spcBef>
                <a:spcPts val="0"/>
              </a:spcBef>
              <a:spcAft>
                <a:spcPts val="0"/>
              </a:spcAft>
              <a:buNone/>
            </a:pPr>
            <a:r>
              <a:rPr lang="fr-FR" sz="1800">
                <a:solidFill>
                  <a:schemeClr val="dk1"/>
                </a:solidFill>
                <a:latin typeface="Arial"/>
                <a:ea typeface="Arial"/>
                <a:cs typeface="Arial"/>
                <a:sym typeface="Arial"/>
              </a:rPr>
              <a:t>Sujets : Éléments du patrimoine culturel européen intangible, naturel et numérique.</a:t>
            </a:r>
          </a:p>
        </p:txBody>
      </p:sp>
      <p:pic>
        <p:nvPicPr>
          <p:cNvPr id="154" name="Google Shape;154;p7"/>
          <p:cNvPicPr preferRelativeResize="0"/>
          <p:nvPr/>
        </p:nvPicPr>
        <p:blipFill rotWithShape="1">
          <a:blip r:embed="rId6">
            <a:alphaModFix/>
          </a:blip>
          <a:srcRect/>
          <a:stretch/>
        </p:blipFill>
        <p:spPr>
          <a:xfrm rot="-622393">
            <a:off x="7350865" y="2199481"/>
            <a:ext cx="2493744" cy="3526609"/>
          </a:xfrm>
          <a:prstGeom prst="rect">
            <a:avLst/>
          </a:prstGeom>
          <a:noFill/>
          <a:ln>
            <a:noFill/>
          </a:ln>
        </p:spPr>
      </p:pic>
      <p:pic>
        <p:nvPicPr>
          <p:cNvPr id="155" name="Google Shape;155;p7"/>
          <p:cNvPicPr preferRelativeResize="0"/>
          <p:nvPr/>
        </p:nvPicPr>
        <p:blipFill rotWithShape="1">
          <a:blip r:embed="rId7">
            <a:alphaModFix/>
          </a:blip>
          <a:srcRect/>
          <a:stretch/>
        </p:blipFill>
        <p:spPr>
          <a:xfrm rot="828316">
            <a:off x="8759650" y="2204067"/>
            <a:ext cx="2411322" cy="3412800"/>
          </a:xfrm>
          <a:prstGeom prst="rect">
            <a:avLst/>
          </a:prstGeom>
          <a:noFill/>
          <a:ln>
            <a:noFill/>
          </a:ln>
        </p:spPr>
      </p:pic>
      <p:sp>
        <p:nvSpPr>
          <p:cNvPr id="3" name="Google Shape;137;p6">
            <a:extLst>
              <a:ext uri="{FF2B5EF4-FFF2-40B4-BE49-F238E27FC236}">
                <a16:creationId xmlns:a16="http://schemas.microsoft.com/office/drawing/2014/main" id="{4305BC1B-0C39-1E5D-41B7-1F94DAE3E4D7}"/>
              </a:ext>
            </a:extLst>
          </p:cNvPr>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dk1"/>
                </a:solidFill>
                <a:latin typeface="Arial"/>
                <a:ea typeface="Arial"/>
                <a:cs typeface="Arial"/>
                <a:sym typeface="Arial"/>
              </a:rPr>
              <a:t>Ressources du projet</a:t>
            </a: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8"/>
          <p:cNvSpPr/>
          <p:nvPr/>
        </p:nvSpPr>
        <p:spPr>
          <a:xfrm>
            <a:off x="726272" y="1270861"/>
            <a:ext cx="6119703" cy="495945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a:solidFill>
                <a:schemeClr val="lt1"/>
              </a:solidFill>
              <a:latin typeface="Arial"/>
              <a:ea typeface="Arial"/>
              <a:cs typeface="Arial"/>
              <a:sym typeface="Arial"/>
            </a:endParaRPr>
          </a:p>
        </p:txBody>
      </p:sp>
      <p:sp>
        <p:nvSpPr>
          <p:cNvPr id="161" name="Google Shape;161;p8"/>
          <p:cNvSpPr txBox="1">
            <a:spLocks noGrp="1"/>
          </p:cNvSpPr>
          <p:nvPr>
            <p:ph type="body" idx="1"/>
          </p:nvPr>
        </p:nvSpPr>
        <p:spPr>
          <a:xfrm>
            <a:off x="697423" y="1270861"/>
            <a:ext cx="6119703" cy="5465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800"/>
              <a:buNone/>
            </a:pPr>
            <a:r>
              <a:rPr lang="fr-FR">
                <a:solidFill>
                  <a:srgbClr val="002060"/>
                </a:solidFill>
              </a:rPr>
              <a:t>IO3</a:t>
            </a:r>
            <a:endParaRPr lang="fr-FR"/>
          </a:p>
        </p:txBody>
      </p:sp>
      <p:sp>
        <p:nvSpPr>
          <p:cNvPr id="162" name="Google Shape;162;p8"/>
          <p:cNvSpPr/>
          <p:nvPr/>
        </p:nvSpPr>
        <p:spPr>
          <a:xfrm>
            <a:off x="7023651" y="1270861"/>
            <a:ext cx="4648599" cy="495945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a:solidFill>
                <a:schemeClr val="lt1"/>
              </a:solidFill>
              <a:latin typeface="Arial"/>
              <a:ea typeface="Arial"/>
              <a:cs typeface="Arial"/>
              <a:sym typeface="Arial"/>
            </a:endParaRPr>
          </a:p>
        </p:txBody>
      </p:sp>
      <p:pic>
        <p:nvPicPr>
          <p:cNvPr id="164" name="Google Shape;164;p8"/>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165" name="Google Shape;165;p8"/>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166" name="Google Shape;166;p8"/>
          <p:cNvSpPr txBox="1"/>
          <p:nvPr/>
        </p:nvSpPr>
        <p:spPr>
          <a:xfrm>
            <a:off x="7023651" y="1270861"/>
            <a:ext cx="4648600" cy="5465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fr-FR" sz="2800">
                <a:solidFill>
                  <a:schemeClr val="dk1"/>
                </a:solidFill>
                <a:latin typeface="Arial"/>
                <a:ea typeface="Arial"/>
                <a:cs typeface="Arial"/>
                <a:sym typeface="Arial"/>
              </a:rPr>
              <a:t>IO4</a:t>
            </a:r>
            <a:endParaRPr lang="fr-FR"/>
          </a:p>
        </p:txBody>
      </p:sp>
      <p:sp>
        <p:nvSpPr>
          <p:cNvPr id="167" name="Google Shape;167;p8"/>
          <p:cNvSpPr txBox="1"/>
          <p:nvPr/>
        </p:nvSpPr>
        <p:spPr>
          <a:xfrm>
            <a:off x="697423" y="1898956"/>
            <a:ext cx="61485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dirty="0">
                <a:solidFill>
                  <a:srgbClr val="002060"/>
                </a:solidFill>
                <a:latin typeface="Arial"/>
                <a:ea typeface="Arial"/>
                <a:cs typeface="Arial"/>
                <a:sym typeface="Arial"/>
              </a:rPr>
              <a:t>Les E-Books POEME</a:t>
            </a:r>
            <a:endParaRPr lang="fr-FR" dirty="0"/>
          </a:p>
        </p:txBody>
      </p:sp>
      <p:sp>
        <p:nvSpPr>
          <p:cNvPr id="168" name="Google Shape;168;p8"/>
          <p:cNvSpPr txBox="1"/>
          <p:nvPr/>
        </p:nvSpPr>
        <p:spPr>
          <a:xfrm>
            <a:off x="6992958" y="1817375"/>
            <a:ext cx="46486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dirty="0">
                <a:solidFill>
                  <a:schemeClr val="dk1"/>
                </a:solidFill>
                <a:latin typeface="Arial"/>
                <a:ea typeface="Arial"/>
                <a:cs typeface="Arial"/>
                <a:sym typeface="Arial"/>
              </a:rPr>
              <a:t>Le E-</a:t>
            </a:r>
            <a:r>
              <a:rPr lang="fr-FR" sz="1800" b="1" dirty="0" err="1">
                <a:solidFill>
                  <a:schemeClr val="dk1"/>
                </a:solidFill>
                <a:latin typeface="Arial"/>
                <a:ea typeface="Arial"/>
                <a:cs typeface="Arial"/>
                <a:sym typeface="Arial"/>
              </a:rPr>
              <a:t>Guidebook</a:t>
            </a:r>
            <a:r>
              <a:rPr lang="fr-FR" sz="1800" b="1" dirty="0">
                <a:solidFill>
                  <a:schemeClr val="dk1"/>
                </a:solidFill>
                <a:latin typeface="Arial"/>
                <a:ea typeface="Arial"/>
                <a:cs typeface="Arial"/>
                <a:sym typeface="Arial"/>
              </a:rPr>
              <a:t> POEME </a:t>
            </a:r>
            <a:br>
              <a:rPr lang="fr-FR" sz="1800" b="1" dirty="0">
                <a:solidFill>
                  <a:schemeClr val="dk1"/>
                </a:solidFill>
                <a:latin typeface="Arial"/>
                <a:ea typeface="Arial"/>
                <a:cs typeface="Arial"/>
                <a:sym typeface="Arial"/>
              </a:rPr>
            </a:br>
            <a:r>
              <a:rPr lang="fr-FR" sz="1800" b="1" dirty="0">
                <a:solidFill>
                  <a:schemeClr val="dk1"/>
                </a:solidFill>
                <a:latin typeface="Arial"/>
                <a:ea typeface="Arial"/>
                <a:cs typeface="Arial"/>
                <a:sym typeface="Arial"/>
              </a:rPr>
              <a:t>pour la création d’expositions</a:t>
            </a:r>
            <a:endParaRPr lang="fr-FR" dirty="0"/>
          </a:p>
        </p:txBody>
      </p:sp>
      <p:sp>
        <p:nvSpPr>
          <p:cNvPr id="169" name="Google Shape;169;p8"/>
          <p:cNvSpPr txBox="1"/>
          <p:nvPr/>
        </p:nvSpPr>
        <p:spPr>
          <a:xfrm>
            <a:off x="875099" y="2535989"/>
            <a:ext cx="5819091" cy="30007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2060"/>
              </a:buClr>
              <a:buSzPts val="1800"/>
              <a:buFont typeface="Arial"/>
              <a:buChar char="•"/>
            </a:pPr>
            <a:r>
              <a:rPr lang="fr-FR" sz="1800" dirty="0">
                <a:solidFill>
                  <a:srgbClr val="002060"/>
                </a:solidFill>
                <a:latin typeface="Arial"/>
                <a:ea typeface="Arial"/>
                <a:cs typeface="Arial"/>
                <a:sym typeface="Arial"/>
              </a:rPr>
              <a:t>10 ebooks ont été créés, basés sur le patrimoine culturel européen</a:t>
            </a:r>
            <a:endParaRPr lang="fr-FR" dirty="0"/>
          </a:p>
          <a:p>
            <a:pPr marL="285750" marR="0" lvl="0" indent="-285750" algn="l" rtl="0">
              <a:lnSpc>
                <a:spcPct val="150000"/>
              </a:lnSpc>
              <a:spcBef>
                <a:spcPts val="0"/>
              </a:spcBef>
              <a:spcAft>
                <a:spcPts val="0"/>
              </a:spcAft>
              <a:buClr>
                <a:srgbClr val="002060"/>
              </a:buClr>
              <a:buSzPts val="1800"/>
              <a:buFont typeface="Arial"/>
              <a:buChar char="•"/>
            </a:pPr>
            <a:r>
              <a:rPr lang="fr-FR" sz="1800" dirty="0">
                <a:solidFill>
                  <a:srgbClr val="002060"/>
                </a:solidFill>
                <a:latin typeface="Arial"/>
                <a:ea typeface="Arial"/>
                <a:cs typeface="Arial"/>
                <a:sym typeface="Arial"/>
              </a:rPr>
              <a:t>Chaque livre présente 3 niveaux de difficulté.</a:t>
            </a:r>
            <a:endParaRPr lang="fr-FR" dirty="0"/>
          </a:p>
          <a:p>
            <a:pPr marL="285750" marR="0" lvl="0" indent="-285750" algn="l" rtl="0">
              <a:lnSpc>
                <a:spcPct val="150000"/>
              </a:lnSpc>
              <a:spcBef>
                <a:spcPts val="0"/>
              </a:spcBef>
              <a:spcAft>
                <a:spcPts val="0"/>
              </a:spcAft>
              <a:buClr>
                <a:srgbClr val="002060"/>
              </a:buClr>
              <a:buSzPts val="1800"/>
              <a:buFont typeface="Arial"/>
              <a:buChar char="•"/>
            </a:pPr>
            <a:r>
              <a:rPr lang="fr-FR" sz="1800" dirty="0">
                <a:solidFill>
                  <a:srgbClr val="002060"/>
                </a:solidFill>
                <a:latin typeface="Arial"/>
                <a:ea typeface="Arial"/>
                <a:cs typeface="Arial"/>
                <a:sym typeface="Arial"/>
              </a:rPr>
              <a:t>Les livres sont visuellement attractifs et interactifs, une version audio et un glossaire sont disponibles.</a:t>
            </a:r>
            <a:endParaRPr lang="fr-FR" dirty="0"/>
          </a:p>
          <a:p>
            <a:pPr marL="285750" marR="0" lvl="0" indent="-285750" algn="l" rtl="0">
              <a:lnSpc>
                <a:spcPct val="150000"/>
              </a:lnSpc>
              <a:spcBef>
                <a:spcPts val="0"/>
              </a:spcBef>
              <a:spcAft>
                <a:spcPts val="0"/>
              </a:spcAft>
              <a:buClr>
                <a:srgbClr val="002060"/>
              </a:buClr>
              <a:buSzPts val="1800"/>
              <a:buFont typeface="Arial"/>
              <a:buChar char="•"/>
            </a:pPr>
            <a:r>
              <a:rPr lang="fr-FR" sz="1800" dirty="0">
                <a:solidFill>
                  <a:srgbClr val="002060"/>
                </a:solidFill>
                <a:latin typeface="Arial"/>
                <a:ea typeface="Arial"/>
                <a:cs typeface="Arial"/>
                <a:sym typeface="Arial"/>
              </a:rPr>
              <a:t>Cet IO inclut une formation pour les enseignants afin de produire leurs propres livres</a:t>
            </a:r>
            <a:r>
              <a:rPr lang="fr-FR" sz="1800" dirty="0">
                <a:solidFill>
                  <a:schemeClr val="dk1"/>
                </a:solidFill>
                <a:latin typeface="Arial"/>
                <a:ea typeface="Arial"/>
                <a:cs typeface="Arial"/>
                <a:sym typeface="Arial"/>
              </a:rPr>
              <a:t>.</a:t>
            </a:r>
            <a:endParaRPr lang="fr-FR" sz="1800" dirty="0">
              <a:solidFill>
                <a:srgbClr val="002060"/>
              </a:solidFill>
              <a:latin typeface="Arial"/>
              <a:ea typeface="Arial"/>
              <a:cs typeface="Arial"/>
              <a:sym typeface="Arial"/>
            </a:endParaRPr>
          </a:p>
        </p:txBody>
      </p:sp>
      <p:sp>
        <p:nvSpPr>
          <p:cNvPr id="170" name="Google Shape;170;p8"/>
          <p:cNvSpPr txBox="1"/>
          <p:nvPr/>
        </p:nvSpPr>
        <p:spPr>
          <a:xfrm>
            <a:off x="7328453" y="2600873"/>
            <a:ext cx="4137275" cy="34162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800" dirty="0">
                <a:solidFill>
                  <a:srgbClr val="002060"/>
                </a:solidFill>
              </a:rPr>
              <a:t>C’est un guide numérique qui s’appuie sur les IO précédents et invite les étudiants, sous la supervision des </a:t>
            </a:r>
            <a:r>
              <a:rPr lang="fr-FR" sz="1800" dirty="0" err="1">
                <a:solidFill>
                  <a:srgbClr val="002060"/>
                </a:solidFill>
              </a:rPr>
              <a:t>enseignats</a:t>
            </a:r>
            <a:r>
              <a:rPr lang="fr-FR" sz="1800" dirty="0">
                <a:solidFill>
                  <a:srgbClr val="002060"/>
                </a:solidFill>
              </a:rPr>
              <a:t>, à travailler en collaboration pour créer une exposition mixte (numérique ou physique) sur le patrimoine culturel, en leur fournissant les outils nécessaires pour le faire.</a:t>
            </a:r>
          </a:p>
        </p:txBody>
      </p:sp>
      <p:sp>
        <p:nvSpPr>
          <p:cNvPr id="2" name="Google Shape;137;p6">
            <a:extLst>
              <a:ext uri="{FF2B5EF4-FFF2-40B4-BE49-F238E27FC236}">
                <a16:creationId xmlns:a16="http://schemas.microsoft.com/office/drawing/2014/main" id="{05965FA5-2858-DCD2-31D5-4E3A69685831}"/>
              </a:ext>
            </a:extLst>
          </p:cNvPr>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dk1"/>
                </a:solidFill>
                <a:latin typeface="Arial"/>
                <a:ea typeface="Arial"/>
                <a:cs typeface="Arial"/>
                <a:sym typeface="Arial"/>
              </a:rPr>
              <a:t>Ressources du projet</a:t>
            </a: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9"/>
          <p:cNvSpPr/>
          <p:nvPr/>
        </p:nvSpPr>
        <p:spPr>
          <a:xfrm>
            <a:off x="697424" y="1270861"/>
            <a:ext cx="10797152" cy="4959458"/>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9"/>
          <p:cNvSpPr txBox="1">
            <a:spLocks noGrp="1"/>
          </p:cNvSpPr>
          <p:nvPr>
            <p:ph type="body" idx="1"/>
          </p:nvPr>
        </p:nvSpPr>
        <p:spPr>
          <a:xfrm>
            <a:off x="697424" y="1270861"/>
            <a:ext cx="10797152" cy="5465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800"/>
              <a:buNone/>
            </a:pPr>
            <a:r>
              <a:rPr lang="en-GB">
                <a:solidFill>
                  <a:srgbClr val="002060"/>
                </a:solidFill>
              </a:rPr>
              <a:t>IO5</a:t>
            </a:r>
            <a:endParaRPr/>
          </a:p>
        </p:txBody>
      </p:sp>
      <p:pic>
        <p:nvPicPr>
          <p:cNvPr id="178" name="Google Shape;178;p9"/>
          <p:cNvPicPr preferRelativeResize="0"/>
          <p:nvPr/>
        </p:nvPicPr>
        <p:blipFill rotWithShape="1">
          <a:blip r:embed="rId4">
            <a:alphaModFix/>
          </a:blip>
          <a:srcRect/>
          <a:stretch/>
        </p:blipFill>
        <p:spPr>
          <a:xfrm>
            <a:off x="974158" y="6311900"/>
            <a:ext cx="2451403" cy="534463"/>
          </a:xfrm>
          <a:prstGeom prst="rect">
            <a:avLst/>
          </a:prstGeom>
          <a:noFill/>
          <a:ln>
            <a:noFill/>
          </a:ln>
        </p:spPr>
      </p:pic>
      <p:pic>
        <p:nvPicPr>
          <p:cNvPr id="179" name="Google Shape;179;p9"/>
          <p:cNvPicPr preferRelativeResize="0"/>
          <p:nvPr/>
        </p:nvPicPr>
        <p:blipFill rotWithShape="1">
          <a:blip r:embed="rId5">
            <a:alphaModFix/>
          </a:blip>
          <a:srcRect/>
          <a:stretch/>
        </p:blipFill>
        <p:spPr>
          <a:xfrm>
            <a:off x="82729" y="6058431"/>
            <a:ext cx="792370" cy="792370"/>
          </a:xfrm>
          <a:prstGeom prst="rect">
            <a:avLst/>
          </a:prstGeom>
          <a:noFill/>
          <a:ln>
            <a:noFill/>
          </a:ln>
        </p:spPr>
      </p:pic>
      <p:sp>
        <p:nvSpPr>
          <p:cNvPr id="180" name="Google Shape;180;p9"/>
          <p:cNvSpPr txBox="1"/>
          <p:nvPr/>
        </p:nvSpPr>
        <p:spPr>
          <a:xfrm>
            <a:off x="697424" y="1663567"/>
            <a:ext cx="107971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002060"/>
                </a:solidFill>
                <a:latin typeface="Arial"/>
                <a:ea typeface="Arial"/>
                <a:cs typeface="Arial"/>
                <a:sym typeface="Arial"/>
              </a:rPr>
              <a:t>Les expositions </a:t>
            </a:r>
            <a:r>
              <a:rPr lang="en-GB" sz="1800" b="1" dirty="0" err="1">
                <a:solidFill>
                  <a:srgbClr val="002060"/>
                </a:solidFill>
                <a:latin typeface="Arial"/>
                <a:ea typeface="Arial"/>
                <a:cs typeface="Arial"/>
                <a:sym typeface="Arial"/>
              </a:rPr>
              <a:t>mixtes</a:t>
            </a:r>
            <a:r>
              <a:rPr lang="en-GB" sz="1800" b="1" dirty="0">
                <a:solidFill>
                  <a:srgbClr val="002060"/>
                </a:solidFill>
                <a:latin typeface="Arial"/>
                <a:ea typeface="Arial"/>
                <a:cs typeface="Arial"/>
                <a:sym typeface="Arial"/>
              </a:rPr>
              <a:t> POEME</a:t>
            </a:r>
            <a:endParaRPr dirty="0"/>
          </a:p>
        </p:txBody>
      </p:sp>
      <p:sp>
        <p:nvSpPr>
          <p:cNvPr id="181" name="Google Shape;181;p9"/>
          <p:cNvSpPr txBox="1"/>
          <p:nvPr/>
        </p:nvSpPr>
        <p:spPr>
          <a:xfrm>
            <a:off x="988872" y="2125905"/>
            <a:ext cx="7386502" cy="3539390"/>
          </a:xfrm>
          <a:prstGeom prst="rect">
            <a:avLst/>
          </a:prstGeom>
          <a:noFill/>
          <a:ln>
            <a:noFill/>
          </a:ln>
        </p:spPr>
        <p:txBody>
          <a:bodyPr spcFirstLastPara="1" wrap="square" lIns="91425" tIns="45700" rIns="91425" bIns="45700" anchor="t" anchorCtr="0">
            <a:spAutoFit/>
          </a:bodyPr>
          <a:lstStyle/>
          <a:p>
            <a:r>
              <a:rPr lang="fr-FR" sz="1600" dirty="0">
                <a:solidFill>
                  <a:schemeClr val="dk1"/>
                </a:solidFill>
                <a:latin typeface="Arial"/>
                <a:ea typeface="Arial"/>
                <a:cs typeface="Arial"/>
                <a:sym typeface="Arial"/>
              </a:rPr>
              <a:t>Les expositions mixtes (numériques ou physiques) sur le patrimoine culturel du projet POEME mettent en pratique les compétences acquises lors des IO précédents.</a:t>
            </a:r>
          </a:p>
          <a:p>
            <a:r>
              <a:rPr lang="fr-FR" sz="1600" dirty="0">
                <a:solidFill>
                  <a:schemeClr val="dk1"/>
                </a:solidFill>
                <a:latin typeface="Arial"/>
                <a:ea typeface="Arial"/>
                <a:cs typeface="Arial"/>
                <a:sym typeface="Arial"/>
              </a:rPr>
              <a:t>Les étudiants agissent en tant que conservateurs, planifiant et créant les expositions.</a:t>
            </a:r>
          </a:p>
          <a:p>
            <a:endParaRPr lang="fr-FR" sz="1600" dirty="0">
              <a:solidFill>
                <a:schemeClr val="dk1"/>
              </a:solidFill>
              <a:latin typeface="Arial"/>
              <a:ea typeface="Arial"/>
              <a:cs typeface="Arial"/>
              <a:sym typeface="Arial"/>
            </a:endParaRPr>
          </a:p>
          <a:p>
            <a:r>
              <a:rPr lang="fr-FR" sz="1600" dirty="0">
                <a:solidFill>
                  <a:schemeClr val="dk1"/>
                </a:solidFill>
                <a:latin typeface="Arial"/>
                <a:ea typeface="Arial"/>
                <a:cs typeface="Arial"/>
                <a:sym typeface="Arial"/>
              </a:rPr>
              <a:t>Les partenaires ont créé un </a:t>
            </a:r>
            <a:r>
              <a:rPr lang="fr-FR" sz="1600" dirty="0">
                <a:solidFill>
                  <a:schemeClr val="dk1"/>
                </a:solidFill>
              </a:rPr>
              <a:t>ensemble d’</a:t>
            </a:r>
            <a:r>
              <a:rPr lang="fr-FR" sz="1600" dirty="0">
                <a:solidFill>
                  <a:schemeClr val="dk1"/>
                </a:solidFill>
                <a:latin typeface="Arial"/>
                <a:ea typeface="Arial"/>
                <a:cs typeface="Arial"/>
                <a:sym typeface="Arial"/>
              </a:rPr>
              <a:t>expositions (numériques ou physiques), en suivant les recommandations du guide interactif IO4.</a:t>
            </a:r>
          </a:p>
          <a:p>
            <a:r>
              <a:rPr lang="fr-FR" sz="1600" dirty="0">
                <a:solidFill>
                  <a:schemeClr val="dk1"/>
                </a:solidFill>
              </a:rPr>
              <a:t>C</a:t>
            </a:r>
            <a:r>
              <a:rPr lang="fr-FR" sz="1600" dirty="0">
                <a:solidFill>
                  <a:schemeClr val="dk1"/>
                </a:solidFill>
                <a:latin typeface="Arial"/>
                <a:ea typeface="Arial"/>
                <a:cs typeface="Arial"/>
                <a:sym typeface="Arial"/>
              </a:rPr>
              <a:t>es expositions d'apprentissage mixtes, d'abord créées en anglais, ont ensuite été traduites en français, en grec et en portugais.</a:t>
            </a:r>
          </a:p>
          <a:p>
            <a:endParaRPr lang="fr-FR" sz="1600" dirty="0">
              <a:solidFill>
                <a:schemeClr val="dk1"/>
              </a:solidFill>
              <a:latin typeface="Arial"/>
              <a:ea typeface="Arial"/>
              <a:cs typeface="Arial"/>
              <a:sym typeface="Arial"/>
            </a:endParaRPr>
          </a:p>
          <a:p>
            <a:r>
              <a:rPr lang="fr-FR" sz="1600" dirty="0">
                <a:solidFill>
                  <a:schemeClr val="dk1"/>
                </a:solidFill>
                <a:latin typeface="Arial"/>
                <a:ea typeface="Arial"/>
                <a:cs typeface="Arial"/>
                <a:sym typeface="Arial"/>
              </a:rPr>
              <a:t>Elles fonctionnent à la fois comme des exemples prêts à être consultés et explorés (dans le cas des expositions numériques) ou téléchargés et imprimés (dans le cas des expositions physiques) via "</a:t>
            </a:r>
            <a:r>
              <a:rPr lang="fr-FR" sz="1600" b="1" dirty="0">
                <a:solidFill>
                  <a:schemeClr val="dk1"/>
                </a:solidFill>
                <a:latin typeface="Arial"/>
                <a:ea typeface="Arial"/>
                <a:cs typeface="Arial"/>
                <a:sym typeface="Arial"/>
              </a:rPr>
              <a:t>La Galerie numérique POEME</a:t>
            </a:r>
            <a:r>
              <a:rPr lang="fr-FR" sz="1600" dirty="0">
                <a:solidFill>
                  <a:schemeClr val="dk1"/>
                </a:solidFill>
                <a:latin typeface="Arial"/>
                <a:ea typeface="Arial"/>
                <a:cs typeface="Arial"/>
                <a:sym typeface="Arial"/>
              </a:rPr>
              <a:t>".</a:t>
            </a:r>
          </a:p>
        </p:txBody>
      </p:sp>
      <p:pic>
        <p:nvPicPr>
          <p:cNvPr id="182" name="Google Shape;182;p9"/>
          <p:cNvPicPr preferRelativeResize="0"/>
          <p:nvPr/>
        </p:nvPicPr>
        <p:blipFill rotWithShape="1">
          <a:blip r:embed="rId6">
            <a:alphaModFix/>
          </a:blip>
          <a:srcRect/>
          <a:stretch/>
        </p:blipFill>
        <p:spPr>
          <a:xfrm>
            <a:off x="8054111" y="2125905"/>
            <a:ext cx="3638791" cy="3638791"/>
          </a:xfrm>
          <a:prstGeom prst="rect">
            <a:avLst/>
          </a:prstGeom>
          <a:noFill/>
          <a:ln>
            <a:noFill/>
          </a:ln>
        </p:spPr>
      </p:pic>
      <p:sp>
        <p:nvSpPr>
          <p:cNvPr id="183" name="Google Shape;183;p9"/>
          <p:cNvSpPr txBox="1"/>
          <p:nvPr/>
        </p:nvSpPr>
        <p:spPr>
          <a:xfrm>
            <a:off x="7875371" y="6559977"/>
            <a:ext cx="245140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Image source: freepik.com</a:t>
            </a:r>
            <a:endParaRPr/>
          </a:p>
        </p:txBody>
      </p:sp>
      <p:sp>
        <p:nvSpPr>
          <p:cNvPr id="2" name="Google Shape;137;p6">
            <a:extLst>
              <a:ext uri="{FF2B5EF4-FFF2-40B4-BE49-F238E27FC236}">
                <a16:creationId xmlns:a16="http://schemas.microsoft.com/office/drawing/2014/main" id="{363F13DF-835B-B395-A0D0-B409798554DF}"/>
              </a:ext>
            </a:extLst>
          </p:cNvPr>
          <p:cNvSpPr/>
          <p:nvPr/>
        </p:nvSpPr>
        <p:spPr>
          <a:xfrm>
            <a:off x="2199859" y="174813"/>
            <a:ext cx="8865705" cy="905736"/>
          </a:xfrm>
          <a:prstGeom prst="roundRect">
            <a:avLst>
              <a:gd name="adj" fmla="val 16667"/>
            </a:avLst>
          </a:prstGeom>
          <a:solidFill>
            <a:srgbClr val="DDF0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dirty="0">
                <a:solidFill>
                  <a:schemeClr val="dk1"/>
                </a:solidFill>
                <a:latin typeface="Arial"/>
                <a:ea typeface="Arial"/>
                <a:cs typeface="Arial"/>
                <a:sym typeface="Arial"/>
              </a:rPr>
              <a:t>Ressources du projet</a:t>
            </a:r>
            <a:endParaRPr lang="fr-FR" dirty="0"/>
          </a:p>
        </p:txBody>
      </p:sp>
    </p:spTree>
  </p:cSld>
  <p:clrMapOvr>
    <a:masterClrMapping/>
  </p:clrMapOvr>
</p:sld>
</file>

<file path=ppt/theme/theme1.xml><?xml version="1.0" encoding="utf-8"?>
<a:theme xmlns:a="http://schemas.openxmlformats.org/drawingml/2006/main" name="Tema do Office">
  <a:themeElements>
    <a:clrScheme name="Personalizado 5">
      <a:dk1>
        <a:srgbClr val="00206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1792</Words>
  <Application>Microsoft Macintosh PowerPoint</Application>
  <PresentationFormat>Grand écran</PresentationFormat>
  <Paragraphs>165</Paragraphs>
  <Slides>27</Slides>
  <Notes>27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Quattrocento Sans</vt:lpstr>
      <vt:lpstr>Tema do Office</vt:lpstr>
      <vt:lpstr>Présentation PowerPoint</vt:lpstr>
      <vt:lpstr>Présentation PowerPoint</vt:lpstr>
      <vt:lpstr>Présentation du projet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Pratique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Utilizador</dc:creator>
  <cp:lastModifiedBy>Karine Duperret</cp:lastModifiedBy>
  <cp:revision>28</cp:revision>
  <dcterms:created xsi:type="dcterms:W3CDTF">2022-08-22T10:39:11Z</dcterms:created>
  <dcterms:modified xsi:type="dcterms:W3CDTF">2023-05-22T13:24:40Z</dcterms:modified>
</cp:coreProperties>
</file>